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theme/themeOverride43.xml" ContentType="application/vnd.openxmlformats-officedocument.themeOverride+xml"/>
  <Override PartName="/ppt/theme/themeOverride44.xml" ContentType="application/vnd.openxmlformats-officedocument.themeOverride+xml"/>
  <Override PartName="/ppt/theme/themeOverride45.xml" ContentType="application/vnd.openxmlformats-officedocument.themeOverride+xml"/>
  <Override PartName="/ppt/theme/themeOverride46.xml" ContentType="application/vnd.openxmlformats-officedocument.themeOverride+xml"/>
  <Override PartName="/ppt/theme/themeOverride47.xml" ContentType="application/vnd.openxmlformats-officedocument.themeOverride+xml"/>
  <Override PartName="/ppt/theme/themeOverride48.xml" ContentType="application/vnd.openxmlformats-officedocument.themeOverride+xml"/>
  <Override PartName="/ppt/theme/themeOverride49.xml" ContentType="application/vnd.openxmlformats-officedocument.themeOverride+xml"/>
  <Override PartName="/ppt/theme/themeOverride50.xml" ContentType="application/vnd.openxmlformats-officedocument.themeOverride+xml"/>
  <Override PartName="/ppt/theme/themeOverride51.xml" ContentType="application/vnd.openxmlformats-officedocument.themeOverride+xml"/>
  <Override PartName="/ppt/theme/themeOverride52.xml" ContentType="application/vnd.openxmlformats-officedocument.themeOverride+xml"/>
  <Override PartName="/ppt/theme/themeOverride53.xml" ContentType="application/vnd.openxmlformats-officedocument.themeOverride+xml"/>
  <Override PartName="/ppt/theme/themeOverride54.xml" ContentType="application/vnd.openxmlformats-officedocument.themeOverride+xml"/>
  <Override PartName="/ppt/theme/themeOverride55.xml" ContentType="application/vnd.openxmlformats-officedocument.themeOverride+xml"/>
  <Override PartName="/ppt/theme/themeOverride56.xml" ContentType="application/vnd.openxmlformats-officedocument.themeOverride+xml"/>
  <Override PartName="/ppt/theme/themeOverride57.xml" ContentType="application/vnd.openxmlformats-officedocument.themeOverride+xml"/>
  <Override PartName="/ppt/theme/themeOverride5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62"/>
  </p:notesMasterIdLst>
  <p:sldIdLst>
    <p:sldId id="256" r:id="rId2"/>
    <p:sldId id="380" r:id="rId3"/>
    <p:sldId id="327" r:id="rId4"/>
    <p:sldId id="328" r:id="rId5"/>
    <p:sldId id="325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47" r:id="rId25"/>
    <p:sldId id="348" r:id="rId26"/>
    <p:sldId id="349" r:id="rId27"/>
    <p:sldId id="350" r:id="rId28"/>
    <p:sldId id="351" r:id="rId29"/>
    <p:sldId id="352" r:id="rId30"/>
    <p:sldId id="353" r:id="rId31"/>
    <p:sldId id="354" r:id="rId32"/>
    <p:sldId id="378" r:id="rId33"/>
    <p:sldId id="355" r:id="rId34"/>
    <p:sldId id="359" r:id="rId35"/>
    <p:sldId id="356" r:id="rId36"/>
    <p:sldId id="357" r:id="rId37"/>
    <p:sldId id="382" r:id="rId38"/>
    <p:sldId id="383" r:id="rId39"/>
    <p:sldId id="385" r:id="rId40"/>
    <p:sldId id="381" r:id="rId41"/>
    <p:sldId id="361" r:id="rId42"/>
    <p:sldId id="360" r:id="rId43"/>
    <p:sldId id="384" r:id="rId44"/>
    <p:sldId id="362" r:id="rId45"/>
    <p:sldId id="363" r:id="rId46"/>
    <p:sldId id="364" r:id="rId47"/>
    <p:sldId id="379" r:id="rId48"/>
    <p:sldId id="365" r:id="rId49"/>
    <p:sldId id="366" r:id="rId50"/>
    <p:sldId id="367" r:id="rId51"/>
    <p:sldId id="368" r:id="rId52"/>
    <p:sldId id="369" r:id="rId53"/>
    <p:sldId id="370" r:id="rId54"/>
    <p:sldId id="371" r:id="rId55"/>
    <p:sldId id="372" r:id="rId56"/>
    <p:sldId id="373" r:id="rId57"/>
    <p:sldId id="374" r:id="rId58"/>
    <p:sldId id="375" r:id="rId59"/>
    <p:sldId id="376" r:id="rId60"/>
    <p:sldId id="377" r:id="rId61"/>
  </p:sldIdLst>
  <p:sldSz cx="10693400" cy="7562850"/>
  <p:notesSz cx="10693400" cy="7562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294">
          <p15:clr>
            <a:srgbClr val="A4A3A4"/>
          </p15:clr>
        </p15:guide>
        <p15:guide id="4" pos="2168">
          <p15:clr>
            <a:srgbClr val="A4A3A4"/>
          </p15:clr>
        </p15:guide>
        <p15:guide id="5" orient="horz" pos="2814">
          <p15:clr>
            <a:srgbClr val="A4A3A4"/>
          </p15:clr>
        </p15:guide>
        <p15:guide id="6" orient="horz" pos="28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>
      <p:cViewPr varScale="1">
        <p:scale>
          <a:sx n="88" d="100"/>
          <a:sy n="88" d="100"/>
        </p:scale>
        <p:origin x="1020" y="78"/>
      </p:cViewPr>
      <p:guideLst>
        <p:guide orient="horz" pos="2880"/>
        <p:guide pos="2160"/>
        <p:guide orient="horz" pos="3294"/>
        <p:guide pos="2168"/>
        <p:guide orient="horz" pos="2814"/>
        <p:guide orient="horz" pos="28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4" Type="http://schemas.openxmlformats.org/officeDocument/2006/relationships/image" Target="../media/image54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5" Type="http://schemas.openxmlformats.org/officeDocument/2006/relationships/image" Target="../media/image76.wmf"/><Relationship Id="rId4" Type="http://schemas.openxmlformats.org/officeDocument/2006/relationships/image" Target="../media/image51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4" Type="http://schemas.openxmlformats.org/officeDocument/2006/relationships/image" Target="../media/image98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Relationship Id="rId5" Type="http://schemas.openxmlformats.org/officeDocument/2006/relationships/image" Target="../media/image103.wmf"/><Relationship Id="rId4" Type="http://schemas.openxmlformats.org/officeDocument/2006/relationships/image" Target="../media/image102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image" Target="../media/image109.wmf"/><Relationship Id="rId1" Type="http://schemas.openxmlformats.org/officeDocument/2006/relationships/image" Target="../media/image105.wmf"/><Relationship Id="rId4" Type="http://schemas.openxmlformats.org/officeDocument/2006/relationships/image" Target="../media/image111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Relationship Id="rId5" Type="http://schemas.openxmlformats.org/officeDocument/2006/relationships/image" Target="../media/image119.wmf"/><Relationship Id="rId4" Type="http://schemas.openxmlformats.org/officeDocument/2006/relationships/image" Target="../media/image118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54.wmf"/><Relationship Id="rId1" Type="http://schemas.openxmlformats.org/officeDocument/2006/relationships/image" Target="../media/image120.wmf"/><Relationship Id="rId6" Type="http://schemas.openxmlformats.org/officeDocument/2006/relationships/image" Target="../media/image124.wmf"/><Relationship Id="rId5" Type="http://schemas.openxmlformats.org/officeDocument/2006/relationships/image" Target="../media/image123.wmf"/><Relationship Id="rId4" Type="http://schemas.openxmlformats.org/officeDocument/2006/relationships/image" Target="../media/image122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5" Type="http://schemas.openxmlformats.org/officeDocument/2006/relationships/image" Target="../media/image129.wmf"/><Relationship Id="rId4" Type="http://schemas.openxmlformats.org/officeDocument/2006/relationships/image" Target="../media/image128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54.wmf"/><Relationship Id="rId5" Type="http://schemas.openxmlformats.org/officeDocument/2006/relationships/image" Target="../media/image133.wmf"/><Relationship Id="rId4" Type="http://schemas.openxmlformats.org/officeDocument/2006/relationships/image" Target="../media/image132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Relationship Id="rId4" Type="http://schemas.openxmlformats.org/officeDocument/2006/relationships/image" Target="../media/image137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8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9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wmf"/><Relationship Id="rId1" Type="http://schemas.openxmlformats.org/officeDocument/2006/relationships/image" Target="../media/image14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wmf"/><Relationship Id="rId1" Type="http://schemas.openxmlformats.org/officeDocument/2006/relationships/image" Target="../media/image143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2" Type="http://schemas.openxmlformats.org/officeDocument/2006/relationships/image" Target="../media/image147.wmf"/><Relationship Id="rId1" Type="http://schemas.openxmlformats.org/officeDocument/2006/relationships/image" Target="../media/image146.wmf"/><Relationship Id="rId5" Type="http://schemas.openxmlformats.org/officeDocument/2006/relationships/image" Target="../media/image150.wmf"/><Relationship Id="rId4" Type="http://schemas.openxmlformats.org/officeDocument/2006/relationships/image" Target="../media/image149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wmf"/><Relationship Id="rId1" Type="http://schemas.openxmlformats.org/officeDocument/2006/relationships/image" Target="../media/image152.wmf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wmf"/><Relationship Id="rId1" Type="http://schemas.openxmlformats.org/officeDocument/2006/relationships/image" Target="../media/image154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wmf"/><Relationship Id="rId2" Type="http://schemas.openxmlformats.org/officeDocument/2006/relationships/image" Target="../media/image156.wmf"/><Relationship Id="rId1" Type="http://schemas.openxmlformats.org/officeDocument/2006/relationships/image" Target="../media/image155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wmf"/><Relationship Id="rId2" Type="http://schemas.openxmlformats.org/officeDocument/2006/relationships/image" Target="../media/image159.wmf"/><Relationship Id="rId1" Type="http://schemas.openxmlformats.org/officeDocument/2006/relationships/image" Target="../media/image158.wmf"/><Relationship Id="rId4" Type="http://schemas.openxmlformats.org/officeDocument/2006/relationships/image" Target="../media/image161.wmf"/></Relationships>
</file>

<file path=ppt/drawings/_rels/vmlDrawing4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wmf"/><Relationship Id="rId2" Type="http://schemas.openxmlformats.org/officeDocument/2006/relationships/image" Target="../media/image163.wmf"/><Relationship Id="rId1" Type="http://schemas.openxmlformats.org/officeDocument/2006/relationships/image" Target="../media/image162.wmf"/><Relationship Id="rId6" Type="http://schemas.openxmlformats.org/officeDocument/2006/relationships/image" Target="../media/image167.wmf"/><Relationship Id="rId5" Type="http://schemas.openxmlformats.org/officeDocument/2006/relationships/image" Target="../media/image166.wmf"/><Relationship Id="rId4" Type="http://schemas.openxmlformats.org/officeDocument/2006/relationships/image" Target="../media/image165.w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wmf"/><Relationship Id="rId2" Type="http://schemas.openxmlformats.org/officeDocument/2006/relationships/image" Target="../media/image168.wmf"/><Relationship Id="rId1" Type="http://schemas.openxmlformats.org/officeDocument/2006/relationships/image" Target="../media/image157.wmf"/><Relationship Id="rId6" Type="http://schemas.openxmlformats.org/officeDocument/2006/relationships/image" Target="../media/image172.wmf"/><Relationship Id="rId5" Type="http://schemas.openxmlformats.org/officeDocument/2006/relationships/image" Target="../media/image171.wmf"/><Relationship Id="rId4" Type="http://schemas.openxmlformats.org/officeDocument/2006/relationships/image" Target="../media/image170.wmf"/></Relationships>
</file>

<file path=ppt/drawings/_rels/vmlDrawing4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image" Target="../media/image173.wmf"/><Relationship Id="rId1" Type="http://schemas.openxmlformats.org/officeDocument/2006/relationships/image" Target="../media/image163.wmf"/><Relationship Id="rId4" Type="http://schemas.openxmlformats.org/officeDocument/2006/relationships/image" Target="../media/image174.wmf"/></Relationships>
</file>

<file path=ppt/drawings/_rels/vmlDrawing4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wmf"/><Relationship Id="rId2" Type="http://schemas.openxmlformats.org/officeDocument/2006/relationships/image" Target="../media/image176.wmf"/><Relationship Id="rId1" Type="http://schemas.openxmlformats.org/officeDocument/2006/relationships/image" Target="../media/image175.wmf"/><Relationship Id="rId4" Type="http://schemas.openxmlformats.org/officeDocument/2006/relationships/image" Target="../media/image17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1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3BACE-06CB-496B-A901-09FCA111BD9D}" type="datetimeFigureOut">
              <a:rPr lang="ru-RU" smtClean="0"/>
              <a:t>19.02.2024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8BFB3-2259-4B47-AECF-EC3CE2F9187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25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889EC-F6A9-46CD-8823-2BA3A08ABC83}" type="datetime1">
              <a:rPr lang="en-US" smtClean="0"/>
              <a:t>2/19/2024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8130" y="2248723"/>
            <a:ext cx="6627495" cy="430887"/>
          </a:xfrm>
        </p:spPr>
        <p:txBody>
          <a:bodyPr lIns="0" tIns="0" rIns="0" bIns="0"/>
          <a:lstStyle>
            <a:lvl1pPr>
              <a:defRPr sz="2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9C579-CA95-43E3-AB49-E524D4BBB19E}" type="datetime1">
              <a:rPr lang="en-US" smtClean="0"/>
              <a:t>2/19/2024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2E10-79C9-4AEF-B8DE-1FFE6C87759C}" type="datetime1">
              <a:rPr lang="en-US" smtClean="0"/>
              <a:t>2/19/2024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FB366-3463-4FDF-BBFA-2B13B77D3C82}" type="datetime1">
              <a:rPr lang="en-US" smtClean="0"/>
              <a:t>2/19/2024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514E-549C-4764-B1A6-30C60B546987}" type="datetime1">
              <a:rPr lang="en-US" smtClean="0"/>
              <a:t>2/19/2024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6451" y="1642363"/>
            <a:ext cx="5921375" cy="384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8130" y="2248723"/>
            <a:ext cx="6627495" cy="2099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2/19/2024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8.wmf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37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3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37.bin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40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3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0.bin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3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4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3.bin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50.png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46.wmf"/><Relationship Id="rId11" Type="http://schemas.openxmlformats.org/officeDocument/2006/relationships/image" Target="../media/image48.wmf"/><Relationship Id="rId5" Type="http://schemas.openxmlformats.org/officeDocument/2006/relationships/oleObject" Target="../embeddings/oleObject44.bin"/><Relationship Id="rId10" Type="http://schemas.openxmlformats.org/officeDocument/2006/relationships/oleObject" Target="../embeddings/oleObject46.bin"/><Relationship Id="rId4" Type="http://schemas.openxmlformats.org/officeDocument/2006/relationships/image" Target="../media/image11.png"/><Relationship Id="rId9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image" Target="../media/image55.png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54.wmf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53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49.bin"/><Relationship Id="rId1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60.png"/><Relationship Id="rId12" Type="http://schemas.openxmlformats.org/officeDocument/2006/relationships/image" Target="../media/image61.png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57.wmf"/><Relationship Id="rId11" Type="http://schemas.openxmlformats.org/officeDocument/2006/relationships/image" Target="../media/image59.wmf"/><Relationship Id="rId5" Type="http://schemas.openxmlformats.org/officeDocument/2006/relationships/oleObject" Target="../embeddings/oleObject51.bin"/><Relationship Id="rId10" Type="http://schemas.openxmlformats.org/officeDocument/2006/relationships/oleObject" Target="../embeddings/oleObject53.bin"/><Relationship Id="rId4" Type="http://schemas.openxmlformats.org/officeDocument/2006/relationships/image" Target="../media/image11.png"/><Relationship Id="rId9" Type="http://schemas.openxmlformats.org/officeDocument/2006/relationships/image" Target="../media/image5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mlDrawing" Target="../drawings/vmlDrawing16.v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56.bin"/><Relationship Id="rId2" Type="http://schemas.openxmlformats.org/officeDocument/2006/relationships/vmlDrawing" Target="../drawings/vmlDrawing17.v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55.bin"/><Relationship Id="rId10" Type="http://schemas.openxmlformats.org/officeDocument/2006/relationships/image" Target="../media/image67.wmf"/><Relationship Id="rId4" Type="http://schemas.openxmlformats.org/officeDocument/2006/relationships/image" Target="../media/image68.png"/><Relationship Id="rId9" Type="http://schemas.openxmlformats.org/officeDocument/2006/relationships/oleObject" Target="../embeddings/oleObject57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oleObject" Target="../embeddings/oleObject61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67.wmf"/><Relationship Id="rId12" Type="http://schemas.openxmlformats.org/officeDocument/2006/relationships/image" Target="../media/image53.wmf"/><Relationship Id="rId2" Type="http://schemas.openxmlformats.org/officeDocument/2006/relationships/vmlDrawing" Target="../drawings/vmlDrawing18.vml"/><Relationship Id="rId1" Type="http://schemas.openxmlformats.org/officeDocument/2006/relationships/themeOverride" Target="../theme/themeOverride19.xml"/><Relationship Id="rId6" Type="http://schemas.openxmlformats.org/officeDocument/2006/relationships/oleObject" Target="../embeddings/oleObject58.bin"/><Relationship Id="rId11" Type="http://schemas.openxmlformats.org/officeDocument/2006/relationships/oleObject" Target="../embeddings/oleObject60.bin"/><Relationship Id="rId5" Type="http://schemas.openxmlformats.org/officeDocument/2006/relationships/image" Target="../media/image55.png"/><Relationship Id="rId15" Type="http://schemas.openxmlformats.org/officeDocument/2006/relationships/image" Target="../media/image71.png"/><Relationship Id="rId10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68.wmf"/><Relationship Id="rId14" Type="http://schemas.openxmlformats.org/officeDocument/2006/relationships/image" Target="../media/image54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63.bin"/><Relationship Id="rId2" Type="http://schemas.openxmlformats.org/officeDocument/2006/relationships/vmlDrawing" Target="../drawings/vmlDrawing19.v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62.bin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13" Type="http://schemas.openxmlformats.org/officeDocument/2006/relationships/image" Target="../media/image51.wmf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77.png"/><Relationship Id="rId12" Type="http://schemas.openxmlformats.org/officeDocument/2006/relationships/oleObject" Target="../embeddings/oleObject67.bin"/><Relationship Id="rId2" Type="http://schemas.openxmlformats.org/officeDocument/2006/relationships/vmlDrawing" Target="../drawings/vmlDrawing20.v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74.wmf"/><Relationship Id="rId11" Type="http://schemas.openxmlformats.org/officeDocument/2006/relationships/image" Target="../media/image57.wmf"/><Relationship Id="rId5" Type="http://schemas.openxmlformats.org/officeDocument/2006/relationships/oleObject" Target="../embeddings/oleObject64.bin"/><Relationship Id="rId15" Type="http://schemas.openxmlformats.org/officeDocument/2006/relationships/image" Target="../media/image76.wmf"/><Relationship Id="rId10" Type="http://schemas.openxmlformats.org/officeDocument/2006/relationships/oleObject" Target="../embeddings/oleObject66.bin"/><Relationship Id="rId4" Type="http://schemas.openxmlformats.org/officeDocument/2006/relationships/image" Target="../media/image69.png"/><Relationship Id="rId9" Type="http://schemas.openxmlformats.org/officeDocument/2006/relationships/image" Target="../media/image75.wmf"/><Relationship Id="rId14" Type="http://schemas.openxmlformats.org/officeDocument/2006/relationships/oleObject" Target="../embeddings/oleObject68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78.wmf"/><Relationship Id="rId2" Type="http://schemas.openxmlformats.org/officeDocument/2006/relationships/vmlDrawing" Target="../drawings/vmlDrawing21.vml"/><Relationship Id="rId1" Type="http://schemas.openxmlformats.org/officeDocument/2006/relationships/themeOverride" Target="../theme/themeOverride22.x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80.wmf"/><Relationship Id="rId5" Type="http://schemas.openxmlformats.org/officeDocument/2006/relationships/image" Target="../media/image81.png"/><Relationship Id="rId10" Type="http://schemas.openxmlformats.org/officeDocument/2006/relationships/oleObject" Target="../embeddings/oleObject71.bin"/><Relationship Id="rId4" Type="http://schemas.openxmlformats.org/officeDocument/2006/relationships/image" Target="../media/image69.png"/><Relationship Id="rId9" Type="http://schemas.openxmlformats.org/officeDocument/2006/relationships/image" Target="../media/image79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73.bin"/><Relationship Id="rId2" Type="http://schemas.openxmlformats.org/officeDocument/2006/relationships/vmlDrawing" Target="../drawings/vmlDrawing22.vm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82.wmf"/><Relationship Id="rId11" Type="http://schemas.openxmlformats.org/officeDocument/2006/relationships/image" Target="../media/image85.png"/><Relationship Id="rId5" Type="http://schemas.openxmlformats.org/officeDocument/2006/relationships/oleObject" Target="../embeddings/oleObject72.bin"/><Relationship Id="rId10" Type="http://schemas.openxmlformats.org/officeDocument/2006/relationships/image" Target="../media/image84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7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mlDrawing" Target="../drawings/vmlDrawing23.v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75.bin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mlDrawing" Target="../drawings/vmlDrawing24.vml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78.bin"/><Relationship Id="rId2" Type="http://schemas.openxmlformats.org/officeDocument/2006/relationships/vmlDrawing" Target="../drawings/vmlDrawing25.v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77.bin"/><Relationship Id="rId10" Type="http://schemas.openxmlformats.org/officeDocument/2006/relationships/image" Target="../media/image91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79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7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.bin"/><Relationship Id="rId12" Type="http://schemas.openxmlformats.org/officeDocument/2006/relationships/image" Target="../media/image8.wmf"/><Relationship Id="rId17" Type="http://schemas.openxmlformats.org/officeDocument/2006/relationships/image" Target="../media/image12.png"/><Relationship Id="rId2" Type="http://schemas.openxmlformats.org/officeDocument/2006/relationships/vmlDrawing" Target="../drawings/vmlDrawing2.vml"/><Relationship Id="rId16" Type="http://schemas.openxmlformats.org/officeDocument/2006/relationships/image" Target="../media/image10.wmf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7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5.bin"/><Relationship Id="rId14" Type="http://schemas.openxmlformats.org/officeDocument/2006/relationships/image" Target="../media/image9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81.bin"/><Relationship Id="rId2" Type="http://schemas.openxmlformats.org/officeDocument/2006/relationships/vmlDrawing" Target="../drawings/vmlDrawing26.vml"/><Relationship Id="rId1" Type="http://schemas.openxmlformats.org/officeDocument/2006/relationships/themeOverride" Target="../theme/themeOverride28.xml"/><Relationship Id="rId6" Type="http://schemas.openxmlformats.org/officeDocument/2006/relationships/image" Target="../media/image92.wmf"/><Relationship Id="rId5" Type="http://schemas.openxmlformats.org/officeDocument/2006/relationships/oleObject" Target="../embeddings/oleObject80.bin"/><Relationship Id="rId10" Type="http://schemas.openxmlformats.org/officeDocument/2006/relationships/image" Target="../media/image94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82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84.bin"/><Relationship Id="rId12" Type="http://schemas.openxmlformats.org/officeDocument/2006/relationships/image" Target="../media/image98.wmf"/><Relationship Id="rId2" Type="http://schemas.openxmlformats.org/officeDocument/2006/relationships/vmlDrawing" Target="../drawings/vmlDrawing27.vml"/><Relationship Id="rId1" Type="http://schemas.openxmlformats.org/officeDocument/2006/relationships/themeOverride" Target="../theme/themeOverride29.xml"/><Relationship Id="rId6" Type="http://schemas.openxmlformats.org/officeDocument/2006/relationships/image" Target="../media/image95.wmf"/><Relationship Id="rId11" Type="http://schemas.openxmlformats.org/officeDocument/2006/relationships/oleObject" Target="../embeddings/oleObject86.bin"/><Relationship Id="rId5" Type="http://schemas.openxmlformats.org/officeDocument/2006/relationships/oleObject" Target="../embeddings/oleObject83.bin"/><Relationship Id="rId10" Type="http://schemas.openxmlformats.org/officeDocument/2006/relationships/image" Target="../media/image97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85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13" Type="http://schemas.openxmlformats.org/officeDocument/2006/relationships/image" Target="../media/image102.wmf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99.wmf"/><Relationship Id="rId12" Type="http://schemas.openxmlformats.org/officeDocument/2006/relationships/oleObject" Target="../embeddings/oleObject90.bin"/><Relationship Id="rId2" Type="http://schemas.openxmlformats.org/officeDocument/2006/relationships/vmlDrawing" Target="../drawings/vmlDrawing28.vml"/><Relationship Id="rId1" Type="http://schemas.openxmlformats.org/officeDocument/2006/relationships/themeOverride" Target="../theme/themeOverride30.xml"/><Relationship Id="rId6" Type="http://schemas.openxmlformats.org/officeDocument/2006/relationships/oleObject" Target="../embeddings/oleObject87.bin"/><Relationship Id="rId11" Type="http://schemas.openxmlformats.org/officeDocument/2006/relationships/image" Target="../media/image101.wmf"/><Relationship Id="rId5" Type="http://schemas.openxmlformats.org/officeDocument/2006/relationships/image" Target="../media/image104.wmf"/><Relationship Id="rId15" Type="http://schemas.openxmlformats.org/officeDocument/2006/relationships/image" Target="../media/image103.wmf"/><Relationship Id="rId10" Type="http://schemas.openxmlformats.org/officeDocument/2006/relationships/oleObject" Target="../embeddings/oleObject89.bin"/><Relationship Id="rId4" Type="http://schemas.openxmlformats.org/officeDocument/2006/relationships/image" Target="../media/image69.png"/><Relationship Id="rId9" Type="http://schemas.openxmlformats.org/officeDocument/2006/relationships/image" Target="../media/image100.wmf"/><Relationship Id="rId14" Type="http://schemas.openxmlformats.org/officeDocument/2006/relationships/oleObject" Target="../embeddings/oleObject91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07.png"/><Relationship Id="rId2" Type="http://schemas.openxmlformats.org/officeDocument/2006/relationships/vmlDrawing" Target="../drawings/vmlDrawing29.vml"/><Relationship Id="rId1" Type="http://schemas.openxmlformats.org/officeDocument/2006/relationships/themeOverride" Target="../theme/themeOverride31.xml"/><Relationship Id="rId6" Type="http://schemas.openxmlformats.org/officeDocument/2006/relationships/image" Target="../media/image105.wmf"/><Relationship Id="rId5" Type="http://schemas.openxmlformats.org/officeDocument/2006/relationships/oleObject" Target="../embeddings/oleObject92.bin"/><Relationship Id="rId4" Type="http://schemas.openxmlformats.org/officeDocument/2006/relationships/image" Target="../media/image106.png"/><Relationship Id="rId9" Type="http://schemas.openxmlformats.org/officeDocument/2006/relationships/image" Target="../media/image10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94.bin"/><Relationship Id="rId12" Type="http://schemas.openxmlformats.org/officeDocument/2006/relationships/image" Target="../media/image111.wmf"/><Relationship Id="rId2" Type="http://schemas.openxmlformats.org/officeDocument/2006/relationships/vmlDrawing" Target="../drawings/vmlDrawing30.vml"/><Relationship Id="rId1" Type="http://schemas.openxmlformats.org/officeDocument/2006/relationships/themeOverride" Target="../theme/themeOverride32.xml"/><Relationship Id="rId6" Type="http://schemas.openxmlformats.org/officeDocument/2006/relationships/image" Target="../media/image105.wmf"/><Relationship Id="rId11" Type="http://schemas.openxmlformats.org/officeDocument/2006/relationships/oleObject" Target="../embeddings/oleObject96.bin"/><Relationship Id="rId5" Type="http://schemas.openxmlformats.org/officeDocument/2006/relationships/oleObject" Target="../embeddings/oleObject93.bin"/><Relationship Id="rId10" Type="http://schemas.openxmlformats.org/officeDocument/2006/relationships/image" Target="../media/image110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95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98.bin"/><Relationship Id="rId2" Type="http://schemas.openxmlformats.org/officeDocument/2006/relationships/vmlDrawing" Target="../drawings/vmlDrawing31.vml"/><Relationship Id="rId1" Type="http://schemas.openxmlformats.org/officeDocument/2006/relationships/themeOverride" Target="../theme/themeOverride33.xml"/><Relationship Id="rId6" Type="http://schemas.openxmlformats.org/officeDocument/2006/relationships/image" Target="../media/image112.wmf"/><Relationship Id="rId5" Type="http://schemas.openxmlformats.org/officeDocument/2006/relationships/oleObject" Target="../embeddings/oleObject97.bin"/><Relationship Id="rId10" Type="http://schemas.openxmlformats.org/officeDocument/2006/relationships/image" Target="../media/image114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99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34.xml"/><Relationship Id="rId5" Type="http://schemas.openxmlformats.org/officeDocument/2006/relationships/image" Target="../media/image115.png"/><Relationship Id="rId4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35.xml"/><Relationship Id="rId5" Type="http://schemas.openxmlformats.org/officeDocument/2006/relationships/image" Target="../media/image116.png"/><Relationship Id="rId4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36.xml"/><Relationship Id="rId5" Type="http://schemas.openxmlformats.org/officeDocument/2006/relationships/image" Target="../media/image117.png"/><Relationship Id="rId4" Type="http://schemas.openxmlformats.org/officeDocument/2006/relationships/image" Target="../media/image6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37.xml"/><Relationship Id="rId5" Type="http://schemas.openxmlformats.org/officeDocument/2006/relationships/image" Target="../media/image118.png"/><Relationship Id="rId4" Type="http://schemas.openxmlformats.org/officeDocument/2006/relationships/image" Target="../media/image69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0.bin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5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11.bin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wmf"/><Relationship Id="rId13" Type="http://schemas.openxmlformats.org/officeDocument/2006/relationships/oleObject" Target="../embeddings/oleObject104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01.bin"/><Relationship Id="rId12" Type="http://schemas.openxmlformats.org/officeDocument/2006/relationships/image" Target="../media/image118.wmf"/><Relationship Id="rId2" Type="http://schemas.openxmlformats.org/officeDocument/2006/relationships/vmlDrawing" Target="../drawings/vmlDrawing32.vml"/><Relationship Id="rId1" Type="http://schemas.openxmlformats.org/officeDocument/2006/relationships/themeOverride" Target="../theme/themeOverride38.xml"/><Relationship Id="rId6" Type="http://schemas.openxmlformats.org/officeDocument/2006/relationships/image" Target="../media/image115.wmf"/><Relationship Id="rId11" Type="http://schemas.openxmlformats.org/officeDocument/2006/relationships/oleObject" Target="../embeddings/oleObject103.bin"/><Relationship Id="rId5" Type="http://schemas.openxmlformats.org/officeDocument/2006/relationships/oleObject" Target="../embeddings/oleObject100.bin"/><Relationship Id="rId10" Type="http://schemas.openxmlformats.org/officeDocument/2006/relationships/image" Target="../media/image117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102.bin"/><Relationship Id="rId14" Type="http://schemas.openxmlformats.org/officeDocument/2006/relationships/image" Target="../media/image119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image" Target="../media/image122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06.bin"/><Relationship Id="rId12" Type="http://schemas.openxmlformats.org/officeDocument/2006/relationships/oleObject" Target="../embeddings/oleObject108.bin"/><Relationship Id="rId17" Type="http://schemas.openxmlformats.org/officeDocument/2006/relationships/image" Target="../media/image124.wmf"/><Relationship Id="rId2" Type="http://schemas.openxmlformats.org/officeDocument/2006/relationships/vmlDrawing" Target="../drawings/vmlDrawing33.vml"/><Relationship Id="rId16" Type="http://schemas.openxmlformats.org/officeDocument/2006/relationships/oleObject" Target="../embeddings/oleObject110.bin"/><Relationship Id="rId1" Type="http://schemas.openxmlformats.org/officeDocument/2006/relationships/themeOverride" Target="../theme/themeOverride39.xml"/><Relationship Id="rId6" Type="http://schemas.openxmlformats.org/officeDocument/2006/relationships/image" Target="../media/image120.wmf"/><Relationship Id="rId11" Type="http://schemas.openxmlformats.org/officeDocument/2006/relationships/image" Target="../media/image121.wmf"/><Relationship Id="rId5" Type="http://schemas.openxmlformats.org/officeDocument/2006/relationships/oleObject" Target="../embeddings/oleObject105.bin"/><Relationship Id="rId15" Type="http://schemas.openxmlformats.org/officeDocument/2006/relationships/image" Target="../media/image123.wmf"/><Relationship Id="rId10" Type="http://schemas.openxmlformats.org/officeDocument/2006/relationships/oleObject" Target="../embeddings/oleObject107.bin"/><Relationship Id="rId4" Type="http://schemas.openxmlformats.org/officeDocument/2006/relationships/image" Target="../media/image69.png"/><Relationship Id="rId9" Type="http://schemas.openxmlformats.org/officeDocument/2006/relationships/image" Target="../media/image55.png"/><Relationship Id="rId14" Type="http://schemas.openxmlformats.org/officeDocument/2006/relationships/oleObject" Target="../embeddings/oleObject109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2.bin"/><Relationship Id="rId13" Type="http://schemas.openxmlformats.org/officeDocument/2006/relationships/image" Target="../media/image128.wmf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5.png"/><Relationship Id="rId12" Type="http://schemas.openxmlformats.org/officeDocument/2006/relationships/oleObject" Target="../embeddings/oleObject114.bin"/><Relationship Id="rId2" Type="http://schemas.openxmlformats.org/officeDocument/2006/relationships/vmlDrawing" Target="../drawings/vmlDrawing34.vml"/><Relationship Id="rId16" Type="http://schemas.openxmlformats.org/officeDocument/2006/relationships/image" Target="../media/image133.png"/><Relationship Id="rId1" Type="http://schemas.openxmlformats.org/officeDocument/2006/relationships/themeOverride" Target="../theme/themeOverride40.xml"/><Relationship Id="rId6" Type="http://schemas.openxmlformats.org/officeDocument/2006/relationships/image" Target="../media/image125.wmf"/><Relationship Id="rId11" Type="http://schemas.openxmlformats.org/officeDocument/2006/relationships/image" Target="../media/image127.wmf"/><Relationship Id="rId5" Type="http://schemas.openxmlformats.org/officeDocument/2006/relationships/oleObject" Target="../embeddings/oleObject111.bin"/><Relationship Id="rId15" Type="http://schemas.openxmlformats.org/officeDocument/2006/relationships/image" Target="../media/image129.wmf"/><Relationship Id="rId10" Type="http://schemas.openxmlformats.org/officeDocument/2006/relationships/oleObject" Target="../embeddings/oleObject113.bin"/><Relationship Id="rId4" Type="http://schemas.openxmlformats.org/officeDocument/2006/relationships/image" Target="../media/image69.png"/><Relationship Id="rId9" Type="http://schemas.openxmlformats.org/officeDocument/2006/relationships/image" Target="../media/image126.wmf"/><Relationship Id="rId14" Type="http://schemas.openxmlformats.org/officeDocument/2006/relationships/oleObject" Target="../embeddings/oleObject115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wmf"/><Relationship Id="rId13" Type="http://schemas.openxmlformats.org/officeDocument/2006/relationships/oleObject" Target="../embeddings/oleObject119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16.bin"/><Relationship Id="rId12" Type="http://schemas.openxmlformats.org/officeDocument/2006/relationships/image" Target="../media/image132.wmf"/><Relationship Id="rId2" Type="http://schemas.openxmlformats.org/officeDocument/2006/relationships/vmlDrawing" Target="../drawings/vmlDrawing35.vml"/><Relationship Id="rId1" Type="http://schemas.openxmlformats.org/officeDocument/2006/relationships/themeOverride" Target="../theme/themeOverride41.xml"/><Relationship Id="rId6" Type="http://schemas.openxmlformats.org/officeDocument/2006/relationships/image" Target="../media/image54.wmf"/><Relationship Id="rId11" Type="http://schemas.openxmlformats.org/officeDocument/2006/relationships/oleObject" Target="../embeddings/oleObject118.bin"/><Relationship Id="rId5" Type="http://schemas.openxmlformats.org/officeDocument/2006/relationships/oleObject" Target="../embeddings/oleObject106.bin"/><Relationship Id="rId10" Type="http://schemas.openxmlformats.org/officeDocument/2006/relationships/image" Target="../media/image131.wmf"/><Relationship Id="rId4" Type="http://schemas.openxmlformats.org/officeDocument/2006/relationships/image" Target="../media/image690.png"/><Relationship Id="rId9" Type="http://schemas.openxmlformats.org/officeDocument/2006/relationships/oleObject" Target="../embeddings/oleObject117.bin"/><Relationship Id="rId14" Type="http://schemas.openxmlformats.org/officeDocument/2006/relationships/image" Target="../media/image133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21.bin"/><Relationship Id="rId12" Type="http://schemas.openxmlformats.org/officeDocument/2006/relationships/image" Target="../media/image137.wmf"/><Relationship Id="rId2" Type="http://schemas.openxmlformats.org/officeDocument/2006/relationships/vmlDrawing" Target="../drawings/vmlDrawing36.vml"/><Relationship Id="rId1" Type="http://schemas.openxmlformats.org/officeDocument/2006/relationships/themeOverride" Target="../theme/themeOverride42.xml"/><Relationship Id="rId6" Type="http://schemas.openxmlformats.org/officeDocument/2006/relationships/image" Target="../media/image134.wmf"/><Relationship Id="rId11" Type="http://schemas.openxmlformats.org/officeDocument/2006/relationships/oleObject" Target="../embeddings/oleObject123.bin"/><Relationship Id="rId5" Type="http://schemas.openxmlformats.org/officeDocument/2006/relationships/oleObject" Target="../embeddings/oleObject120.bin"/><Relationship Id="rId10" Type="http://schemas.openxmlformats.org/officeDocument/2006/relationships/image" Target="../media/image136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122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5.png"/><Relationship Id="rId2" Type="http://schemas.openxmlformats.org/officeDocument/2006/relationships/vmlDrawing" Target="../drawings/vmlDrawing37.vml"/><Relationship Id="rId1" Type="http://schemas.openxmlformats.org/officeDocument/2006/relationships/themeOverride" Target="../theme/themeOverride43.xml"/><Relationship Id="rId6" Type="http://schemas.openxmlformats.org/officeDocument/2006/relationships/image" Target="../media/image138.wmf"/><Relationship Id="rId5" Type="http://schemas.openxmlformats.org/officeDocument/2006/relationships/oleObject" Target="../embeddings/oleObject124.bin"/><Relationship Id="rId4" Type="http://schemas.openxmlformats.org/officeDocument/2006/relationships/image" Target="../media/image69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39.wmf"/><Relationship Id="rId2" Type="http://schemas.openxmlformats.org/officeDocument/2006/relationships/vmlDrawing" Target="../drawings/vmlDrawing38.vml"/><Relationship Id="rId1" Type="http://schemas.openxmlformats.org/officeDocument/2006/relationships/themeOverride" Target="../theme/themeOverride44.xml"/><Relationship Id="rId6" Type="http://schemas.openxmlformats.org/officeDocument/2006/relationships/oleObject" Target="../embeddings/oleObject125.bin"/><Relationship Id="rId5" Type="http://schemas.openxmlformats.org/officeDocument/2006/relationships/image" Target="../media/image61.png"/><Relationship Id="rId4" Type="http://schemas.openxmlformats.org/officeDocument/2006/relationships/image" Target="../media/image13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45.xml"/><Relationship Id="rId4" Type="http://schemas.openxmlformats.org/officeDocument/2006/relationships/image" Target="../media/image140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27.bin"/><Relationship Id="rId2" Type="http://schemas.openxmlformats.org/officeDocument/2006/relationships/vmlDrawing" Target="../drawings/vmlDrawing39.vml"/><Relationship Id="rId1" Type="http://schemas.openxmlformats.org/officeDocument/2006/relationships/themeOverride" Target="../theme/themeOverride46.xml"/><Relationship Id="rId6" Type="http://schemas.openxmlformats.org/officeDocument/2006/relationships/image" Target="../media/image141.wmf"/><Relationship Id="rId5" Type="http://schemas.openxmlformats.org/officeDocument/2006/relationships/oleObject" Target="../embeddings/oleObject126.bin"/><Relationship Id="rId4" Type="http://schemas.openxmlformats.org/officeDocument/2006/relationships/image" Target="../media/image69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29.bin"/><Relationship Id="rId2" Type="http://schemas.openxmlformats.org/officeDocument/2006/relationships/vmlDrawing" Target="../drawings/vmlDrawing40.vml"/><Relationship Id="rId1" Type="http://schemas.openxmlformats.org/officeDocument/2006/relationships/themeOverride" Target="../theme/themeOverride47.xml"/><Relationship Id="rId6" Type="http://schemas.openxmlformats.org/officeDocument/2006/relationships/image" Target="../media/image143.wmf"/><Relationship Id="rId5" Type="http://schemas.openxmlformats.org/officeDocument/2006/relationships/oleObject" Target="../embeddings/oleObject128.bin"/><Relationship Id="rId4" Type="http://schemas.openxmlformats.org/officeDocument/2006/relationships/image" Target="../media/image69.png"/><Relationship Id="rId9" Type="http://schemas.openxmlformats.org/officeDocument/2006/relationships/image" Target="../media/image14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9.wmf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8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14.bin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wmf"/><Relationship Id="rId13" Type="http://schemas.openxmlformats.org/officeDocument/2006/relationships/oleObject" Target="../embeddings/oleObject134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31.bin"/><Relationship Id="rId12" Type="http://schemas.openxmlformats.org/officeDocument/2006/relationships/image" Target="../media/image149.wmf"/><Relationship Id="rId2" Type="http://schemas.openxmlformats.org/officeDocument/2006/relationships/vmlDrawing" Target="../drawings/vmlDrawing41.vml"/><Relationship Id="rId1" Type="http://schemas.openxmlformats.org/officeDocument/2006/relationships/themeOverride" Target="../theme/themeOverride48.xml"/><Relationship Id="rId6" Type="http://schemas.openxmlformats.org/officeDocument/2006/relationships/image" Target="../media/image146.wmf"/><Relationship Id="rId11" Type="http://schemas.openxmlformats.org/officeDocument/2006/relationships/oleObject" Target="../embeddings/oleObject133.bin"/><Relationship Id="rId5" Type="http://schemas.openxmlformats.org/officeDocument/2006/relationships/oleObject" Target="../embeddings/oleObject130.bin"/><Relationship Id="rId15" Type="http://schemas.openxmlformats.org/officeDocument/2006/relationships/image" Target="../media/image151.png"/><Relationship Id="rId10" Type="http://schemas.openxmlformats.org/officeDocument/2006/relationships/image" Target="../media/image148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132.bin"/><Relationship Id="rId14" Type="http://schemas.openxmlformats.org/officeDocument/2006/relationships/image" Target="../media/image150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36.bin"/><Relationship Id="rId2" Type="http://schemas.openxmlformats.org/officeDocument/2006/relationships/vmlDrawing" Target="../drawings/vmlDrawing42.vml"/><Relationship Id="rId1" Type="http://schemas.openxmlformats.org/officeDocument/2006/relationships/themeOverride" Target="../theme/themeOverride49.xml"/><Relationship Id="rId6" Type="http://schemas.openxmlformats.org/officeDocument/2006/relationships/image" Target="../media/image152.wmf"/><Relationship Id="rId5" Type="http://schemas.openxmlformats.org/officeDocument/2006/relationships/oleObject" Target="../embeddings/oleObject135.bin"/><Relationship Id="rId4" Type="http://schemas.openxmlformats.org/officeDocument/2006/relationships/image" Target="../media/image69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38.bin"/><Relationship Id="rId2" Type="http://schemas.openxmlformats.org/officeDocument/2006/relationships/vmlDrawing" Target="../drawings/vmlDrawing43.vml"/><Relationship Id="rId1" Type="http://schemas.openxmlformats.org/officeDocument/2006/relationships/themeOverride" Target="../theme/themeOverride50.xml"/><Relationship Id="rId6" Type="http://schemas.openxmlformats.org/officeDocument/2006/relationships/image" Target="../media/image154.wmf"/><Relationship Id="rId5" Type="http://schemas.openxmlformats.org/officeDocument/2006/relationships/oleObject" Target="../embeddings/oleObject137.bin"/><Relationship Id="rId4" Type="http://schemas.openxmlformats.org/officeDocument/2006/relationships/image" Target="../media/image69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40.bin"/><Relationship Id="rId2" Type="http://schemas.openxmlformats.org/officeDocument/2006/relationships/vmlDrawing" Target="../drawings/vmlDrawing44.vml"/><Relationship Id="rId1" Type="http://schemas.openxmlformats.org/officeDocument/2006/relationships/themeOverride" Target="../theme/themeOverride51.xml"/><Relationship Id="rId6" Type="http://schemas.openxmlformats.org/officeDocument/2006/relationships/image" Target="../media/image155.wmf"/><Relationship Id="rId5" Type="http://schemas.openxmlformats.org/officeDocument/2006/relationships/oleObject" Target="../embeddings/oleObject139.bin"/><Relationship Id="rId10" Type="http://schemas.openxmlformats.org/officeDocument/2006/relationships/image" Target="../media/image157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141.bin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43.bin"/><Relationship Id="rId12" Type="http://schemas.openxmlformats.org/officeDocument/2006/relationships/image" Target="../media/image161.wmf"/><Relationship Id="rId2" Type="http://schemas.openxmlformats.org/officeDocument/2006/relationships/vmlDrawing" Target="../drawings/vmlDrawing45.vml"/><Relationship Id="rId1" Type="http://schemas.openxmlformats.org/officeDocument/2006/relationships/themeOverride" Target="../theme/themeOverride52.xml"/><Relationship Id="rId6" Type="http://schemas.openxmlformats.org/officeDocument/2006/relationships/image" Target="../media/image158.wmf"/><Relationship Id="rId11" Type="http://schemas.openxmlformats.org/officeDocument/2006/relationships/oleObject" Target="../embeddings/oleObject145.bin"/><Relationship Id="rId5" Type="http://schemas.openxmlformats.org/officeDocument/2006/relationships/oleObject" Target="../embeddings/oleObject142.bin"/><Relationship Id="rId10" Type="http://schemas.openxmlformats.org/officeDocument/2006/relationships/image" Target="../media/image160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144.bin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13" Type="http://schemas.openxmlformats.org/officeDocument/2006/relationships/oleObject" Target="../embeddings/oleObject150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47.bin"/><Relationship Id="rId12" Type="http://schemas.openxmlformats.org/officeDocument/2006/relationships/image" Target="../media/image165.wmf"/><Relationship Id="rId2" Type="http://schemas.openxmlformats.org/officeDocument/2006/relationships/vmlDrawing" Target="../drawings/vmlDrawing46.vml"/><Relationship Id="rId16" Type="http://schemas.openxmlformats.org/officeDocument/2006/relationships/image" Target="../media/image167.wmf"/><Relationship Id="rId1" Type="http://schemas.openxmlformats.org/officeDocument/2006/relationships/themeOverride" Target="../theme/themeOverride53.xml"/><Relationship Id="rId6" Type="http://schemas.openxmlformats.org/officeDocument/2006/relationships/image" Target="../media/image162.wmf"/><Relationship Id="rId11" Type="http://schemas.openxmlformats.org/officeDocument/2006/relationships/oleObject" Target="../embeddings/oleObject149.bin"/><Relationship Id="rId5" Type="http://schemas.openxmlformats.org/officeDocument/2006/relationships/oleObject" Target="../embeddings/oleObject146.bin"/><Relationship Id="rId15" Type="http://schemas.openxmlformats.org/officeDocument/2006/relationships/oleObject" Target="../embeddings/oleObject151.bin"/><Relationship Id="rId10" Type="http://schemas.openxmlformats.org/officeDocument/2006/relationships/image" Target="../media/image164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148.bin"/><Relationship Id="rId14" Type="http://schemas.openxmlformats.org/officeDocument/2006/relationships/image" Target="../media/image166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wmf"/><Relationship Id="rId13" Type="http://schemas.openxmlformats.org/officeDocument/2006/relationships/oleObject" Target="../embeddings/oleObject156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53.bin"/><Relationship Id="rId12" Type="http://schemas.openxmlformats.org/officeDocument/2006/relationships/image" Target="../media/image170.wmf"/><Relationship Id="rId2" Type="http://schemas.openxmlformats.org/officeDocument/2006/relationships/vmlDrawing" Target="../drawings/vmlDrawing47.vml"/><Relationship Id="rId16" Type="http://schemas.openxmlformats.org/officeDocument/2006/relationships/image" Target="../media/image172.wmf"/><Relationship Id="rId1" Type="http://schemas.openxmlformats.org/officeDocument/2006/relationships/themeOverride" Target="../theme/themeOverride54.xml"/><Relationship Id="rId6" Type="http://schemas.openxmlformats.org/officeDocument/2006/relationships/image" Target="../media/image157.wmf"/><Relationship Id="rId11" Type="http://schemas.openxmlformats.org/officeDocument/2006/relationships/oleObject" Target="../embeddings/oleObject155.bin"/><Relationship Id="rId5" Type="http://schemas.openxmlformats.org/officeDocument/2006/relationships/oleObject" Target="../embeddings/oleObject152.bin"/><Relationship Id="rId15" Type="http://schemas.openxmlformats.org/officeDocument/2006/relationships/oleObject" Target="../embeddings/oleObject157.bin"/><Relationship Id="rId10" Type="http://schemas.openxmlformats.org/officeDocument/2006/relationships/image" Target="../media/image169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154.bin"/><Relationship Id="rId14" Type="http://schemas.openxmlformats.org/officeDocument/2006/relationships/image" Target="../media/image171.w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59.bin"/><Relationship Id="rId12" Type="http://schemas.openxmlformats.org/officeDocument/2006/relationships/image" Target="../media/image174.wmf"/><Relationship Id="rId2" Type="http://schemas.openxmlformats.org/officeDocument/2006/relationships/vmlDrawing" Target="../drawings/vmlDrawing48.vml"/><Relationship Id="rId1" Type="http://schemas.openxmlformats.org/officeDocument/2006/relationships/themeOverride" Target="../theme/themeOverride55.xml"/><Relationship Id="rId6" Type="http://schemas.openxmlformats.org/officeDocument/2006/relationships/image" Target="../media/image163.wmf"/><Relationship Id="rId11" Type="http://schemas.openxmlformats.org/officeDocument/2006/relationships/oleObject" Target="../embeddings/oleObject161.bin"/><Relationship Id="rId5" Type="http://schemas.openxmlformats.org/officeDocument/2006/relationships/oleObject" Target="../embeddings/oleObject158.bin"/><Relationship Id="rId10" Type="http://schemas.openxmlformats.org/officeDocument/2006/relationships/image" Target="../media/image109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160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3.bin"/><Relationship Id="rId13" Type="http://schemas.openxmlformats.org/officeDocument/2006/relationships/oleObject" Target="../embeddings/oleObject165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79.png"/><Relationship Id="rId12" Type="http://schemas.openxmlformats.org/officeDocument/2006/relationships/image" Target="../media/image180.png"/><Relationship Id="rId2" Type="http://schemas.openxmlformats.org/officeDocument/2006/relationships/vmlDrawing" Target="../drawings/vmlDrawing49.vml"/><Relationship Id="rId1" Type="http://schemas.openxmlformats.org/officeDocument/2006/relationships/themeOverride" Target="../theme/themeOverride56.xml"/><Relationship Id="rId6" Type="http://schemas.openxmlformats.org/officeDocument/2006/relationships/image" Target="../media/image175.wmf"/><Relationship Id="rId11" Type="http://schemas.openxmlformats.org/officeDocument/2006/relationships/image" Target="../media/image177.wmf"/><Relationship Id="rId5" Type="http://schemas.openxmlformats.org/officeDocument/2006/relationships/oleObject" Target="../embeddings/oleObject162.bin"/><Relationship Id="rId10" Type="http://schemas.openxmlformats.org/officeDocument/2006/relationships/oleObject" Target="../embeddings/oleObject164.bin"/><Relationship Id="rId4" Type="http://schemas.openxmlformats.org/officeDocument/2006/relationships/image" Target="../media/image69.png"/><Relationship Id="rId9" Type="http://schemas.openxmlformats.org/officeDocument/2006/relationships/image" Target="../media/image176.wmf"/><Relationship Id="rId14" Type="http://schemas.openxmlformats.org/officeDocument/2006/relationships/image" Target="../media/image178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81.wmf"/><Relationship Id="rId2" Type="http://schemas.openxmlformats.org/officeDocument/2006/relationships/vmlDrawing" Target="../drawings/vmlDrawing50.vml"/><Relationship Id="rId1" Type="http://schemas.openxmlformats.org/officeDocument/2006/relationships/themeOverride" Target="../theme/themeOverride57.xml"/><Relationship Id="rId6" Type="http://schemas.openxmlformats.org/officeDocument/2006/relationships/oleObject" Target="../embeddings/oleObject166.bin"/><Relationship Id="rId5" Type="http://schemas.openxmlformats.org/officeDocument/2006/relationships/image" Target="../media/image182.png"/><Relationship Id="rId4" Type="http://schemas.openxmlformats.org/officeDocument/2006/relationships/image" Target="../media/image6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0.wmf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4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2.png"/><Relationship Id="rId4" Type="http://schemas.openxmlformats.org/officeDocument/2006/relationships/image" Target="../media/image11.png"/><Relationship Id="rId9" Type="http://schemas.openxmlformats.org/officeDocument/2006/relationships/image" Target="../media/image21.w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mlDrawing" Target="../drawings/vmlDrawing51.vml"/><Relationship Id="rId1" Type="http://schemas.openxmlformats.org/officeDocument/2006/relationships/themeOverride" Target="../theme/themeOverride58.xml"/><Relationship Id="rId6" Type="http://schemas.openxmlformats.org/officeDocument/2006/relationships/image" Target="../media/image183.wmf"/><Relationship Id="rId5" Type="http://schemas.openxmlformats.org/officeDocument/2006/relationships/oleObject" Target="../embeddings/oleObject167.bin"/><Relationship Id="rId4" Type="http://schemas.openxmlformats.org/officeDocument/2006/relationships/image" Target="../media/image6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4.wmf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5.x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6.wmf"/><Relationship Id="rId5" Type="http://schemas.openxmlformats.org/officeDocument/2006/relationships/image" Target="../media/image23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26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30.w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29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31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35.wmf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34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3700" y="1917748"/>
            <a:ext cx="9595865" cy="260327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172335" marR="5080" indent="-2160270">
              <a:lnSpc>
                <a:spcPts val="1839"/>
              </a:lnSpc>
              <a:spcBef>
                <a:spcPts val="229"/>
              </a:spcBef>
            </a:pPr>
            <a:r>
              <a:rPr sz="2000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4100" y="2771885"/>
            <a:ext cx="379754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400" b="1" spc="-5" dirty="0">
                <a:latin typeface="Times New Roman"/>
                <a:cs typeface="Times New Roman"/>
              </a:rPr>
              <a:t>В.Н.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ВАСЮКОВ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4300" y="3898645"/>
            <a:ext cx="8605265" cy="13304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Times New Roman"/>
                <a:cs typeface="Times New Roman"/>
              </a:rPr>
              <a:t>ЦИФРОВАЯ ОБРАБОТКА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 smtClean="0">
                <a:latin typeface="Times New Roman"/>
                <a:cs typeface="Times New Roman"/>
              </a:rPr>
              <a:t>СИГНАЛОВ</a:t>
            </a:r>
            <a:endParaRPr lang="ru-RU" sz="2800" b="1" spc="-5" dirty="0" smtClean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endParaRPr lang="ru-RU" sz="2800" b="1" spc="-5" dirty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2800" b="1" i="1" spc="-5" dirty="0" smtClean="0">
                <a:latin typeface="Times New Roman"/>
                <a:cs typeface="Times New Roman"/>
              </a:rPr>
              <a:t>z-</a:t>
            </a:r>
            <a:r>
              <a:rPr lang="ru-RU" sz="2800" b="1" spc="-5" smtClean="0">
                <a:latin typeface="Times New Roman"/>
                <a:cs typeface="Times New Roman"/>
              </a:rPr>
              <a:t>Преобразование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67832" y="5838825"/>
            <a:ext cx="83820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 smtClean="0">
                <a:latin typeface="Times New Roman"/>
                <a:cs typeface="Times New Roman"/>
              </a:rPr>
              <a:t>202</a:t>
            </a:r>
            <a:r>
              <a:rPr lang="ru-RU" sz="2800" spc="-5" dirty="0" smtClean="0">
                <a:latin typeface="Times New Roman"/>
                <a:cs typeface="Times New Roman"/>
              </a:rPr>
              <a:t>4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3700" y="231742"/>
            <a:ext cx="1441846" cy="1207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166100" y="480612"/>
            <a:ext cx="2194560" cy="7101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6AA4ACB-3266-4A84-B4BA-F87F695AFA45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10</a:t>
            </a:fld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1678566"/>
              </p:ext>
            </p:extLst>
          </p:nvPr>
        </p:nvGraphicFramePr>
        <p:xfrm>
          <a:off x="3611784" y="1246992"/>
          <a:ext cx="1731902" cy="505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26" name="Equation" r:id="rId5" imgW="1308100" imgH="381000" progId="Equation.DSMT4">
                  <p:embed/>
                </p:oleObj>
              </mc:Choice>
              <mc:Fallback>
                <p:oleObj name="Equation" r:id="rId5" imgW="1308100" imgH="3810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1784" y="1246992"/>
                        <a:ext cx="1731902" cy="5055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27100" y="548015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Таким образом, оказалось, что отображение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03300" y="1800225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</a:t>
            </a:r>
            <a:r>
              <a:rPr lang="en-US" sz="2800" dirty="0" smtClean="0"/>
              <a:t> </a:t>
            </a:r>
            <a:r>
              <a:rPr lang="ru-RU" sz="2800" dirty="0" smtClean="0"/>
              <a:t>желаемыми свойствами 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331114"/>
              </p:ext>
            </p:extLst>
          </p:nvPr>
        </p:nvGraphicFramePr>
        <p:xfrm>
          <a:off x="2806700" y="2498961"/>
          <a:ext cx="4445000" cy="504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27" name="Equation" r:id="rId7" imgW="3022600" imgH="342900" progId="Equation.DSMT4">
                  <p:embed/>
                </p:oleObj>
              </mc:Choice>
              <mc:Fallback>
                <p:oleObj name="Equation" r:id="rId7" imgW="3022600" imgH="3429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6700" y="2498961"/>
                        <a:ext cx="4445000" cy="5048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682014"/>
              </p:ext>
            </p:extLst>
          </p:nvPr>
        </p:nvGraphicFramePr>
        <p:xfrm>
          <a:off x="2812487" y="3195941"/>
          <a:ext cx="2987163" cy="510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28" name="Equation" r:id="rId9" imgW="2006280" imgH="342720" progId="Equation.DSMT4">
                  <p:embed/>
                </p:oleObj>
              </mc:Choice>
              <mc:Fallback>
                <p:oleObj name="Equation" r:id="rId9" imgW="2006280" imgH="34272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2487" y="3195941"/>
                        <a:ext cx="2987163" cy="510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8996323"/>
              </p:ext>
            </p:extLst>
          </p:nvPr>
        </p:nvGraphicFramePr>
        <p:xfrm>
          <a:off x="2806700" y="3931332"/>
          <a:ext cx="4038600" cy="46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29" name="Equation" r:id="rId11" imgW="2959100" imgH="342900" progId="Equation.DSMT4">
                  <p:embed/>
                </p:oleObj>
              </mc:Choice>
              <mc:Fallback>
                <p:oleObj name="Equation" r:id="rId11" imgW="2959100" imgH="3429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6700" y="3931332"/>
                        <a:ext cx="4038600" cy="46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27100" y="4599440"/>
            <a:ext cx="883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э</a:t>
            </a:r>
            <a:r>
              <a:rPr lang="ru-RU" sz="2800" dirty="0" smtClean="0"/>
              <a:t>то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-</a:t>
            </a:r>
            <a:r>
              <a:rPr lang="ru-RU" sz="2800" dirty="0" smtClean="0"/>
              <a:t>преобразование, а пространство 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 smtClean="0"/>
              <a:t> </a:t>
            </a:r>
            <a:r>
              <a:rPr lang="en-US" sz="2800" dirty="0" smtClean="0"/>
              <a:t>- </a:t>
            </a:r>
            <a:r>
              <a:rPr lang="ru-RU" sz="2800" dirty="0" smtClean="0"/>
              <a:t>это множество всех аналитических функций комплексного переменного, представимых сходящимися рядами с коэффициентами, образующими абсолютно суммируемые последовательности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897470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DC8DC18-9C14-4918-A9E0-BB2DC35820A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11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65881" y="570137"/>
            <a:ext cx="9601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этом множестве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/>
              <a:t>определены операции сложения и умножения на скаляр, что делает его линейным пространством, кроме того, определена операция умножения функции на функцию; таким образом, это нормированная алгебра с единицей, как и 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908733"/>
              </p:ext>
            </p:extLst>
          </p:nvPr>
        </p:nvGraphicFramePr>
        <p:xfrm>
          <a:off x="7662901" y="2257305"/>
          <a:ext cx="303514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54" name="Equation" r:id="rId5" imgW="190440" imgH="380880" progId="Equation.DSMT4">
                  <p:embed/>
                </p:oleObj>
              </mc:Choice>
              <mc:Fallback>
                <p:oleObj name="Equation" r:id="rId5" imgW="190440" imgH="38088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2901" y="2257305"/>
                        <a:ext cx="303514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192288"/>
              </p:ext>
            </p:extLst>
          </p:nvPr>
        </p:nvGraphicFramePr>
        <p:xfrm>
          <a:off x="1255713" y="2790825"/>
          <a:ext cx="4510768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55" name="Equation" r:id="rId7" imgW="3149280" imgH="901440" progId="Equation.DSMT4">
                  <p:embed/>
                </p:oleObj>
              </mc:Choice>
              <mc:Fallback>
                <p:oleObj name="Equation" r:id="rId7" imgW="3149280" imgH="901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3" y="2790825"/>
                        <a:ext cx="4510768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3144"/>
              </p:ext>
            </p:extLst>
          </p:nvPr>
        </p:nvGraphicFramePr>
        <p:xfrm>
          <a:off x="985322" y="5229225"/>
          <a:ext cx="811329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56" name="Equation" r:id="rId9" imgW="5664200" imgH="901700" progId="Equation.DSMT4">
                  <p:embed/>
                </p:oleObj>
              </mc:Choice>
              <mc:Fallback>
                <p:oleObj name="Equation" r:id="rId9" imgW="5664200" imgH="901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322" y="5229225"/>
                        <a:ext cx="8113295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03300" y="4543425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 сдвиге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66042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70C1DA6-F8C8-4E2F-A3B3-58B09775618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12</a:t>
            </a:fld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03627"/>
              </p:ext>
            </p:extLst>
          </p:nvPr>
        </p:nvGraphicFramePr>
        <p:xfrm>
          <a:off x="2888962" y="1217653"/>
          <a:ext cx="4362738" cy="12831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3" name="Equation" r:id="rId5" imgW="3073400" imgH="901700" progId="Equation.DSMT4">
                  <p:embed/>
                </p:oleObj>
              </mc:Choice>
              <mc:Fallback>
                <p:oleObj name="Equation" r:id="rId5" imgW="30734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8962" y="1217653"/>
                        <a:ext cx="4362738" cy="12831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9172" y="584136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Сравнивая </a:t>
            </a:r>
            <a:endParaRPr lang="ru-RU" sz="28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334780"/>
              </p:ext>
            </p:extLst>
          </p:nvPr>
        </p:nvGraphicFramePr>
        <p:xfrm>
          <a:off x="2809669" y="2600603"/>
          <a:ext cx="4213431" cy="1409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4" name="Equation" r:id="rId7" imgW="2705100" imgH="901700" progId="Equation.DSMT4">
                  <p:embed/>
                </p:oleObj>
              </mc:Choice>
              <mc:Fallback>
                <p:oleObj name="Equation" r:id="rId7" imgW="27051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669" y="2600603"/>
                        <a:ext cx="4213431" cy="14094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03300" y="4238625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видим, что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 smtClean="0"/>
              <a:t>-преобразование – это разложение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 smtClean="0"/>
              <a:t>(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) </a:t>
            </a:r>
            <a:r>
              <a:rPr lang="ru-RU" sz="2800" dirty="0" smtClean="0"/>
              <a:t>в базисе                                     </a:t>
            </a:r>
          </a:p>
          <a:p>
            <a:endParaRPr lang="ru-RU" sz="2800" dirty="0"/>
          </a:p>
          <a:p>
            <a:r>
              <a:rPr lang="ru-RU" sz="2800" dirty="0"/>
              <a:t>с</a:t>
            </a:r>
            <a:r>
              <a:rPr lang="ru-RU" sz="2800" dirty="0" smtClean="0"/>
              <a:t> теми же коэффициентами   </a:t>
            </a:r>
            <a:endParaRPr lang="ru-RU" sz="2800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2576030"/>
              </p:ext>
            </p:extLst>
          </p:nvPr>
        </p:nvGraphicFramePr>
        <p:xfrm>
          <a:off x="2679700" y="4737333"/>
          <a:ext cx="2710593" cy="786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5" name="Equation" r:id="rId9" imgW="2133600" imgH="622300" progId="Equation.DSMT4">
                  <p:embed/>
                </p:oleObj>
              </mc:Choice>
              <mc:Fallback>
                <p:oleObj name="Equation" r:id="rId9" imgW="2133600" imgH="622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700" y="4737333"/>
                        <a:ext cx="2710593" cy="7865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26208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2A14B01-657C-4DAF-A292-A6A9E5FBB28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609601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Свойства </a:t>
            </a:r>
            <a:r>
              <a:rPr lang="en-US" sz="28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 smtClean="0">
                <a:solidFill>
                  <a:srgbClr val="0000FF"/>
                </a:solidFill>
              </a:rPr>
              <a:t>-преобразования 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5042" y="1266825"/>
            <a:ext cx="3237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</a:rPr>
              <a:t>1. Области </a:t>
            </a:r>
            <a:r>
              <a:rPr lang="ru-RU" sz="2400" b="1" dirty="0">
                <a:solidFill>
                  <a:srgbClr val="FF0000"/>
                </a:solidFill>
              </a:rPr>
              <a:t>сходимости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9767" y="1800025"/>
            <a:ext cx="850505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Множество </a:t>
            </a:r>
            <a:r>
              <a:rPr lang="ru-RU" sz="2800" dirty="0" smtClean="0"/>
              <a:t>точек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-</a:t>
            </a:r>
            <a:r>
              <a:rPr lang="ru-RU" sz="2800" dirty="0" smtClean="0"/>
              <a:t>плоскости, в </a:t>
            </a:r>
            <a:r>
              <a:rPr lang="ru-RU" sz="2800" dirty="0"/>
              <a:t>которых </a:t>
            </a:r>
            <a:r>
              <a:rPr lang="ru-RU" sz="2800" dirty="0" smtClean="0"/>
              <a:t>сумма</a:t>
            </a:r>
          </a:p>
          <a:p>
            <a:r>
              <a:rPr lang="ru-RU" sz="2800" dirty="0" smtClean="0"/>
              <a:t>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1600" dirty="0" smtClean="0"/>
          </a:p>
          <a:p>
            <a:r>
              <a:rPr lang="ru-RU" sz="2800" dirty="0" smtClean="0"/>
              <a:t>конечна</a:t>
            </a:r>
            <a:r>
              <a:rPr lang="ru-RU" sz="2800" dirty="0"/>
              <a:t>, называется </a:t>
            </a:r>
            <a:r>
              <a:rPr lang="ru-RU" sz="2800" i="1" dirty="0"/>
              <a:t>областью </a:t>
            </a:r>
            <a:r>
              <a:rPr lang="ru-RU" sz="2800" i="1" dirty="0" smtClean="0"/>
              <a:t>сходимости                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 smtClean="0"/>
              <a:t>-</a:t>
            </a:r>
            <a:r>
              <a:rPr lang="ru-RU" sz="2800" dirty="0" smtClean="0"/>
              <a:t>преобразования </a:t>
            </a:r>
            <a:r>
              <a:rPr lang="ru-RU" sz="2800" dirty="0"/>
              <a:t>данной последовательности.</a:t>
            </a:r>
          </a:p>
          <a:p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495993"/>
              </p:ext>
            </p:extLst>
          </p:nvPr>
        </p:nvGraphicFramePr>
        <p:xfrm>
          <a:off x="2832100" y="2388763"/>
          <a:ext cx="3750244" cy="1260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00" name="Equation" r:id="rId5" imgW="2692080" imgH="901440" progId="Equation.DSMT4">
                  <p:embed/>
                </p:oleObj>
              </mc:Choice>
              <mc:Fallback>
                <p:oleObj name="Equation" r:id="rId5" imgW="2692080" imgH="90144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100" y="2388763"/>
                        <a:ext cx="3750244" cy="12606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19767" y="4830448"/>
            <a:ext cx="82534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Формула </a:t>
            </a:r>
            <a:r>
              <a:rPr lang="ru-RU" sz="2800" dirty="0"/>
              <a:t>суммирования геометрической прогрессии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133883"/>
              </p:ext>
            </p:extLst>
          </p:nvPr>
        </p:nvGraphicFramePr>
        <p:xfrm>
          <a:off x="2984500" y="5446558"/>
          <a:ext cx="425291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01" name="Equation" r:id="rId7" imgW="3162240" imgH="901440" progId="Equation.DSMT4">
                  <p:embed/>
                </p:oleObj>
              </mc:Choice>
              <mc:Fallback>
                <p:oleObj name="Equation" r:id="rId7" imgW="3162240" imgH="901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0" y="5446558"/>
                        <a:ext cx="4252913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814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9557275-86B8-49CB-85DE-E9770E0BD9A3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5489" y="581798"/>
            <a:ext cx="7361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Пример</a:t>
            </a:r>
            <a:r>
              <a:rPr lang="ru-RU" sz="2800" dirty="0"/>
              <a:t>. Для ступенчатой последовательности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286723"/>
              </p:ext>
            </p:extLst>
          </p:nvPr>
        </p:nvGraphicFramePr>
        <p:xfrm>
          <a:off x="1917701" y="1333809"/>
          <a:ext cx="2514600" cy="1076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16" name="Equation" r:id="rId5" imgW="2044700" imgH="876300" progId="Equation.DSMT4">
                  <p:embed/>
                </p:oleObj>
              </mc:Choice>
              <mc:Fallback>
                <p:oleObj name="Equation" r:id="rId5" imgW="2044700" imgH="876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1" y="1333809"/>
                        <a:ext cx="2514600" cy="10760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061665"/>
              </p:ext>
            </p:extLst>
          </p:nvPr>
        </p:nvGraphicFramePr>
        <p:xfrm>
          <a:off x="1384300" y="2603282"/>
          <a:ext cx="5830887" cy="1270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17" name="Equation" r:id="rId7" imgW="4152600" imgH="901440" progId="Equation.DSMT4">
                  <p:embed/>
                </p:oleObj>
              </mc:Choice>
              <mc:Fallback>
                <p:oleObj name="Equation" r:id="rId7" imgW="4152600" imgH="90144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2603282"/>
                        <a:ext cx="5830887" cy="12706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3118" descr="Рис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399" y="1141066"/>
            <a:ext cx="430090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3417091"/>
              </p:ext>
            </p:extLst>
          </p:nvPr>
        </p:nvGraphicFramePr>
        <p:xfrm>
          <a:off x="1232445" y="4127282"/>
          <a:ext cx="4952456" cy="1252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18" name="Equation" r:id="rId10" imgW="3568680" imgH="901440" progId="Equation.DSMT4">
                  <p:embed/>
                </p:oleObj>
              </mc:Choice>
              <mc:Fallback>
                <p:oleObj name="Equation" r:id="rId10" imgW="3568680" imgH="9014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2445" y="4127282"/>
                        <a:ext cx="4952456" cy="12529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Рисунок 11" descr="Рис 2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920" y="4175148"/>
            <a:ext cx="2846752" cy="274955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1041673" y="5591380"/>
            <a:ext cx="533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знак равенства нельзя понимать </a:t>
            </a:r>
            <a:r>
              <a:rPr lang="ru-RU" sz="2800" dirty="0" smtClean="0"/>
              <a:t>буквально!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89660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C193CEE-DC85-42BC-8291-801B8157C87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15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62330" y="885825"/>
            <a:ext cx="897983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ФКП удобно характеризовать точками, в которых они равны 0 или бесконечности («нулями» и «полюсами»)</a:t>
            </a:r>
          </a:p>
          <a:p>
            <a:endParaRPr lang="ru-RU" sz="2800" dirty="0"/>
          </a:p>
          <a:p>
            <a:r>
              <a:rPr lang="ru-RU" sz="2800" dirty="0" smtClean="0"/>
              <a:t>Функция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800" dirty="0" smtClean="0"/>
              <a:t>(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) </a:t>
            </a:r>
            <a:r>
              <a:rPr lang="ru-RU" sz="2800" dirty="0" smtClean="0"/>
              <a:t>имеет один нуль и </a:t>
            </a:r>
          </a:p>
          <a:p>
            <a:r>
              <a:rPr lang="ru-RU" sz="2800" dirty="0" smtClean="0"/>
              <a:t>один полюс.</a:t>
            </a:r>
          </a:p>
          <a:p>
            <a:endParaRPr lang="ru-RU" sz="2800" dirty="0"/>
          </a:p>
          <a:p>
            <a:r>
              <a:rPr lang="ru-RU" sz="2800" dirty="0" smtClean="0"/>
              <a:t>Графическое изображение </a:t>
            </a:r>
          </a:p>
          <a:p>
            <a:r>
              <a:rPr lang="ru-RU" sz="2800" dirty="0" smtClean="0"/>
              <a:t>называется нуль-полюсной </a:t>
            </a:r>
          </a:p>
          <a:p>
            <a:r>
              <a:rPr lang="ru-RU" sz="2800" dirty="0" smtClean="0"/>
              <a:t>диаграммой (НПД) или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картой нулей</a:t>
            </a:r>
            <a:br>
              <a:rPr lang="ru-RU" sz="2800" dirty="0" smtClean="0"/>
            </a:br>
            <a:r>
              <a:rPr lang="ru-RU" sz="2800" dirty="0" smtClean="0"/>
              <a:t>и полюсов</a:t>
            </a:r>
            <a:endParaRPr lang="ru-RU" sz="2800" dirty="0"/>
          </a:p>
        </p:txBody>
      </p:sp>
      <p:pic>
        <p:nvPicPr>
          <p:cNvPr id="4" name="Рисунок 3" descr="Рис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093" y="2576850"/>
            <a:ext cx="3267075" cy="3091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5423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D300188-646F-4898-98D4-DFDBF43706D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16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65200" y="535023"/>
            <a:ext cx="6972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Пример</a:t>
            </a:r>
            <a:r>
              <a:rPr lang="ru-RU" sz="2800" dirty="0"/>
              <a:t>. Каузальная экспоненциальная последовательность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7832705"/>
              </p:ext>
            </p:extLst>
          </p:nvPr>
        </p:nvGraphicFramePr>
        <p:xfrm>
          <a:off x="2451101" y="1530286"/>
          <a:ext cx="2133600" cy="690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34" name="Equation" r:id="rId5" imgW="1651000" imgH="533400" progId="Equation.DSMT4">
                  <p:embed/>
                </p:oleObj>
              </mc:Choice>
              <mc:Fallback>
                <p:oleObj name="Equation" r:id="rId5" imgW="1651000" imgH="533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1" y="1530286"/>
                        <a:ext cx="2133600" cy="6906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28818"/>
              </p:ext>
            </p:extLst>
          </p:nvPr>
        </p:nvGraphicFramePr>
        <p:xfrm>
          <a:off x="1231900" y="2322494"/>
          <a:ext cx="7890329" cy="1267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35" name="Equation" r:id="rId7" imgW="6108700" imgH="977900" progId="Equation.DSMT4">
                  <p:embed/>
                </p:oleObj>
              </mc:Choice>
              <mc:Fallback>
                <p:oleObj name="Equation" r:id="rId7" imgW="6108700" imgH="977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2322494"/>
                        <a:ext cx="7890329" cy="12678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4203659"/>
              </p:ext>
            </p:extLst>
          </p:nvPr>
        </p:nvGraphicFramePr>
        <p:xfrm>
          <a:off x="2274207" y="4010025"/>
          <a:ext cx="1548493" cy="716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36" name="Equation" r:id="rId9" imgW="1155700" imgH="533400" progId="Equation.DSMT4">
                  <p:embed/>
                </p:oleObj>
              </mc:Choice>
              <mc:Fallback>
                <p:oleObj name="Equation" r:id="rId9" imgW="1155700" imgH="533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4207" y="4010025"/>
                        <a:ext cx="1548493" cy="7166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52400" y="15240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517842"/>
              </p:ext>
            </p:extLst>
          </p:nvPr>
        </p:nvGraphicFramePr>
        <p:xfrm>
          <a:off x="2298701" y="5144939"/>
          <a:ext cx="1143000" cy="565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37" name="Equation" r:id="rId11" imgW="850531" imgH="418918" progId="Equation.DSMT4">
                  <p:embed/>
                </p:oleObj>
              </mc:Choice>
              <mc:Fallback>
                <p:oleObj name="Equation" r:id="rId11" imgW="850531" imgH="418918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8701" y="5144939"/>
                        <a:ext cx="1143000" cy="5650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Рисунок 13" descr="Рис 2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300" y="3705225"/>
            <a:ext cx="3088640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75" name="Picture 2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3" y="1113608"/>
            <a:ext cx="2971798" cy="1309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721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E19FEB5-1067-4662-8BA6-F9BC39C3C6F5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17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7100" y="504825"/>
            <a:ext cx="929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Пример</a:t>
            </a:r>
            <a:r>
              <a:rPr lang="ru-RU" sz="2800" b="1" dirty="0"/>
              <a:t>.</a:t>
            </a:r>
            <a:r>
              <a:rPr lang="ru-RU" sz="2800" dirty="0"/>
              <a:t> Антикаузальная экспоненциальная последовательность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4642035"/>
              </p:ext>
            </p:extLst>
          </p:nvPr>
        </p:nvGraphicFramePr>
        <p:xfrm>
          <a:off x="1841499" y="1636745"/>
          <a:ext cx="2926979" cy="849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9" name="Equation" r:id="rId5" imgW="1841500" imgH="533400" progId="Equation.DSMT4">
                  <p:embed/>
                </p:oleObj>
              </mc:Choice>
              <mc:Fallback>
                <p:oleObj name="Equation" r:id="rId5" imgW="1841500" imgH="533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499" y="1636745"/>
                        <a:ext cx="2926979" cy="8492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835" y="1322798"/>
            <a:ext cx="3003771" cy="132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750071"/>
              </p:ext>
            </p:extLst>
          </p:nvPr>
        </p:nvGraphicFramePr>
        <p:xfrm>
          <a:off x="1231900" y="2583920"/>
          <a:ext cx="7908428" cy="1266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50" name="Equation" r:id="rId8" imgW="6121400" imgH="977900" progId="Equation.DSMT4">
                  <p:embed/>
                </p:oleObj>
              </mc:Choice>
              <mc:Fallback>
                <p:oleObj name="Equation" r:id="rId8" imgW="6121400" imgH="9779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2583920"/>
                        <a:ext cx="7908428" cy="1266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677642"/>
              </p:ext>
            </p:extLst>
          </p:nvPr>
        </p:nvGraphicFramePr>
        <p:xfrm>
          <a:off x="1917700" y="5534025"/>
          <a:ext cx="1219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51" name="Equation" r:id="rId10" imgW="838200" imgH="419100" progId="Equation.DSMT4">
                  <p:embed/>
                </p:oleObj>
              </mc:Choice>
              <mc:Fallback>
                <p:oleObj name="Equation" r:id="rId10" imgW="838200" imgH="4191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5534025"/>
                        <a:ext cx="121920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45738" y="4686336"/>
            <a:ext cx="3562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Область сходимости</a:t>
            </a:r>
            <a:endParaRPr lang="ru-RU" sz="28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89700" y="4019858"/>
            <a:ext cx="3095625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073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B771267-B1CA-4244-A4E3-807011690B4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18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15735" y="727296"/>
            <a:ext cx="86743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Замечание</a:t>
            </a:r>
            <a:r>
              <a:rPr lang="ru-RU" sz="2800" b="1" i="1" dirty="0"/>
              <a:t>.</a:t>
            </a:r>
            <a:r>
              <a:rPr lang="ru-RU" sz="2800" dirty="0"/>
              <a:t> Форма области сходимости зависит от скорости убывания значений последовательности при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1552661"/>
              </p:ext>
            </p:extLst>
          </p:nvPr>
        </p:nvGraphicFramePr>
        <p:xfrm>
          <a:off x="1536700" y="1811356"/>
          <a:ext cx="138545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88" name="Equation" r:id="rId5" imgW="952087" imgH="418918" progId="Equation.DSMT4">
                  <p:embed/>
                </p:oleObj>
              </mc:Choice>
              <mc:Fallback>
                <p:oleObj name="Equation" r:id="rId5" imgW="952087" imgH="418918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1811356"/>
                        <a:ext cx="1385455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03300" y="2489801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Если последовательность убывает на бесконечности </a:t>
            </a:r>
            <a:r>
              <a:rPr lang="ru-RU" sz="2800" i="1" dirty="0"/>
              <a:t>экспоненциально </a:t>
            </a:r>
            <a:r>
              <a:rPr lang="ru-RU" sz="2800" dirty="0"/>
              <a:t>(как в рассмотренных примерах) или </a:t>
            </a:r>
            <a:r>
              <a:rPr lang="ru-RU" sz="2800" i="1" dirty="0"/>
              <a:t>быстрее</a:t>
            </a:r>
            <a:r>
              <a:rPr lang="ru-RU" sz="2800" dirty="0"/>
              <a:t>, область сходимости представляет собой </a:t>
            </a:r>
            <a:r>
              <a:rPr lang="ru-RU" sz="2800" i="1" dirty="0"/>
              <a:t>открытое </a:t>
            </a:r>
            <a:r>
              <a:rPr lang="ru-RU" sz="2800" dirty="0"/>
              <a:t>(не содержащее своей границы) множество точек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 smtClean="0"/>
              <a:t>-плоскости</a:t>
            </a:r>
            <a:r>
              <a:rPr lang="ru-RU" sz="2800" dirty="0"/>
              <a:t>. Пока ограничимся рассмотрением только таких «быстро убывающих» п</a:t>
            </a:r>
            <a:r>
              <a:rPr lang="ru-RU" sz="2800" dirty="0" smtClean="0"/>
              <a:t>оследовательностей</a:t>
            </a:r>
            <a:r>
              <a:rPr lang="ru-RU" sz="2800" dirty="0"/>
              <a:t>. Для них справедливы </a:t>
            </a:r>
            <a:r>
              <a:rPr lang="ru-RU" sz="2800" dirty="0" smtClean="0"/>
              <a:t>следующие утверждения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76455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4AF1A76-17DC-4F77-9B6C-460A3713EAC9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19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504825"/>
            <a:ext cx="899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1) </a:t>
            </a:r>
            <a:r>
              <a:rPr lang="ru-RU" sz="2800" dirty="0" smtClean="0"/>
              <a:t>для </a:t>
            </a:r>
            <a:r>
              <a:rPr lang="ru-RU" sz="2800" dirty="0"/>
              <a:t>любой </a:t>
            </a:r>
            <a:r>
              <a:rPr lang="ru-RU" sz="2800" i="1" dirty="0">
                <a:solidFill>
                  <a:srgbClr val="0000FF"/>
                </a:solidFill>
              </a:rPr>
              <a:t>каузальной </a:t>
            </a:r>
            <a:r>
              <a:rPr lang="ru-RU" sz="2800" dirty="0"/>
              <a:t>последовательности областью сходимости является </a:t>
            </a:r>
            <a:r>
              <a:rPr lang="ru-RU" sz="2800" i="1" dirty="0">
                <a:solidFill>
                  <a:srgbClr val="0000FF"/>
                </a:solidFill>
              </a:rPr>
              <a:t>внешность</a:t>
            </a:r>
            <a:r>
              <a:rPr lang="ru-RU" sz="2800" dirty="0">
                <a:solidFill>
                  <a:srgbClr val="0000FF"/>
                </a:solidFill>
              </a:rPr>
              <a:t> </a:t>
            </a:r>
            <a:r>
              <a:rPr lang="ru-RU" sz="2800" dirty="0"/>
              <a:t>круга минимального радиуса с центром в точке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=0 </a:t>
            </a:r>
            <a:r>
              <a:rPr lang="ru-RU" sz="2800" dirty="0" smtClean="0"/>
              <a:t>(</a:t>
            </a:r>
            <a:r>
              <a:rPr lang="ru-RU" sz="2800" dirty="0"/>
              <a:t>не включая его границу!), содержащего </a:t>
            </a:r>
            <a:r>
              <a:rPr lang="ru-RU" sz="2800" i="1" dirty="0">
                <a:solidFill>
                  <a:srgbClr val="0000FF"/>
                </a:solidFill>
              </a:rPr>
              <a:t>все полюсы</a:t>
            </a:r>
            <a:r>
              <a:rPr lang="ru-RU" sz="2800" dirty="0">
                <a:solidFill>
                  <a:srgbClr val="0000FF"/>
                </a:solidFill>
              </a:rPr>
              <a:t> </a:t>
            </a:r>
          </a:p>
          <a:p>
            <a:endParaRPr lang="ru-RU" sz="2800" dirty="0"/>
          </a:p>
        </p:txBody>
      </p:sp>
      <p:pic>
        <p:nvPicPr>
          <p:cNvPr id="4" name="Рисунок 3" descr="Рис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387" y="2257425"/>
            <a:ext cx="2754341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820208" y="2214866"/>
            <a:ext cx="5486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2) для </a:t>
            </a:r>
            <a:r>
              <a:rPr lang="ru-RU" sz="2800" i="1" dirty="0">
                <a:solidFill>
                  <a:srgbClr val="0000FF"/>
                </a:solidFill>
              </a:rPr>
              <a:t>антикаузальной</a:t>
            </a:r>
            <a:r>
              <a:rPr lang="ru-RU" sz="2800" dirty="0"/>
              <a:t> п</a:t>
            </a:r>
            <a:r>
              <a:rPr lang="ru-RU" sz="2800" dirty="0" smtClean="0"/>
              <a:t>оследовательности </a:t>
            </a:r>
            <a:r>
              <a:rPr lang="ru-RU" sz="2800" dirty="0"/>
              <a:t>область сходимости – внутренность </a:t>
            </a:r>
            <a:r>
              <a:rPr lang="ru-RU" sz="2800" i="1" dirty="0">
                <a:solidFill>
                  <a:srgbClr val="0000FF"/>
                </a:solidFill>
              </a:rPr>
              <a:t>максимального</a:t>
            </a:r>
            <a:r>
              <a:rPr lang="ru-RU" sz="2800" i="1" dirty="0"/>
              <a:t> </a:t>
            </a:r>
            <a:r>
              <a:rPr lang="ru-RU" sz="2800" dirty="0"/>
              <a:t>круга (исключая границу), </a:t>
            </a:r>
            <a:r>
              <a:rPr lang="ru-RU" sz="2800" i="1" dirty="0">
                <a:solidFill>
                  <a:srgbClr val="0000FF"/>
                </a:solidFill>
              </a:rPr>
              <a:t>не содержащего </a:t>
            </a:r>
            <a:r>
              <a:rPr lang="ru-RU" sz="2800" dirty="0"/>
              <a:t>полюсов </a:t>
            </a:r>
          </a:p>
        </p:txBody>
      </p:sp>
      <p:pic>
        <p:nvPicPr>
          <p:cNvPr id="6" name="Рисунок 5" descr="Рис 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4391025"/>
            <a:ext cx="2667000" cy="243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5512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CCE91A0-84E4-4E10-B9C9-08ECB3D0298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28949" y="598962"/>
            <a:ext cx="74736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Итак, пространство       «состоит из импульсных характеристик устойчивых ЛИС-цепей»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7890" y="1534338"/>
            <a:ext cx="838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 является алгеброй, но операция (обобщенное умножение, т.е. свёртка) неудобна.</a:t>
            </a:r>
          </a:p>
          <a:p>
            <a:r>
              <a:rPr lang="ru-RU" sz="2800" dirty="0" smtClean="0"/>
              <a:t>Обычное </a:t>
            </a:r>
            <a:r>
              <a:rPr lang="ru-RU" sz="2800" dirty="0"/>
              <a:t>у</a:t>
            </a:r>
            <a:r>
              <a:rPr lang="ru-RU" sz="2800" dirty="0" smtClean="0"/>
              <a:t>множение </a:t>
            </a:r>
            <a:r>
              <a:rPr lang="ru-RU" sz="2800" dirty="0"/>
              <a:t>является </a:t>
            </a:r>
            <a:r>
              <a:rPr lang="ru-RU" sz="2800" i="1" dirty="0">
                <a:solidFill>
                  <a:srgbClr val="0000FF"/>
                </a:solidFill>
              </a:rPr>
              <a:t>локальной</a:t>
            </a:r>
            <a:r>
              <a:rPr lang="ru-RU" sz="2800" i="1" dirty="0"/>
              <a:t> </a:t>
            </a:r>
            <a:r>
              <a:rPr lang="ru-RU" sz="2800" dirty="0"/>
              <a:t>операцией, результат свёртки при любом значении аргумента получается с учетом значений исходных последовательностей </a:t>
            </a:r>
            <a:r>
              <a:rPr lang="ru-RU" sz="2800" i="1" dirty="0">
                <a:solidFill>
                  <a:srgbClr val="0000FF"/>
                </a:solidFill>
              </a:rPr>
              <a:t>при всех </a:t>
            </a:r>
            <a:r>
              <a:rPr lang="ru-RU" sz="2800" dirty="0"/>
              <a:t>значениях аргументов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/>
          </p:nvPr>
        </p:nvGraphicFramePr>
        <p:xfrm>
          <a:off x="2451100" y="4247677"/>
          <a:ext cx="4267200" cy="1224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40" name="Equation" r:id="rId5" imgW="3149600" imgH="901700" progId="Equation.DSMT4">
                  <p:embed/>
                </p:oleObj>
              </mc:Choice>
              <mc:Fallback>
                <p:oleObj name="Equation" r:id="rId5" imgW="3149600" imgH="901700" progId="Equation.DSMT4">
                  <p:embed/>
                  <p:pic>
                    <p:nvPicPr>
                      <p:cNvPr id="6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4247677"/>
                        <a:ext cx="4267200" cy="12244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79500" y="5762625"/>
            <a:ext cx="876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Подходящей </a:t>
            </a:r>
            <a:r>
              <a:rPr lang="ru-RU" sz="2800" i="1" dirty="0"/>
              <a:t>моделью </a:t>
            </a:r>
            <a:r>
              <a:rPr lang="ru-RU" sz="2800" i="1" dirty="0" smtClean="0"/>
              <a:t> </a:t>
            </a:r>
            <a:r>
              <a:rPr lang="ru-RU" sz="2800" dirty="0" smtClean="0"/>
              <a:t>могла </a:t>
            </a:r>
            <a:r>
              <a:rPr lang="ru-RU" sz="2800" dirty="0"/>
              <a:t>бы стать другая </a:t>
            </a:r>
            <a:r>
              <a:rPr lang="ru-RU" sz="2800" dirty="0" smtClean="0"/>
              <a:t>алгебра с обычным умножением</a:t>
            </a:r>
            <a:endParaRPr lang="ru-RU" sz="2800" dirty="0"/>
          </a:p>
          <a:p>
            <a:endParaRPr lang="ru-RU" sz="28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/>
          </p:nvPr>
        </p:nvGraphicFramePr>
        <p:xfrm>
          <a:off x="4051300" y="611636"/>
          <a:ext cx="228238" cy="464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41" name="Equation" r:id="rId7" imgW="190440" imgH="380880" progId="Equation.DSMT4">
                  <p:embed/>
                </p:oleObj>
              </mc:Choice>
              <mc:Fallback>
                <p:oleObj name="Equation" r:id="rId7" imgW="190440" imgH="380880" progId="Equation.DSMT4">
                  <p:embed/>
                  <p:pic>
                    <p:nvPicPr>
                      <p:cNvPr id="9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1300" y="611636"/>
                        <a:ext cx="228238" cy="4643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2224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428625"/>
                <a:ext cx="9137972" cy="65687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BDF7628-2CC2-4A58-83E3-A8DE5734320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428625"/>
                <a:ext cx="9137972" cy="6568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20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70866" y="512617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2. Линейность </a:t>
            </a:r>
            <a:r>
              <a:rPr lang="en-US" sz="2400" b="1" dirty="0">
                <a:solidFill>
                  <a:srgbClr val="FF0000"/>
                </a:solidFill>
              </a:rPr>
              <a:t>z</a:t>
            </a:r>
            <a:r>
              <a:rPr lang="ru-RU" sz="2400" b="1" dirty="0">
                <a:solidFill>
                  <a:srgbClr val="FF0000"/>
                </a:solidFill>
              </a:rPr>
              <a:t>-преобразования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8440" y="886935"/>
            <a:ext cx="815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Во многих случаях представляющую интерес последовательность можно представить линейной комбинацией (взвешенной суммой) других,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более </a:t>
            </a:r>
            <a:r>
              <a:rPr lang="ru-RU" sz="2800" dirty="0"/>
              <a:t>простых последовательностей.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119893"/>
              </p:ext>
            </p:extLst>
          </p:nvPr>
        </p:nvGraphicFramePr>
        <p:xfrm>
          <a:off x="1536700" y="2787087"/>
          <a:ext cx="6895234" cy="580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86" name="Equation" r:id="rId5" imgW="4978400" imgH="419100" progId="Equation.DSMT4">
                  <p:embed/>
                </p:oleObj>
              </mc:Choice>
              <mc:Fallback>
                <p:oleObj name="Equation" r:id="rId5" imgW="49784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2787087"/>
                        <a:ext cx="6895234" cy="580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51626" y="3420040"/>
            <a:ext cx="9448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область </a:t>
            </a:r>
            <a:r>
              <a:rPr lang="ru-RU" sz="2800" dirty="0" smtClean="0"/>
              <a:t>сходимости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 smtClean="0"/>
              <a:t>-преобразования </a:t>
            </a:r>
            <a:r>
              <a:rPr lang="ru-RU" sz="2800" dirty="0"/>
              <a:t>суммы последовательностей </a:t>
            </a:r>
            <a:r>
              <a:rPr lang="ru-RU" sz="2800" i="1" dirty="0">
                <a:solidFill>
                  <a:srgbClr val="0000FF"/>
                </a:solidFill>
              </a:rPr>
              <a:t>содержит пересечение </a:t>
            </a:r>
            <a:r>
              <a:rPr lang="ru-RU" sz="2800" dirty="0"/>
              <a:t>областей сходимости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 smtClean="0"/>
              <a:t>-преобразований </a:t>
            </a:r>
            <a:r>
              <a:rPr lang="ru-RU" sz="2800" dirty="0"/>
              <a:t>всех слагаемых, но может быть </a:t>
            </a:r>
            <a:r>
              <a:rPr lang="ru-RU" sz="2800" i="1" dirty="0">
                <a:solidFill>
                  <a:srgbClr val="0000FF"/>
                </a:solidFill>
              </a:rPr>
              <a:t>шире</a:t>
            </a:r>
            <a:r>
              <a:rPr lang="ru-RU" sz="2800" dirty="0" smtClean="0"/>
              <a:t>.</a:t>
            </a:r>
            <a:r>
              <a:rPr lang="en-US" sz="2800" dirty="0" smtClean="0"/>
              <a:t> </a:t>
            </a:r>
            <a:r>
              <a:rPr lang="ru-RU" sz="2800" dirty="0" smtClean="0"/>
              <a:t>Например, рассмотрим разность двух последовательностей:</a:t>
            </a:r>
            <a:endParaRPr lang="ru-RU" sz="28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87130"/>
              </p:ext>
            </p:extLst>
          </p:nvPr>
        </p:nvGraphicFramePr>
        <p:xfrm>
          <a:off x="2298700" y="5915025"/>
          <a:ext cx="1285734" cy="693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87" name="Equation" r:id="rId7" imgW="850900" imgH="457200" progId="Equation.DSMT4">
                  <p:embed/>
                </p:oleObj>
              </mc:Choice>
              <mc:Fallback>
                <p:oleObj name="Equation" r:id="rId7" imgW="850900" imgH="457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8700" y="5915025"/>
                        <a:ext cx="1285734" cy="6934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10464"/>
              </p:ext>
            </p:extLst>
          </p:nvPr>
        </p:nvGraphicFramePr>
        <p:xfrm>
          <a:off x="5372099" y="5915025"/>
          <a:ext cx="1849147" cy="693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88" name="Equation" r:id="rId9" imgW="1219200" imgH="457200" progId="Equation.DSMT4">
                  <p:embed/>
                </p:oleObj>
              </mc:Choice>
              <mc:Fallback>
                <p:oleObj name="Equation" r:id="rId9" imgW="1219200" imgH="457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099" y="5915025"/>
                        <a:ext cx="1849147" cy="6934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9631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CB4FED8-C531-4F1A-BD0A-EE74B558BF5D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21</a:t>
            </a:fld>
            <a:endParaRPr lang="ru-RU" dirty="0"/>
          </a:p>
        </p:txBody>
      </p:sp>
      <p:pic>
        <p:nvPicPr>
          <p:cNvPr id="3" name="Рисунок 2" descr="Рис 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395" y="1038217"/>
            <a:ext cx="2275277" cy="22342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005647" y="548978"/>
            <a:ext cx="867607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Область сходимости для первой нами уже найдена</a:t>
            </a:r>
          </a:p>
          <a:p>
            <a:endParaRPr lang="ru-RU" dirty="0"/>
          </a:p>
          <a:p>
            <a:r>
              <a:rPr lang="ru-RU" sz="2800" dirty="0" smtClean="0"/>
              <a:t>Для второй 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247092"/>
              </p:ext>
            </p:extLst>
          </p:nvPr>
        </p:nvGraphicFramePr>
        <p:xfrm>
          <a:off x="1213554" y="1975262"/>
          <a:ext cx="1852981" cy="694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92" name="Equation" r:id="rId6" imgW="1219200" imgH="457200" progId="Equation.DSMT4">
                  <p:embed/>
                </p:oleObj>
              </mc:Choice>
              <mc:Fallback>
                <p:oleObj name="Equation" r:id="rId6" imgW="1219200" imgH="4572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3554" y="1975262"/>
                        <a:ext cx="1852981" cy="694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888722"/>
              </p:ext>
            </p:extLst>
          </p:nvPr>
        </p:nvGraphicFramePr>
        <p:xfrm>
          <a:off x="968137" y="3207893"/>
          <a:ext cx="6992233" cy="2455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93" name="Equation" r:id="rId8" imgW="5371920" imgH="1879560" progId="Equation.DSMT4">
                  <p:embed/>
                </p:oleObj>
              </mc:Choice>
              <mc:Fallback>
                <p:oleObj name="Equation" r:id="rId8" imgW="5371920" imgH="187956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8137" y="3207893"/>
                        <a:ext cx="6992233" cy="24559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8854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751" y="1724025"/>
            <a:ext cx="34575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0381884"/>
              </p:ext>
            </p:extLst>
          </p:nvPr>
        </p:nvGraphicFramePr>
        <p:xfrm>
          <a:off x="3670300" y="4940525"/>
          <a:ext cx="1562845" cy="72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94" name="Equation" r:id="rId11" imgW="1155700" imgH="533400" progId="Equation.DSMT4">
                  <p:embed/>
                </p:oleObj>
              </mc:Choice>
              <mc:Fallback>
                <p:oleObj name="Equation" r:id="rId11" imgW="1155700" imgH="533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300" y="4940525"/>
                        <a:ext cx="1562845" cy="723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6616687"/>
              </p:ext>
            </p:extLst>
          </p:nvPr>
        </p:nvGraphicFramePr>
        <p:xfrm>
          <a:off x="3938787" y="6059259"/>
          <a:ext cx="1097751" cy="542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95" name="Equation" r:id="rId13" imgW="850531" imgH="418918" progId="Equation.DSMT4">
                  <p:embed/>
                </p:oleObj>
              </mc:Choice>
              <mc:Fallback>
                <p:oleObj name="Equation" r:id="rId13" imgW="850531" imgH="41891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8787" y="6059259"/>
                        <a:ext cx="1097751" cy="5427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8855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044" y="4690149"/>
            <a:ext cx="2346681" cy="2219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6987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8300551-43F2-40A7-9791-6692C5CBE543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22</a:t>
            </a:fld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145449"/>
              </p:ext>
            </p:extLst>
          </p:nvPr>
        </p:nvGraphicFramePr>
        <p:xfrm>
          <a:off x="2908301" y="1494049"/>
          <a:ext cx="4790948" cy="700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46" name="Equation" r:id="rId5" imgW="3136680" imgH="457200" progId="Equation.DSMT4">
                  <p:embed/>
                </p:oleObj>
              </mc:Choice>
              <mc:Fallback>
                <p:oleObj name="Equation" r:id="rId5" imgW="3136680" imgH="4572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8301" y="1494049"/>
                        <a:ext cx="4790948" cy="7003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7448" y="646125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Разность последовательностей 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0662397"/>
              </p:ext>
            </p:extLst>
          </p:nvPr>
        </p:nvGraphicFramePr>
        <p:xfrm>
          <a:off x="2451100" y="2974971"/>
          <a:ext cx="4531098" cy="1301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47" name="Equation" r:id="rId7" imgW="3149280" imgH="901440" progId="Equation.DSMT4">
                  <p:embed/>
                </p:oleObj>
              </mc:Choice>
              <mc:Fallback>
                <p:oleObj name="Equation" r:id="rId7" imgW="3149280" imgH="90144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2974971"/>
                        <a:ext cx="4531098" cy="13014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27100" y="2333625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Ранее мы нашли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150875" y="4394532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Область сходимости – вся комплексная плоскость. </a:t>
            </a:r>
          </a:p>
          <a:p>
            <a:r>
              <a:rPr lang="ru-RU" sz="2800" dirty="0" smtClean="0"/>
              <a:t>Она, конечно, шире пересечения областей сходимости слагаемых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59046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9D90345-7646-46B1-8480-823024F849E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90930" y="694845"/>
            <a:ext cx="8218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Пример</a:t>
            </a:r>
            <a:r>
              <a:rPr lang="ru-RU" sz="2800" b="1" dirty="0"/>
              <a:t>.</a:t>
            </a:r>
            <a:r>
              <a:rPr lang="ru-RU" sz="2800" dirty="0"/>
              <a:t> Некаузальная биэкспоненциальная последовательность описывается выражением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3235369"/>
              </p:ext>
            </p:extLst>
          </p:nvPr>
        </p:nvGraphicFramePr>
        <p:xfrm>
          <a:off x="1460500" y="1796693"/>
          <a:ext cx="2913331" cy="1480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26" name="Equation" r:id="rId5" imgW="2324100" imgH="1181100" progId="Equation.DSMT4">
                  <p:embed/>
                </p:oleObj>
              </mc:Choice>
              <mc:Fallback>
                <p:oleObj name="Equation" r:id="rId5" imgW="2324100" imgH="1181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1796693"/>
                        <a:ext cx="2913331" cy="14805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 descr="Рис 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339" y="1923774"/>
            <a:ext cx="4755243" cy="14517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691386"/>
              </p:ext>
            </p:extLst>
          </p:nvPr>
        </p:nvGraphicFramePr>
        <p:xfrm>
          <a:off x="1993900" y="3355415"/>
          <a:ext cx="3997861" cy="459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27" name="Equation" r:id="rId8" imgW="2984500" imgH="342900" progId="Equation.DSMT4">
                  <p:embed/>
                </p:oleObj>
              </mc:Choice>
              <mc:Fallback>
                <p:oleObj name="Equation" r:id="rId8" imgW="2984500" imgH="342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3355415"/>
                        <a:ext cx="3997861" cy="4598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3366072"/>
              </p:ext>
            </p:extLst>
          </p:nvPr>
        </p:nvGraphicFramePr>
        <p:xfrm>
          <a:off x="5341317" y="3925150"/>
          <a:ext cx="2489439" cy="722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28" name="Equation" r:id="rId10" imgW="1841500" imgH="533400" progId="Equation.DSMT4">
                  <p:embed/>
                </p:oleObj>
              </mc:Choice>
              <mc:Fallback>
                <p:oleObj name="Equation" r:id="rId10" imgW="1841500" imgH="5334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1317" y="3925150"/>
                        <a:ext cx="2489439" cy="722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547452"/>
              </p:ext>
            </p:extLst>
          </p:nvPr>
        </p:nvGraphicFramePr>
        <p:xfrm>
          <a:off x="1993900" y="3921086"/>
          <a:ext cx="2152813" cy="6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29" name="Equation" r:id="rId12" imgW="1651000" imgH="533400" progId="Equation.DSMT4">
                  <p:embed/>
                </p:oleObj>
              </mc:Choice>
              <mc:Fallback>
                <p:oleObj name="Equation" r:id="rId12" imgW="1651000" imgH="5334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3921086"/>
                        <a:ext cx="2152813" cy="6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404477"/>
              </p:ext>
            </p:extLst>
          </p:nvPr>
        </p:nvGraphicFramePr>
        <p:xfrm>
          <a:off x="1612900" y="4774364"/>
          <a:ext cx="7543801" cy="2071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30" name="Equation" r:id="rId14" imgW="6083280" imgH="1663560" progId="Equation.DSMT4">
                  <p:embed/>
                </p:oleObj>
              </mc:Choice>
              <mc:Fallback>
                <p:oleObj name="Equation" r:id="rId14" imgW="6083280" imgH="16635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4774364"/>
                        <a:ext cx="7543801" cy="20715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0112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9DFDECD-FCEC-4C76-B360-36E72CFE0D9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 descr="Рис 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068" y="3751113"/>
            <a:ext cx="3276600" cy="315975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003300" y="3019425"/>
            <a:ext cx="8458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Область сходимости содержит пересечение </a:t>
            </a:r>
            <a:r>
              <a:rPr lang="ru-RU" sz="2800" dirty="0"/>
              <a:t>внешности </a:t>
            </a:r>
            <a:r>
              <a:rPr lang="ru-RU" sz="2800" dirty="0" smtClean="0"/>
              <a:t>круга </a:t>
            </a:r>
            <a:r>
              <a:rPr lang="ru-RU" sz="2800" dirty="0"/>
              <a:t>радиуса </a:t>
            </a:r>
            <a:r>
              <a:rPr lang="ru-RU" sz="2800" dirty="0" smtClean="0">
                <a:sym typeface="Symbol"/>
              </a:rPr>
              <a:t>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а</a:t>
            </a:r>
            <a:r>
              <a:rPr lang="ru-RU" sz="2800" dirty="0">
                <a:sym typeface="Symbol"/>
              </a:rPr>
              <a:t> </a:t>
            </a:r>
            <a:r>
              <a:rPr lang="ru-RU" sz="2800" dirty="0" smtClean="0"/>
              <a:t> и </a:t>
            </a:r>
            <a:r>
              <a:rPr lang="ru-RU" sz="2800" dirty="0"/>
              <a:t>внутренности </a:t>
            </a:r>
            <a:r>
              <a:rPr lang="ru-RU" sz="2800" dirty="0" smtClean="0"/>
              <a:t>круга радиуса </a:t>
            </a:r>
            <a:r>
              <a:rPr lang="ru-RU" sz="2800" dirty="0" smtClean="0">
                <a:sym typeface="Symbol"/>
              </a:rPr>
              <a:t>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b</a:t>
            </a:r>
            <a:r>
              <a:rPr lang="ru-RU" sz="2800" dirty="0" smtClean="0">
                <a:sym typeface="Symbol"/>
              </a:rPr>
              <a:t> </a:t>
            </a:r>
            <a:endParaRPr lang="en-US" sz="2800" dirty="0" smtClean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endParaRPr lang="en-US" sz="2800" dirty="0" smtClean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r>
              <a:rPr lang="ru-RU" sz="2800" dirty="0" smtClean="0">
                <a:sym typeface="Symbol"/>
              </a:rPr>
              <a:t>которое не пусто лишь</a:t>
            </a:r>
          </a:p>
          <a:p>
            <a:r>
              <a:rPr lang="ru-RU" sz="2800" dirty="0">
                <a:sym typeface="Symbol"/>
              </a:rPr>
              <a:t>п</a:t>
            </a:r>
            <a:r>
              <a:rPr lang="ru-RU" sz="2800" dirty="0" smtClean="0">
                <a:sym typeface="Symbol"/>
              </a:rPr>
              <a:t>ри 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24</a:t>
            </a:fld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3258902"/>
              </p:ext>
            </p:extLst>
          </p:nvPr>
        </p:nvGraphicFramePr>
        <p:xfrm>
          <a:off x="1188404" y="657948"/>
          <a:ext cx="8310563" cy="2282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6" name="Equation" r:id="rId6" imgW="6083280" imgH="1663560" progId="Equation.DSMT4">
                  <p:embed/>
                </p:oleObj>
              </mc:Choice>
              <mc:Fallback>
                <p:oleObj name="Equation" r:id="rId6" imgW="6083280" imgH="166356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8404" y="657948"/>
                        <a:ext cx="8310563" cy="2282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18441"/>
              </p:ext>
            </p:extLst>
          </p:nvPr>
        </p:nvGraphicFramePr>
        <p:xfrm>
          <a:off x="1384300" y="4817474"/>
          <a:ext cx="1851314" cy="550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7" name="Equation" r:id="rId8" imgW="1409700" imgH="419100" progId="Equation.DSMT4">
                  <p:embed/>
                </p:oleObj>
              </mc:Choice>
              <mc:Fallback>
                <p:oleObj name="Equation" r:id="rId8" imgW="1409700" imgH="419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4817474"/>
                        <a:ext cx="1851314" cy="5503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1943971"/>
              </p:ext>
            </p:extLst>
          </p:nvPr>
        </p:nvGraphicFramePr>
        <p:xfrm>
          <a:off x="2374899" y="6144827"/>
          <a:ext cx="1066801" cy="527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8" name="Equation" r:id="rId10" imgW="850531" imgH="418918" progId="Equation.DSMT4">
                  <p:embed/>
                </p:oleObj>
              </mc:Choice>
              <mc:Fallback>
                <p:oleObj name="Equation" r:id="rId10" imgW="850531" imgH="418918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899" y="6144827"/>
                        <a:ext cx="1066801" cy="5274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5657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FB74FF3-915A-4590-AFE3-E3DA7E395FAD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25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00286" y="690235"/>
            <a:ext cx="7699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любой некаузальной последовательности 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475358"/>
              </p:ext>
            </p:extLst>
          </p:nvPr>
        </p:nvGraphicFramePr>
        <p:xfrm>
          <a:off x="1012142" y="1297095"/>
          <a:ext cx="8353124" cy="120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00" name="Equation" r:id="rId5" imgW="6299200" imgH="901700" progId="Equation.DSMT4">
                  <p:embed/>
                </p:oleObj>
              </mc:Choice>
              <mc:Fallback>
                <p:oleObj name="Equation" r:id="rId5" imgW="62992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2142" y="1297095"/>
                        <a:ext cx="8353124" cy="1200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03300" y="2638425"/>
            <a:ext cx="8534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область сходимости суммы </a:t>
            </a:r>
            <a:r>
              <a:rPr lang="ru-RU" sz="2800" dirty="0" smtClean="0"/>
              <a:t>– множество </a:t>
            </a:r>
            <a:r>
              <a:rPr lang="ru-RU" sz="2800" dirty="0"/>
              <a:t>точек, представляющее собой пересечение областей сходимости для каузальной и антикаузальной частей (открытое </a:t>
            </a:r>
            <a:r>
              <a:rPr lang="ru-RU" sz="2800" dirty="0" smtClean="0"/>
              <a:t>кольцо) </a:t>
            </a:r>
            <a:endParaRPr lang="ru-RU" sz="28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7693208"/>
              </p:ext>
            </p:extLst>
          </p:nvPr>
        </p:nvGraphicFramePr>
        <p:xfrm>
          <a:off x="4134439" y="3899507"/>
          <a:ext cx="2729321" cy="6034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01" name="Equation" r:id="rId7" imgW="1892160" imgH="419040" progId="Equation.DSMT4">
                  <p:embed/>
                </p:oleObj>
              </mc:Choice>
              <mc:Fallback>
                <p:oleObj name="Equation" r:id="rId7" imgW="189216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4439" y="3899507"/>
                        <a:ext cx="2729321" cy="6034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25882"/>
              </p:ext>
            </p:extLst>
          </p:nvPr>
        </p:nvGraphicFramePr>
        <p:xfrm>
          <a:off x="1508125" y="5534025"/>
          <a:ext cx="1943100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02" name="Equation" r:id="rId9" imgW="1346040" imgH="380880" progId="Equation.DSMT4">
                  <p:embed/>
                </p:oleObj>
              </mc:Choice>
              <mc:Fallback>
                <p:oleObj name="Equation" r:id="rId9" imgW="1346040" imgH="38088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8125" y="5534025"/>
                        <a:ext cx="1943100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Рисунок 11" descr="Рис 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4848225"/>
            <a:ext cx="4091940" cy="2095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39703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ABBD18A-733D-4D46-BDFD-0BE84B14F149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26</a:t>
            </a:fld>
            <a:endParaRPr lang="ru-RU" dirty="0"/>
          </a:p>
        </p:txBody>
      </p:sp>
      <p:pic>
        <p:nvPicPr>
          <p:cNvPr id="3" name="Рисунок 2" descr="Рис П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962025"/>
            <a:ext cx="3609975" cy="35060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927100" y="688736"/>
            <a:ext cx="54864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Одному и тому же набору полюсов могут соответствовать разные последовательности при различном выборе ОС. Например, для </a:t>
            </a:r>
            <a:r>
              <a:rPr lang="ru-RU" sz="2800" dirty="0" smtClean="0"/>
              <a:t>этой нуль-полюсной диаграммы </a:t>
            </a:r>
            <a:r>
              <a:rPr lang="ru-RU" sz="2800" dirty="0"/>
              <a:t>существуют три варианта выбора области сходимости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/>
              <a:t>-</a:t>
            </a:r>
            <a:r>
              <a:rPr lang="ru-RU" sz="2800" dirty="0" smtClean="0"/>
              <a:t>преобразования </a:t>
            </a:r>
            <a:r>
              <a:rPr lang="ru-RU" sz="2800" dirty="0"/>
              <a:t>и соответственно три возможные последовательности. </a:t>
            </a:r>
            <a:endParaRPr lang="ru-RU" sz="2800" dirty="0" smtClean="0"/>
          </a:p>
          <a:p>
            <a:r>
              <a:rPr lang="ru-RU" sz="2800" dirty="0" smtClean="0"/>
              <a:t>Область </a:t>
            </a:r>
            <a:r>
              <a:rPr lang="ru-RU" sz="2800" dirty="0"/>
              <a:t>1 соответствует антикаузальной, область 2 – некаузальной, а область 3 – каузальной последовательностям</a:t>
            </a:r>
          </a:p>
        </p:txBody>
      </p:sp>
    </p:spTree>
    <p:extLst>
      <p:ext uri="{BB962C8B-B14F-4D97-AF65-F5344CB8AC3E}">
        <p14:creationId xmlns:p14="http://schemas.microsoft.com/office/powerpoint/2010/main" val="762225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1159356-A7C6-4996-BD8A-F6A55ABE797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27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7100" y="566963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Если для некоторой последовательности </a:t>
            </a: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/>
              <a:t>-</a:t>
            </a:r>
            <a:r>
              <a:rPr lang="ru-RU" sz="2800" dirty="0" smtClean="0"/>
              <a:t>преобразование </a:t>
            </a:r>
            <a:r>
              <a:rPr lang="ru-RU" sz="2800" dirty="0"/>
              <a:t>сходится в открытом кольце, то в этом кольце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/>
              <a:t>-</a:t>
            </a:r>
            <a:r>
              <a:rPr lang="ru-RU" sz="2800" dirty="0" smtClean="0"/>
              <a:t>образ </a:t>
            </a:r>
            <a:r>
              <a:rPr lang="ru-RU" sz="2800" dirty="0"/>
              <a:t>является аналитической функцией, а формула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 smtClean="0"/>
              <a:t>-преобразования описывает </a:t>
            </a:r>
            <a:r>
              <a:rPr lang="ru-RU" sz="2800" dirty="0"/>
              <a:t>ее представление рядом </a:t>
            </a:r>
            <a:r>
              <a:rPr lang="ru-RU" sz="2800" dirty="0" smtClean="0"/>
              <a:t>Лорана. Все полюсы находятся за пределами кольца и на его границах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27100" y="3255115"/>
            <a:ext cx="6848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3. Свёртка последовательностей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399714"/>
              </p:ext>
            </p:extLst>
          </p:nvPr>
        </p:nvGraphicFramePr>
        <p:xfrm>
          <a:off x="2848953" y="5066019"/>
          <a:ext cx="4989466" cy="752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57" name="Equation" r:id="rId5" imgW="1701800" imgH="254000" progId="Equation.DSMT4">
                  <p:embed/>
                </p:oleObj>
              </mc:Choice>
              <mc:Fallback>
                <p:oleObj name="Equation" r:id="rId5" imgW="1701800" imgH="2540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8953" y="5066019"/>
                        <a:ext cx="4989466" cy="7526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09899" y="3749443"/>
            <a:ext cx="8458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Это основное свойство, благодаря которому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-</a:t>
            </a:r>
            <a:r>
              <a:rPr lang="ru-RU" sz="2800" dirty="0" smtClean="0"/>
              <a:t>преобразование и используется; оно фактически было доказано 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850900" y="5846390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Область сходимости результата содержит пересечение областей сходимости </a:t>
            </a:r>
            <a:r>
              <a:rPr lang="ru-RU" sz="2800" dirty="0" smtClean="0"/>
              <a:t>сомножителей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966331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09D5939-B6AC-4ADF-9659-9F448E8E062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28</a:t>
            </a:fld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024199"/>
              </p:ext>
            </p:extLst>
          </p:nvPr>
        </p:nvGraphicFramePr>
        <p:xfrm>
          <a:off x="847886" y="1617563"/>
          <a:ext cx="8991600" cy="1318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73" name="Equation" r:id="rId5" imgW="3962400" imgH="584200" progId="Equation.DSMT4">
                  <p:embed/>
                </p:oleObj>
              </mc:Choice>
              <mc:Fallback>
                <p:oleObj name="Equation" r:id="rId5" imgW="3962400" imgH="584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886" y="1617563"/>
                        <a:ext cx="8991600" cy="1318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71316" y="814709"/>
            <a:ext cx="6848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4. Сдвиг последовательности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7100" y="3171825"/>
            <a:ext cx="891238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при этом область сходимости остаётся неизменной, если не учитывать </a:t>
            </a:r>
            <a:r>
              <a:rPr lang="ru-RU" sz="2800" dirty="0" smtClean="0"/>
              <a:t>точки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=0  </a:t>
            </a:r>
            <a:r>
              <a:rPr lang="ru-RU" sz="2800" dirty="0" smtClean="0"/>
              <a:t>и</a:t>
            </a:r>
            <a:r>
              <a:rPr lang="en-US" sz="2800" dirty="0" smtClean="0"/>
              <a:t> 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=∞</a:t>
            </a:r>
            <a:endParaRPr lang="ru-RU" sz="2800" dirty="0" smtClean="0"/>
          </a:p>
          <a:p>
            <a:endParaRPr lang="ru-RU" sz="1600" dirty="0" smtClean="0"/>
          </a:p>
          <a:p>
            <a:r>
              <a:rPr lang="ru-RU" sz="2800" dirty="0" smtClean="0"/>
              <a:t>сдвиг влево добавляет соответствующее количество </a:t>
            </a:r>
            <a:br>
              <a:rPr lang="ru-RU" sz="2800" dirty="0" smtClean="0"/>
            </a:br>
            <a:r>
              <a:rPr lang="ru-RU" sz="2800" dirty="0" smtClean="0"/>
              <a:t>нулей в точке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=0</a:t>
            </a:r>
            <a:r>
              <a:rPr lang="ru-RU" sz="2800" dirty="0" smtClean="0"/>
              <a:t> и такое же количество полюсов </a:t>
            </a:r>
            <a:br>
              <a:rPr lang="ru-RU" sz="2800" dirty="0" smtClean="0"/>
            </a:br>
            <a:r>
              <a:rPr lang="ru-RU" sz="2800" dirty="0" smtClean="0"/>
              <a:t>в точке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/>
              <a:t>=</a:t>
            </a:r>
            <a:r>
              <a:rPr lang="en-US" sz="2800" dirty="0" smtClean="0"/>
              <a:t>∞</a:t>
            </a:r>
            <a:endParaRPr lang="ru-RU" sz="2800" dirty="0" smtClean="0"/>
          </a:p>
          <a:p>
            <a:endParaRPr lang="ru-RU" sz="1600" dirty="0" smtClean="0"/>
          </a:p>
          <a:p>
            <a:r>
              <a:rPr lang="ru-RU" sz="2800" dirty="0" smtClean="0"/>
              <a:t>сдвиг вправо добавляет полюсы в </a:t>
            </a:r>
            <a:r>
              <a:rPr lang="ru-RU" sz="2800" dirty="0"/>
              <a:t>точке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/>
              <a:t>=0</a:t>
            </a:r>
            <a:r>
              <a:rPr lang="ru-RU" sz="2800" dirty="0"/>
              <a:t> и такое же количество </a:t>
            </a:r>
            <a:r>
              <a:rPr lang="ru-RU" sz="2800" dirty="0" smtClean="0"/>
              <a:t>нулей в </a:t>
            </a:r>
            <a:r>
              <a:rPr lang="ru-RU" sz="2800" dirty="0"/>
              <a:t>точке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/>
              <a:t>=</a:t>
            </a:r>
            <a:r>
              <a:rPr lang="en-US" sz="2800" dirty="0" smtClean="0"/>
              <a:t>∞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676926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8263006-22C5-4EAA-BA1E-08913137E26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29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55700" y="504825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5. Умножение </a:t>
            </a:r>
            <a:r>
              <a:rPr lang="ru-RU" sz="2800" b="1" dirty="0">
                <a:solidFill>
                  <a:srgbClr val="FF0000"/>
                </a:solidFill>
              </a:rPr>
              <a:t>последовательности на экспоненту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755938"/>
              </p:ext>
            </p:extLst>
          </p:nvPr>
        </p:nvGraphicFramePr>
        <p:xfrm>
          <a:off x="924086" y="1357578"/>
          <a:ext cx="8839200" cy="1347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256" name="Equation" r:id="rId5" imgW="3810000" imgH="584200" progId="Equation.DSMT4">
                  <p:embed/>
                </p:oleObj>
              </mc:Choice>
              <mc:Fallback>
                <p:oleObj name="Equation" r:id="rId5" imgW="3810000" imgH="584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4086" y="1357578"/>
                        <a:ext cx="8839200" cy="13479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50900" y="3095625"/>
            <a:ext cx="8686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исходная последовательность имеет область сходимости 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то после умножения на экспоненту ОС</a:t>
            </a:r>
            <a:endParaRPr lang="ru-RU" sz="28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8957786"/>
              </p:ext>
            </p:extLst>
          </p:nvPr>
        </p:nvGraphicFramePr>
        <p:xfrm>
          <a:off x="3746500" y="5732464"/>
          <a:ext cx="3492500" cy="65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257" name="Equation" r:id="rId7" imgW="1307880" imgH="241200" progId="Equation.DSMT4">
                  <p:embed/>
                </p:oleObj>
              </mc:Choice>
              <mc:Fallback>
                <p:oleObj name="Equation" r:id="rId7" imgW="1307880" imgH="241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0" y="5732464"/>
                        <a:ext cx="3492500" cy="654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11554"/>
              </p:ext>
            </p:extLst>
          </p:nvPr>
        </p:nvGraphicFramePr>
        <p:xfrm>
          <a:off x="4133850" y="3948130"/>
          <a:ext cx="2508250" cy="555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258" name="Equation" r:id="rId9" imgW="1892160" imgH="419040" progId="Equation.DSMT4">
                  <p:embed/>
                </p:oleObj>
              </mc:Choice>
              <mc:Fallback>
                <p:oleObj name="Equation" r:id="rId9" imgW="1892160" imgH="41904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3850" y="3948130"/>
                        <a:ext cx="2508250" cy="5556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8960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4194F56-A187-43CC-BB68-635206F60D6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</a:t>
            </a:fld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3650083"/>
              </p:ext>
            </p:extLst>
          </p:nvPr>
        </p:nvGraphicFramePr>
        <p:xfrm>
          <a:off x="3441700" y="1571069"/>
          <a:ext cx="1828800" cy="533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10" name="Equation" r:id="rId5" imgW="1308100" imgH="381000" progId="Equation.DSMT4">
                  <p:embed/>
                </p:oleObj>
              </mc:Choice>
              <mc:Fallback>
                <p:oleObj name="Equation" r:id="rId5" imgW="1308100" imgH="381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700" y="1571069"/>
                        <a:ext cx="1828800" cy="5339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08074" y="746531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Нужно подобрать отображение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9586"/>
              </p:ext>
            </p:extLst>
          </p:nvPr>
        </p:nvGraphicFramePr>
        <p:xfrm>
          <a:off x="2755900" y="2865173"/>
          <a:ext cx="4436266" cy="503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11" name="Equation" r:id="rId7" imgW="3022600" imgH="342900" progId="Equation.DSMT4">
                  <p:embed/>
                </p:oleObj>
              </mc:Choice>
              <mc:Fallback>
                <p:oleObj name="Equation" r:id="rId7" imgW="3022600" imgH="342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5900" y="2865173"/>
                        <a:ext cx="4436266" cy="5038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21056"/>
              </p:ext>
            </p:extLst>
          </p:nvPr>
        </p:nvGraphicFramePr>
        <p:xfrm>
          <a:off x="2756061" y="3689134"/>
          <a:ext cx="2962274" cy="505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12" name="Equation" r:id="rId9" imgW="2006280" imgH="342720" progId="Equation.DSMT4">
                  <p:embed/>
                </p:oleObj>
              </mc:Choice>
              <mc:Fallback>
                <p:oleObj name="Equation" r:id="rId9" imgW="2006280" imgH="3427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6061" y="3689134"/>
                        <a:ext cx="2962274" cy="5058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200070"/>
              </p:ext>
            </p:extLst>
          </p:nvPr>
        </p:nvGraphicFramePr>
        <p:xfrm>
          <a:off x="2755900" y="4430294"/>
          <a:ext cx="4656667" cy="539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13" name="Equation" r:id="rId11" imgW="2959100" imgH="342900" progId="Equation.DSMT4">
                  <p:embed/>
                </p:oleObj>
              </mc:Choice>
              <mc:Fallback>
                <p:oleObj name="Equation" r:id="rId11" imgW="2959100" imgH="3429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5900" y="4430294"/>
                        <a:ext cx="4656667" cy="5390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08074" y="211527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 свойствами (для всех                    ,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231900" y="5079989"/>
            <a:ext cx="731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Первые два условия – это линейность, которая гарантирует сохранение структурных свойств пространства</a:t>
            </a:r>
            <a:endParaRPr lang="ru-RU" sz="2800" dirty="0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577286"/>
              </p:ext>
            </p:extLst>
          </p:nvPr>
        </p:nvGraphicFramePr>
        <p:xfrm>
          <a:off x="5008033" y="2144713"/>
          <a:ext cx="1293379" cy="533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14" name="Equation" r:id="rId13" imgW="927100" imgH="381000" progId="Equation.DSMT4">
                  <p:embed/>
                </p:oleObj>
              </mc:Choice>
              <mc:Fallback>
                <p:oleObj name="Equation" r:id="rId13" imgW="927100" imgH="3810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8033" y="2144713"/>
                        <a:ext cx="1293379" cy="5333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559534"/>
              </p:ext>
            </p:extLst>
          </p:nvPr>
        </p:nvGraphicFramePr>
        <p:xfrm>
          <a:off x="6688265" y="2289397"/>
          <a:ext cx="539750" cy="244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15" name="Equation" r:id="rId15" imgW="469800" imgH="215640" progId="Equation.DSMT4">
                  <p:embed/>
                </p:oleObj>
              </mc:Choice>
              <mc:Fallback>
                <p:oleObj name="Equation" r:id="rId15" imgW="469800" imgH="21564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8265" y="2289397"/>
                        <a:ext cx="539750" cy="2447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881" name="Picture 4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481" y="2105025"/>
            <a:ext cx="397767" cy="45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348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917CD6F-65AF-491F-B1F6-C0766EB31A9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30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4725" y="58848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6. Умножение </a:t>
            </a:r>
            <a:r>
              <a:rPr lang="ru-RU" sz="2800" b="1" dirty="0">
                <a:solidFill>
                  <a:srgbClr val="FF0000"/>
                </a:solidFill>
              </a:rPr>
              <a:t>последовательности на линейную последовательность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000896"/>
              </p:ext>
            </p:extLst>
          </p:nvPr>
        </p:nvGraphicFramePr>
        <p:xfrm>
          <a:off x="1689100" y="1807481"/>
          <a:ext cx="7562850" cy="1440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78" name="Equation" r:id="rId5" imgW="3200400" imgH="609600" progId="Equation.DSMT4">
                  <p:embed/>
                </p:oleObj>
              </mc:Choice>
              <mc:Fallback>
                <p:oleObj name="Equation" r:id="rId5" imgW="3200400" imgH="609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1807481"/>
                        <a:ext cx="7562850" cy="14405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361877"/>
              </p:ext>
            </p:extLst>
          </p:nvPr>
        </p:nvGraphicFramePr>
        <p:xfrm>
          <a:off x="1917700" y="3518026"/>
          <a:ext cx="6392197" cy="1377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79" name="Equation" r:id="rId7" imgW="2692400" imgH="584200" progId="Equation.DSMT4">
                  <p:embed/>
                </p:oleObj>
              </mc:Choice>
              <mc:Fallback>
                <p:oleObj name="Equation" r:id="rId7" imgW="2692400" imgH="584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3518026"/>
                        <a:ext cx="6392197" cy="13778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127908"/>
              </p:ext>
            </p:extLst>
          </p:nvPr>
        </p:nvGraphicFramePr>
        <p:xfrm>
          <a:off x="3136899" y="5001088"/>
          <a:ext cx="3548619" cy="1031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80" name="Equation" r:id="rId9" imgW="1345616" imgH="393529" progId="Equation.DSMT4">
                  <p:embed/>
                </p:oleObj>
              </mc:Choice>
              <mc:Fallback>
                <p:oleObj name="Equation" r:id="rId9" imgW="1345616" imgH="393529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6899" y="5001088"/>
                        <a:ext cx="3548619" cy="10318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86510" y="6138195"/>
            <a:ext cx="7254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 не изменяется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274234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4A37E74-0954-4485-9BF9-11A244DBB439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31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10575" y="654273"/>
            <a:ext cx="922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7. Переход </a:t>
            </a:r>
            <a:r>
              <a:rPr lang="ru-RU" sz="2800" b="1" dirty="0">
                <a:solidFill>
                  <a:srgbClr val="FF0000"/>
                </a:solidFill>
              </a:rPr>
              <a:t>к комплексно-сопряженной последовательности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9270698"/>
              </p:ext>
            </p:extLst>
          </p:nvPr>
        </p:nvGraphicFramePr>
        <p:xfrm>
          <a:off x="1038386" y="1555983"/>
          <a:ext cx="8610600" cy="153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77" name="Equation" r:id="rId5" imgW="3632200" imgH="647700" progId="Equation.DSMT4">
                  <p:embed/>
                </p:oleObj>
              </mc:Choice>
              <mc:Fallback>
                <p:oleObj name="Equation" r:id="rId5" imgW="3632200" imgH="647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8386" y="1555983"/>
                        <a:ext cx="8610600" cy="153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60500" y="3037423"/>
            <a:ext cx="7254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 не изменяется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87425" y="3665747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8. Обращение </a:t>
            </a:r>
            <a:r>
              <a:rPr lang="ru-RU" sz="2800" b="1" dirty="0">
                <a:solidFill>
                  <a:srgbClr val="FF0000"/>
                </a:solidFill>
              </a:rPr>
              <a:t>последовательности во времени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127940"/>
              </p:ext>
            </p:extLst>
          </p:nvPr>
        </p:nvGraphicFramePr>
        <p:xfrm>
          <a:off x="856928" y="4133607"/>
          <a:ext cx="9055744" cy="1182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78" name="Equation" r:id="rId7" imgW="4445000" imgH="584200" progId="Equation.DSMT4">
                  <p:embed/>
                </p:oleObj>
              </mc:Choice>
              <mc:Fallback>
                <p:oleObj name="Equation" r:id="rId7" imgW="4445000" imgH="584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6928" y="4133607"/>
                        <a:ext cx="9055744" cy="11828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41400" y="5288778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нуль-полюсная диаграмма претерпевает преобразование </a:t>
            </a:r>
            <a:r>
              <a:rPr lang="ru-RU" sz="2800" dirty="0" smtClean="0"/>
              <a:t>                   , а ОС </a:t>
            </a:r>
            <a:endParaRPr lang="ru-RU" sz="2800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6897583"/>
              </p:ext>
            </p:extLst>
          </p:nvPr>
        </p:nvGraphicFramePr>
        <p:xfrm>
          <a:off x="3822700" y="5765831"/>
          <a:ext cx="1371603" cy="457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79" name="Equation" r:id="rId9" imgW="545626" imgH="177646" progId="Equation.DSMT4">
                  <p:embed/>
                </p:oleObj>
              </mc:Choice>
              <mc:Fallback>
                <p:oleObj name="Equation" r:id="rId9" imgW="545626" imgH="177646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700" y="5765831"/>
                        <a:ext cx="1371603" cy="4572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009435"/>
              </p:ext>
            </p:extLst>
          </p:nvPr>
        </p:nvGraphicFramePr>
        <p:xfrm>
          <a:off x="5572920" y="6176711"/>
          <a:ext cx="3776662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80" name="Equation" r:id="rId11" imgW="1320480" imgH="241200" progId="Equation.DSMT4">
                  <p:embed/>
                </p:oleObj>
              </mc:Choice>
              <mc:Fallback>
                <p:oleObj name="Equation" r:id="rId11" imgW="1320480" imgH="241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920" y="6176711"/>
                        <a:ext cx="3776662" cy="6969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26580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DE97C9C-E0BD-45D8-87AC-730762509CFD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69968" y="583024"/>
            <a:ext cx="6462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9. «Комплексная </a:t>
            </a:r>
            <a:r>
              <a:rPr lang="ru-RU" sz="2800" b="1" dirty="0">
                <a:solidFill>
                  <a:srgbClr val="FF0000"/>
                </a:solidFill>
              </a:rPr>
              <a:t>свёртка</a:t>
            </a:r>
            <a:r>
              <a:rPr lang="ru-RU" sz="2800" b="1" dirty="0" smtClean="0">
                <a:solidFill>
                  <a:srgbClr val="FF0000"/>
                </a:solidFill>
              </a:rPr>
              <a:t>»  </a:t>
            </a:r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>
                <a:solidFill>
                  <a:srgbClr val="FF0000"/>
                </a:solidFill>
              </a:rPr>
              <a:t>-</a:t>
            </a:r>
            <a:r>
              <a:rPr lang="ru-RU" sz="2800" b="1" dirty="0" smtClean="0">
                <a:solidFill>
                  <a:srgbClr val="FF0000"/>
                </a:solidFill>
              </a:rPr>
              <a:t>образов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88" y="1224070"/>
            <a:ext cx="5715000" cy="113172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113941" y="2110677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Пусть </a:t>
            </a:r>
            <a:endParaRPr lang="ru-RU" sz="28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627910"/>
              </p:ext>
            </p:extLst>
          </p:nvPr>
        </p:nvGraphicFramePr>
        <p:xfrm>
          <a:off x="2485541" y="2193508"/>
          <a:ext cx="2107406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1" name="Equation" r:id="rId6" imgW="1130300" imgH="228600" progId="Equation.DSMT4">
                  <p:embed/>
                </p:oleObj>
              </mc:Choice>
              <mc:Fallback>
                <p:oleObj name="Equation" r:id="rId6" imgW="1130300" imgH="228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5541" y="2193508"/>
                        <a:ext cx="2107406" cy="428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530363"/>
              </p:ext>
            </p:extLst>
          </p:nvPr>
        </p:nvGraphicFramePr>
        <p:xfrm>
          <a:off x="840901" y="2458719"/>
          <a:ext cx="8963974" cy="1430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2" name="Equation" r:id="rId8" imgW="4533900" imgH="647700" progId="Equation.DSMT4">
                  <p:embed/>
                </p:oleObj>
              </mc:Choice>
              <mc:Fallback>
                <p:oleObj name="Equation" r:id="rId8" imgW="4533900" imgH="647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901" y="2458719"/>
                        <a:ext cx="8963974" cy="14301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45820"/>
              </p:ext>
            </p:extLst>
          </p:nvPr>
        </p:nvGraphicFramePr>
        <p:xfrm>
          <a:off x="850900" y="3740140"/>
          <a:ext cx="6011466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3" name="Equation" r:id="rId10" imgW="2832100" imgH="596900" progId="Equation.DSMT4">
                  <p:embed/>
                </p:oleObj>
              </mc:Choice>
              <mc:Fallback>
                <p:oleObj name="Equation" r:id="rId10" imgW="2832100" imgH="596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00" y="3740140"/>
                        <a:ext cx="6011466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714532"/>
              </p:ext>
            </p:extLst>
          </p:nvPr>
        </p:nvGraphicFramePr>
        <p:xfrm>
          <a:off x="850900" y="5000626"/>
          <a:ext cx="8943976" cy="1146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4" name="Equation" r:id="rId12" imgW="4851400" imgH="609600" progId="Equation.DSMT4">
                  <p:embed/>
                </p:oleObj>
              </mc:Choice>
              <mc:Fallback>
                <p:oleObj name="Equation" r:id="rId12" imgW="4851400" imgH="609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00" y="5000626"/>
                        <a:ext cx="8943976" cy="11466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790391"/>
              </p:ext>
            </p:extLst>
          </p:nvPr>
        </p:nvGraphicFramePr>
        <p:xfrm>
          <a:off x="5772235" y="6183338"/>
          <a:ext cx="3920803" cy="721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5" name="Equation" r:id="rId14" imgW="1663560" imgH="291960" progId="Equation.DSMT4">
                  <p:embed/>
                </p:oleObj>
              </mc:Choice>
              <mc:Fallback>
                <p:oleObj name="Equation" r:id="rId14" imgW="1663560" imgH="29196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2235" y="6183338"/>
                        <a:ext cx="3920803" cy="7210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113561" y="6297018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 </a:t>
            </a:r>
            <a:r>
              <a:rPr lang="ru-RU" sz="2800" b="1" dirty="0" smtClean="0"/>
              <a:t>содержит</a:t>
            </a:r>
            <a:r>
              <a:rPr lang="ru-RU" sz="2800" dirty="0" smtClean="0"/>
              <a:t> множество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700604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355600" y="340381"/>
                <a:ext cx="9982200" cy="690676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71251B8-A109-4A14-B31A-F4BFECB4E8C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00" y="340381"/>
                <a:ext cx="9982200" cy="69067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74700" y="667405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Теорема Коши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051538"/>
              </p:ext>
            </p:extLst>
          </p:nvPr>
        </p:nvGraphicFramePr>
        <p:xfrm>
          <a:off x="4553030" y="575519"/>
          <a:ext cx="3733800" cy="12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85" name="Equation" r:id="rId5" imgW="1651000" imgH="546100" progId="Equation.DSMT4">
                  <p:embed/>
                </p:oleObj>
              </mc:Choice>
              <mc:Fallback>
                <p:oleObj name="Equation" r:id="rId5" imgW="1651000" imgH="546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3030" y="575519"/>
                        <a:ext cx="3733800" cy="1230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5" name="Picture 2" descr="https://upload.wikimedia.org/wikipedia/commons/thumb/a/ab/Riemann_surface_log.svg/800px-Riemann_surface_log.sv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249" y="2701390"/>
            <a:ext cx="3522734" cy="408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s://upload.wikimedia.org/wikipedia/commons/thumb/c/c2/NaturalLogarithmRe.svg/280px-NaturalLogarithmRe.svg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2191409"/>
            <a:ext cx="4777116" cy="334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98500" y="1647825"/>
                <a:ext cx="9372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Первообразной для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</a:rPr>
                      <m:t>1/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ru-RU" sz="2800" dirty="0" smtClean="0"/>
                  <a:t> является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𝐿𝑛</m:t>
                    </m:r>
                    <m:d>
                      <m:d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ru-RU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unc>
                          <m:funcPr>
                            <m:ctrlPr>
                              <a:rPr lang="en-US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b="0" i="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arg</m:t>
                            </m:r>
                          </m:fName>
                          <m:e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func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500" y="1647825"/>
                <a:ext cx="9372600" cy="523220"/>
              </a:xfrm>
              <a:prstGeom prst="rect">
                <a:avLst/>
              </a:prstGeom>
              <a:blipFill>
                <a:blip r:embed="rId9"/>
                <a:stretch>
                  <a:fillRect l="-1366"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Прямоугольник 5"/>
          <p:cNvSpPr>
            <a:spLocks noChangeArrowheads="1"/>
          </p:cNvSpPr>
          <p:nvPr/>
        </p:nvSpPr>
        <p:spPr bwMode="auto">
          <a:xfrm>
            <a:off x="502626" y="5322006"/>
            <a:ext cx="6368074" cy="1925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985" dirty="0">
                <a:solidFill>
                  <a:srgbClr val="222222"/>
                </a:solidFill>
              </a:rPr>
              <a:t>Поверхность Римана позволяет геометрически представить многозначные функции комплексного переменного так, что каждой её точке соответствует одно значение многозначной функции, причём при непрерывном перемещении по поверхности непрерывно изменяется и функция</a:t>
            </a:r>
            <a:endParaRPr lang="ru-RU" altLang="ru-RU" sz="1985" dirty="0"/>
          </a:p>
        </p:txBody>
      </p:sp>
    </p:spTree>
    <p:extLst>
      <p:ext uri="{BB962C8B-B14F-4D97-AF65-F5344CB8AC3E}">
        <p14:creationId xmlns:p14="http://schemas.microsoft.com/office/powerpoint/2010/main" val="3594130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88420" y="41228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51AD78C-B906-40E7-82D9-2E6EE60D790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20" y="41228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34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59603" y="498218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9. Обратное  </a:t>
            </a:r>
            <a:r>
              <a:rPr lang="en-US" sz="2800" b="1" dirty="0" smtClean="0">
                <a:solidFill>
                  <a:srgbClr val="FF0000"/>
                </a:solidFill>
              </a:rPr>
              <a:t>z-</a:t>
            </a:r>
            <a:r>
              <a:rPr lang="ru-RU" sz="2800" b="1" dirty="0" smtClean="0">
                <a:solidFill>
                  <a:srgbClr val="FF0000"/>
                </a:solidFill>
              </a:rPr>
              <a:t>преобразование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9479" y="1172112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Согласно теореме </a:t>
            </a:r>
            <a:r>
              <a:rPr lang="ru-RU" sz="2800" dirty="0" smtClean="0"/>
              <a:t>Коши</a:t>
            </a:r>
            <a:endParaRPr lang="ru-RU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229238"/>
              </p:ext>
            </p:extLst>
          </p:nvPr>
        </p:nvGraphicFramePr>
        <p:xfrm>
          <a:off x="3060700" y="1664730"/>
          <a:ext cx="3866303" cy="1273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7" name="Equation" r:id="rId5" imgW="1651000" imgH="546100" progId="Equation.DSMT4">
                  <p:embed/>
                </p:oleObj>
              </mc:Choice>
              <mc:Fallback>
                <p:oleObj name="Equation" r:id="rId5" imgW="1651000" imgH="546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700" y="1664730"/>
                        <a:ext cx="3866303" cy="12738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2541281"/>
              </p:ext>
            </p:extLst>
          </p:nvPr>
        </p:nvGraphicFramePr>
        <p:xfrm>
          <a:off x="5284059" y="3190493"/>
          <a:ext cx="3013765" cy="1313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8" name="Equation" r:id="rId7" imgW="1333500" imgH="584200" progId="Equation.DSMT4">
                  <p:embed/>
                </p:oleObj>
              </mc:Choice>
              <mc:Fallback>
                <p:oleObj name="Equation" r:id="rId7" imgW="1333500" imgH="584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4059" y="3190493"/>
                        <a:ext cx="3013765" cy="13131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27100" y="2867025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Выражение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</a:t>
            </a:r>
            <a:r>
              <a:rPr lang="ru-RU" sz="2800" dirty="0" smtClean="0"/>
              <a:t>-преобразования 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27100" y="4345620"/>
            <a:ext cx="960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Умножим обе части </a:t>
            </a:r>
            <a:r>
              <a:rPr lang="ru-RU" sz="2800" dirty="0" smtClean="0"/>
              <a:t>на            и проинтегрируем </a:t>
            </a:r>
            <a:br>
              <a:rPr lang="ru-RU" sz="2800" dirty="0" smtClean="0"/>
            </a:br>
            <a:r>
              <a:rPr lang="ru-RU" sz="2800" dirty="0" smtClean="0"/>
              <a:t>по контуру, лежащему в ОС</a:t>
            </a:r>
            <a:endParaRPr lang="ru-RU" sz="2800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456226"/>
              </p:ext>
            </p:extLst>
          </p:nvPr>
        </p:nvGraphicFramePr>
        <p:xfrm>
          <a:off x="4557118" y="4197784"/>
          <a:ext cx="789582" cy="574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9" name="Equation" r:id="rId9" imgW="317362" imgH="228501" progId="Equation.DSMT4">
                  <p:embed/>
                </p:oleObj>
              </mc:Choice>
              <mc:Fallback>
                <p:oleObj name="Equation" r:id="rId9" imgW="317362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7118" y="4197784"/>
                        <a:ext cx="789582" cy="5742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739363"/>
              </p:ext>
            </p:extLst>
          </p:nvPr>
        </p:nvGraphicFramePr>
        <p:xfrm>
          <a:off x="1460500" y="5207816"/>
          <a:ext cx="7924800" cy="1551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50" name="Equation" r:id="rId11" imgW="3111500" imgH="609600" progId="Equation.DSMT4">
                  <p:embed/>
                </p:oleObj>
              </mc:Choice>
              <mc:Fallback>
                <p:oleObj name="Equation" r:id="rId11" imgW="3111500" imgH="60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5207816"/>
                        <a:ext cx="7924800" cy="15510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1068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8303805-E9CD-43E2-AE18-33BE59B6673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35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571459"/>
            <a:ext cx="8859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Меняя местами сумму и интеграл в правой части выражения (это можно делать, если ряд сходится!), получим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4993350"/>
              </p:ext>
            </p:extLst>
          </p:nvPr>
        </p:nvGraphicFramePr>
        <p:xfrm>
          <a:off x="1689100" y="1753774"/>
          <a:ext cx="7945352" cy="155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44" name="Equation" r:id="rId5" imgW="3124200" imgH="609600" progId="Equation.DSMT4">
                  <p:embed/>
                </p:oleObj>
              </mc:Choice>
              <mc:Fallback>
                <p:oleObj name="Equation" r:id="rId5" imgW="3124200" imgH="609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1753774"/>
                        <a:ext cx="7945352" cy="15503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50900" y="3171825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откуда следует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144351"/>
              </p:ext>
            </p:extLst>
          </p:nvPr>
        </p:nvGraphicFramePr>
        <p:xfrm>
          <a:off x="3746500" y="3554326"/>
          <a:ext cx="4033691" cy="1305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45" name="Equation" r:id="rId7" imgW="1651000" imgH="533400" progId="Equation.DSMT4">
                  <p:embed/>
                </p:oleObj>
              </mc:Choice>
              <mc:Fallback>
                <p:oleObj name="Equation" r:id="rId7" imgW="1651000" imgH="533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0" y="3554326"/>
                        <a:ext cx="4033691" cy="13057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7557" y="4839074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Таким образом, </a:t>
            </a:r>
            <a:r>
              <a:rPr lang="ru-RU" sz="2800" dirty="0" smtClean="0"/>
              <a:t>обратное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/>
              <a:t>-</a:t>
            </a:r>
            <a:r>
              <a:rPr lang="ru-RU" sz="2800" dirty="0" smtClean="0"/>
              <a:t>преобразование</a:t>
            </a:r>
            <a:endParaRPr lang="ru-RU" sz="2800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750110"/>
              </p:ext>
            </p:extLst>
          </p:nvPr>
        </p:nvGraphicFramePr>
        <p:xfrm>
          <a:off x="3746500" y="5425868"/>
          <a:ext cx="4081856" cy="1321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46" name="Equation" r:id="rId9" imgW="1651000" imgH="533400" progId="Equation.DSMT4">
                  <p:embed/>
                </p:oleObj>
              </mc:Choice>
              <mc:Fallback>
                <p:oleObj name="Equation" r:id="rId9" imgW="1651000" imgH="533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0" y="5425868"/>
                        <a:ext cx="4081856" cy="13212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96003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F4FDF97-CD1A-4708-BD15-E6BF832E3720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36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618525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Вычеты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841500" y="3998748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83327" y="1218820"/>
                <a:ext cx="8306773" cy="5531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 smtClean="0"/>
                  <a:t> – </a:t>
                </a:r>
                <a:r>
                  <a:rPr lang="ru-RU" sz="2800" dirty="0" smtClean="0"/>
                  <a:t>однозначная функция, имеющая </a:t>
                </a:r>
                <a:r>
                  <a:rPr lang="ru-RU" sz="2800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ru-RU" sz="2800" b="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800" dirty="0" smtClean="0"/>
                  <a:t>-</a:t>
                </a:r>
                <a:r>
                  <a:rPr lang="ru-RU" sz="2800" dirty="0" smtClean="0"/>
                  <a:t>кратный полюс в точке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ru-RU" sz="2800" dirty="0" smtClean="0"/>
                  <a:t> Она может быть представлена рядом Лорана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p>
                        <m:sSupPr>
                          <m:ctrlPr>
                            <a:rPr lang="ru-RU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8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ru-RU" sz="2800" dirty="0"/>
              </a:p>
              <a:p>
                <a:r>
                  <a:rPr lang="ru-RU" sz="2800" dirty="0" smtClean="0"/>
                  <a:t>Если требуется найти интеграл от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ru-RU" sz="2800" dirty="0" smtClean="0"/>
                  <a:t>по контуру, обходящему точку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ru-RU" sz="2800" dirty="0" smtClean="0"/>
                  <a:t> против часовой стрелки, то очевидно, что останется только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ru-RU" sz="2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ru-RU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ru-RU" sz="2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=2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nary>
                    </m:oMath>
                  </m:oMathPara>
                </a14:m>
                <a:endParaRPr lang="en-US" sz="2800" dirty="0" smtClean="0"/>
              </a:p>
              <a:p>
                <a:pPr algn="ctr"/>
                <a:r>
                  <a:rPr lang="ru-RU" sz="2800" dirty="0" smtClean="0"/>
                  <a:t>Коэффициент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𝑅𝑒𝑠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 smtClean="0"/>
                  <a:t> </a:t>
                </a:r>
                <a:r>
                  <a:rPr lang="ru-RU" sz="2800" dirty="0" smtClean="0"/>
                  <a:t>называется </a:t>
                </a:r>
                <a:r>
                  <a:rPr lang="ru-RU" sz="2800" dirty="0" smtClean="0">
                    <a:solidFill>
                      <a:srgbClr val="0000FF"/>
                    </a:solidFill>
                  </a:rPr>
                  <a:t>вычетом</a:t>
                </a:r>
                <a:r>
                  <a:rPr lang="ru-RU" sz="2800" dirty="0" smtClean="0"/>
                  <a:t> функции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u-RU" sz="2800" dirty="0" smtClean="0"/>
                  <a:t> в точке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327" y="1218820"/>
                <a:ext cx="8306773" cy="5531386"/>
              </a:xfrm>
              <a:prstGeom prst="rect">
                <a:avLst/>
              </a:prstGeom>
              <a:blipFill>
                <a:blip r:embed="rId5"/>
                <a:stretch>
                  <a:fillRect l="-1541" t="-1103" r="-954" b="-22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7485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D5C73A2-5B83-4805-B71D-77B7DF88373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37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618525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Вычеты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841500" y="3998748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83327" y="1218820"/>
                <a:ext cx="8306773" cy="6166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Если внутри контура находятся несколько полюсов, то интеграл равен сумме вычетов, умноженной на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ru-RU" sz="2800" dirty="0" smtClean="0"/>
                  <a:t>. Вычеты найти достаточно просто в случаях, интересных для практики (дробно-рациональных).</a:t>
                </a:r>
              </a:p>
              <a:p>
                <a:endParaRPr lang="ru-RU" sz="1600" dirty="0" smtClean="0"/>
              </a:p>
              <a:p>
                <a:r>
                  <a:rPr lang="ru-RU" sz="2800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800" dirty="0" smtClean="0"/>
                  <a:t> –</a:t>
                </a:r>
                <a:r>
                  <a:rPr lang="ru-RU" sz="2800" dirty="0" smtClean="0"/>
                  <a:t> функция, имеющая 1</a:t>
                </a:r>
                <a:r>
                  <a:rPr lang="en-US" sz="2800" dirty="0" smtClean="0"/>
                  <a:t>-</a:t>
                </a:r>
                <a:r>
                  <a:rPr lang="ru-RU" sz="2800" dirty="0" smtClean="0"/>
                  <a:t>кратный полюс в точке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800" dirty="0" smtClean="0"/>
                  <a:t> </a:t>
                </a:r>
                <a:r>
                  <a:rPr lang="ru-RU" sz="2800" dirty="0" smtClean="0"/>
                  <a:t>Тогда разложение знаменателя в ряд Тейлора в окрестности точки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800" dirty="0" smtClean="0"/>
                  <a:t>начинается с </a:t>
                </a:r>
                <a:br>
                  <a:rPr lang="ru-RU" sz="2800" dirty="0" smtClean="0"/>
                </a:b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ru-RU" sz="2800" dirty="0" smtClean="0"/>
                  <a:t>в первой степени и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ru-RU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′′</m:t>
                              </m:r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</m:oMath>
                  </m:oMathPara>
                </a14:m>
                <a:endParaRPr lang="ru-RU" sz="2800" dirty="0" smtClean="0"/>
              </a:p>
              <a:p>
                <a:endParaRPr lang="ru-RU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327" y="1218820"/>
                <a:ext cx="8306773" cy="6166688"/>
              </a:xfrm>
              <a:prstGeom prst="rect">
                <a:avLst/>
              </a:prstGeom>
              <a:blipFill>
                <a:blip r:embed="rId5"/>
                <a:stretch>
                  <a:fillRect l="-1541" t="-9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0418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42D467A-90CE-4489-9C20-220251DC2FD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38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618525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Вычеты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841500" y="3998748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83327" y="1218820"/>
                <a:ext cx="8306773" cy="40420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ru-RU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′′</m:t>
                              </m:r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</m:oMath>
                  </m:oMathPara>
                </a14:m>
                <a:endParaRPr lang="ru-RU" sz="2800" dirty="0" smtClean="0"/>
              </a:p>
              <a:p>
                <a:endParaRPr lang="ru-RU" sz="2800" dirty="0" smtClean="0"/>
              </a:p>
              <a:p>
                <a:r>
                  <a:rPr lang="ru-RU" sz="2800" dirty="0" smtClean="0"/>
                  <a:t>При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800" dirty="0" smtClean="0"/>
                  <a:t>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den>
                    </m:f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US" sz="2800" dirty="0" smtClean="0"/>
              </a:p>
              <a:p>
                <a:r>
                  <a:rPr lang="ru-RU" sz="2800" dirty="0" smtClean="0"/>
                  <a:t>следовательно, вычет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𝑅𝑒𝑠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ru-RU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327" y="1218820"/>
                <a:ext cx="8306773" cy="4042004"/>
              </a:xfrm>
              <a:prstGeom prst="rect">
                <a:avLst/>
              </a:prstGeom>
              <a:blipFill>
                <a:blip r:embed="rId5"/>
                <a:stretch>
                  <a:fillRect l="-15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1056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5D263B1-AEB6-4937-BA30-BD71B618F869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39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618525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Вычеты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841500" y="3998748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84300" y="1141745"/>
                <a:ext cx="8306773" cy="5610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Пусть точка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ru-RU" sz="2800" dirty="0" smtClean="0"/>
                  <a:t> – полюс кратности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ru-RU" sz="2800" dirty="0" smtClean="0"/>
              </a:p>
              <a:p>
                <a:r>
                  <a:rPr lang="ru-RU" sz="2800" dirty="0" smtClean="0"/>
                  <a:t>Тогда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ru-RU" sz="2800" dirty="0"/>
              </a:p>
              <a:p>
                <a:r>
                  <a:rPr lang="ru-RU" sz="2800" dirty="0"/>
                  <a:t>Умножив обе </a:t>
                </a:r>
                <a:r>
                  <a:rPr lang="ru-RU" sz="2800" dirty="0" smtClean="0"/>
                  <a:t>части на</a:t>
                </a: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p>
                  </m:oMath>
                </a14:m>
                <a:r>
                  <a:rPr lang="ru-RU" sz="2800" dirty="0" smtClean="0"/>
                  <a:t>,</a:t>
                </a:r>
                <a:r>
                  <a:rPr lang="en-US" sz="2800" dirty="0" smtClean="0"/>
                  <a:t> </a:t>
                </a:r>
                <a:r>
                  <a:rPr lang="ru-RU" sz="2800" dirty="0" smtClean="0"/>
                  <a:t>получим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p>
                      </m:sSup>
                      <m:r>
                        <a:rPr lang="ru-RU" sz="2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𝑠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ru-RU" sz="2800" dirty="0"/>
              </a:p>
              <a:p>
                <a:r>
                  <a:rPr lang="ru-RU" sz="2800" dirty="0" smtClean="0"/>
                  <a:t>Продифференцируем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ru-RU" sz="2800" dirty="0" smtClean="0"/>
                  <a:t> раз и перейдём к пределу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endParaRPr lang="en-US" sz="2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𝑑𝑧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ru-RU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US" sz="2800" dirty="0" smtClean="0"/>
              </a:p>
              <a:p>
                <a:r>
                  <a:rPr lang="ru-RU" sz="2800" dirty="0" smtClean="0"/>
                  <a:t>Обозначим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p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ru-RU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ru-RU" sz="2800" dirty="0" smtClean="0"/>
                  <a:t>тогда</a:t>
                </a:r>
              </a:p>
              <a:p>
                <a:r>
                  <a:rPr lang="ru-RU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  <m:d>
                          <m:dPr>
                            <m:ctrlPr>
                              <a:rPr lang="ru-RU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p>
                      </m:den>
                    </m:f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ru-RU" sz="2800" dirty="0" smtClean="0"/>
                  <a:t> </a:t>
                </a: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𝑅𝑒𝑠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  <m:d>
                          <m:dPr>
                            <m:ctrlPr>
                              <a:rPr lang="ru-RU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  <m:d>
                      <m:dPr>
                        <m:begChr m:val="|"/>
                        <m:endChr m:val="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300" y="1141745"/>
                <a:ext cx="8306773" cy="5610254"/>
              </a:xfrm>
              <a:prstGeom prst="rect">
                <a:avLst/>
              </a:prstGeom>
              <a:blipFill>
                <a:blip r:embed="rId5"/>
                <a:stretch>
                  <a:fillRect l="-1467" t="-9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2838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B392CBA-8D45-406E-A5E2-2716205620D5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7100" y="593010"/>
            <a:ext cx="8610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такое отображение называется </a:t>
            </a:r>
            <a:r>
              <a:rPr lang="ru-RU" sz="2800" dirty="0">
                <a:solidFill>
                  <a:srgbClr val="0000FF"/>
                </a:solidFill>
              </a:rPr>
              <a:t>гомоморфизмом</a:t>
            </a:r>
            <a:r>
              <a:rPr lang="ru-RU" sz="2800" dirty="0"/>
              <a:t>. Если отображение к тому же взаимно однозначно, то оно называется </a:t>
            </a:r>
            <a:r>
              <a:rPr lang="ru-RU" sz="2800" i="1" dirty="0">
                <a:solidFill>
                  <a:srgbClr val="0000FF"/>
                </a:solidFill>
              </a:rPr>
              <a:t>изоморфизмом</a:t>
            </a:r>
            <a:r>
              <a:rPr lang="ru-RU" sz="2800" dirty="0"/>
              <a:t>. Тогда существует обратное отображение </a:t>
            </a:r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  <a:p>
            <a:r>
              <a:rPr lang="ru-RU" sz="2800" dirty="0" smtClean="0"/>
              <a:t>Вместо свёртки </a:t>
            </a:r>
          </a:p>
          <a:p>
            <a:endParaRPr lang="ru-RU" sz="2800" dirty="0"/>
          </a:p>
          <a:p>
            <a:r>
              <a:rPr lang="ru-RU" sz="2800" dirty="0" smtClean="0"/>
              <a:t>можно выполнить переход к образам, их перемножение и обратный переход: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669058"/>
              </p:ext>
            </p:extLst>
          </p:nvPr>
        </p:nvGraphicFramePr>
        <p:xfrm>
          <a:off x="3746500" y="2071430"/>
          <a:ext cx="1934667" cy="660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07" name="Equation" r:id="rId5" imgW="1562100" imgH="533400" progId="Equation.DSMT4">
                  <p:embed/>
                </p:oleObj>
              </mc:Choice>
              <mc:Fallback>
                <p:oleObj name="Equation" r:id="rId5" imgW="1562100" imgH="533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0" y="2071430"/>
                        <a:ext cx="1934667" cy="6606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833996"/>
              </p:ext>
            </p:extLst>
          </p:nvPr>
        </p:nvGraphicFramePr>
        <p:xfrm>
          <a:off x="2679699" y="5319529"/>
          <a:ext cx="4849003" cy="805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08" name="Equation" r:id="rId7" imgW="3213100" imgH="533400" progId="Equation.DSMT4">
                  <p:embed/>
                </p:oleObj>
              </mc:Choice>
              <mc:Fallback>
                <p:oleObj name="Equation" r:id="rId7" imgW="3213100" imgH="533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699" y="5319529"/>
                        <a:ext cx="4849003" cy="8057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078768"/>
              </p:ext>
            </p:extLst>
          </p:nvPr>
        </p:nvGraphicFramePr>
        <p:xfrm>
          <a:off x="3746500" y="3229517"/>
          <a:ext cx="990600" cy="488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09" name="Equation" r:id="rId9" imgW="698197" imgH="342751" progId="Equation.DSMT4">
                  <p:embed/>
                </p:oleObj>
              </mc:Choice>
              <mc:Fallback>
                <p:oleObj name="Equation" r:id="rId9" imgW="698197" imgH="34275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0" y="3229517"/>
                        <a:ext cx="990600" cy="4885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0330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B5154D1-33D0-4EDC-A539-343A949431B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40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618525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Определение обратного 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z-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преобразования 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дробно-рациональных функций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6250720"/>
              </p:ext>
            </p:extLst>
          </p:nvPr>
        </p:nvGraphicFramePr>
        <p:xfrm>
          <a:off x="1196975" y="1562100"/>
          <a:ext cx="8135938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45" name="Equation" r:id="rId5" imgW="3390840" imgH="596880" progId="Equation.DSMT4">
                  <p:embed/>
                </p:oleObj>
              </mc:Choice>
              <mc:Fallback>
                <p:oleObj name="Equation" r:id="rId5" imgW="3390840" imgH="596880" progId="Equation.DSMT4">
                  <p:embed/>
                  <p:pic>
                    <p:nvPicPr>
                      <p:cNvPr id="5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6975" y="1562100"/>
                        <a:ext cx="8135938" cy="1431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841500" y="3998748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482610" y="3469674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вычет  функции  в  полюсе    </a:t>
            </a:r>
            <a:endParaRPr lang="ru-RU" sz="2800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0443624"/>
              </p:ext>
            </p:extLst>
          </p:nvPr>
        </p:nvGraphicFramePr>
        <p:xfrm>
          <a:off x="1864518" y="5331539"/>
          <a:ext cx="7402513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46" name="Equation" r:id="rId7" imgW="2882880" imgH="583920" progId="Equation.DSMT4">
                  <p:embed/>
                </p:oleObj>
              </mc:Choice>
              <mc:Fallback>
                <p:oleObj name="Equation" r:id="rId7" imgW="2882880" imgH="583920" progId="Equation.DSMT4">
                  <p:embed/>
                  <p:pic>
                    <p:nvPicPr>
                      <p:cNvPr id="15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4518" y="5331539"/>
                        <a:ext cx="7402513" cy="14938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95368"/>
              </p:ext>
            </p:extLst>
          </p:nvPr>
        </p:nvGraphicFramePr>
        <p:xfrm>
          <a:off x="8775701" y="3319595"/>
          <a:ext cx="529316" cy="73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47" name="Equation" r:id="rId9" imgW="164880" imgH="228600" progId="Equation.DSMT4">
                  <p:embed/>
                </p:oleObj>
              </mc:Choice>
              <mc:Fallback>
                <p:oleObj name="Equation" r:id="rId9" imgW="164880" imgH="228600" progId="Equation.DSMT4">
                  <p:embed/>
                  <p:pic>
                    <p:nvPicPr>
                      <p:cNvPr id="17" name="Объект 1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775701" y="3319595"/>
                        <a:ext cx="529316" cy="73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29519"/>
              </p:ext>
            </p:extLst>
          </p:nvPr>
        </p:nvGraphicFramePr>
        <p:xfrm>
          <a:off x="1450975" y="4370388"/>
          <a:ext cx="343852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48" name="Equation" r:id="rId11" imgW="1371600" imgH="457200" progId="Equation.DSMT4">
                  <p:embed/>
                </p:oleObj>
              </mc:Choice>
              <mc:Fallback>
                <p:oleObj name="Equation" r:id="rId11" imgW="1371600" imgH="457200" progId="Equation.DSMT4">
                  <p:embed/>
                  <p:pic>
                    <p:nvPicPr>
                      <p:cNvPr id="19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0975" y="4370388"/>
                        <a:ext cx="3438525" cy="1143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312016" y="4563819"/>
            <a:ext cx="4317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 – </a:t>
            </a:r>
            <a:r>
              <a:rPr lang="ru-RU" sz="2800" dirty="0" smtClean="0"/>
              <a:t>кратность полюса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0002087"/>
              </p:ext>
            </p:extLst>
          </p:nvPr>
        </p:nvGraphicFramePr>
        <p:xfrm>
          <a:off x="1376396" y="3358190"/>
          <a:ext cx="3142063" cy="845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49" name="Equation" r:id="rId13" imgW="1320480" imgH="355320" progId="Equation.DSMT4">
                  <p:embed/>
                </p:oleObj>
              </mc:Choice>
              <mc:Fallback>
                <p:oleObj name="Equation" r:id="rId13" imgW="1320480" imgH="355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376396" y="3358190"/>
                        <a:ext cx="3142063" cy="845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1000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634F213-CE04-4A75-9331-C20E3F6BF33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41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37287" y="643252"/>
            <a:ext cx="6390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</a:t>
            </a:r>
            <a:r>
              <a:rPr lang="ru-RU" sz="2800" dirty="0" smtClean="0"/>
              <a:t>сли </a:t>
            </a:r>
            <a:r>
              <a:rPr lang="ru-RU" sz="2800" dirty="0"/>
              <a:t>полюс простой, </a:t>
            </a:r>
            <a:r>
              <a:rPr lang="ru-RU" sz="2800" dirty="0" smtClean="0"/>
              <a:t>то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112448"/>
              </p:ext>
            </p:extLst>
          </p:nvPr>
        </p:nvGraphicFramePr>
        <p:xfrm>
          <a:off x="4926939" y="868571"/>
          <a:ext cx="4379912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06" name="Equation" r:id="rId5" imgW="1841400" imgH="355320" progId="Equation.DSMT4">
                  <p:embed/>
                </p:oleObj>
              </mc:Choice>
              <mc:Fallback>
                <p:oleObj name="Equation" r:id="rId5" imgW="184140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6939" y="868571"/>
                        <a:ext cx="4379912" cy="854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7100" y="1965021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Д</a:t>
            </a:r>
            <a:r>
              <a:rPr lang="ru-RU" sz="2800" dirty="0" smtClean="0"/>
              <a:t>ля примера 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056487"/>
              </p:ext>
            </p:extLst>
          </p:nvPr>
        </p:nvGraphicFramePr>
        <p:xfrm>
          <a:off x="8098993" y="2000175"/>
          <a:ext cx="1159775" cy="573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07" name="Equation" r:id="rId7" imgW="850531" imgH="418918" progId="Equation.DSMT4">
                  <p:embed/>
                </p:oleObj>
              </mc:Choice>
              <mc:Fallback>
                <p:oleObj name="Equation" r:id="rId7" imgW="850531" imgH="41891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8993" y="2000175"/>
                        <a:ext cx="1159775" cy="5733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 descr="Рис 2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450" y="3104150"/>
            <a:ext cx="3088640" cy="29718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608297"/>
              </p:ext>
            </p:extLst>
          </p:nvPr>
        </p:nvGraphicFramePr>
        <p:xfrm>
          <a:off x="1460500" y="2777828"/>
          <a:ext cx="4305156" cy="2849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08" name="Equation" r:id="rId10" imgW="1726920" imgH="1143000" progId="Equation.DSMT4">
                  <p:embed/>
                </p:oleObj>
              </mc:Choice>
              <mc:Fallback>
                <p:oleObj name="Equation" r:id="rId10" imgW="1726920" imgH="1143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2777828"/>
                        <a:ext cx="4305156" cy="28497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259687"/>
              </p:ext>
            </p:extLst>
          </p:nvPr>
        </p:nvGraphicFramePr>
        <p:xfrm>
          <a:off x="3199629" y="1843820"/>
          <a:ext cx="2224862" cy="1023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09" name="Equation" r:id="rId12" imgW="1968480" imgH="901440" progId="Equation.DSMT4">
                  <p:embed/>
                </p:oleObj>
              </mc:Choice>
              <mc:Fallback>
                <p:oleObj name="Equation" r:id="rId12" imgW="1968480" imgH="901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9629" y="1843820"/>
                        <a:ext cx="2224862" cy="10232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708387"/>
              </p:ext>
            </p:extLst>
          </p:nvPr>
        </p:nvGraphicFramePr>
        <p:xfrm>
          <a:off x="1362075" y="5757863"/>
          <a:ext cx="3127375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10" name="Equation" r:id="rId14" imgW="1231560" imgH="419040" progId="Equation.DSMT4">
                  <p:embed/>
                </p:oleObj>
              </mc:Choice>
              <mc:Fallback>
                <p:oleObj name="Equation" r:id="rId14" imgW="1231560" imgH="419040" progId="Equation.DSMT4">
                  <p:embed/>
                  <p:pic>
                    <p:nvPicPr>
                      <p:cNvPr id="0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2075" y="5757863"/>
                        <a:ext cx="3127375" cy="1062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968078"/>
              </p:ext>
            </p:extLst>
          </p:nvPr>
        </p:nvGraphicFramePr>
        <p:xfrm>
          <a:off x="5121475" y="6158226"/>
          <a:ext cx="1673026" cy="613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11" name="Equation" r:id="rId16" imgW="622080" imgH="228600" progId="Equation.DSMT4">
                  <p:embed/>
                </p:oleObj>
              </mc:Choice>
              <mc:Fallback>
                <p:oleObj name="Equation" r:id="rId16" imgW="622080" imgH="2286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1475" y="6158226"/>
                        <a:ext cx="1673026" cy="6139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8332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11FD198-176C-4075-A646-E49FDD0A9963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42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44767" y="553306"/>
            <a:ext cx="891106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Контур интегрирования – окружность радиуса больше а. </a:t>
            </a:r>
          </a:p>
          <a:p>
            <a:endParaRPr lang="ru-RU" sz="2800" dirty="0" smtClean="0"/>
          </a:p>
          <a:p>
            <a:r>
              <a:rPr lang="ru-RU" sz="2800" dirty="0" smtClean="0"/>
              <a:t>Чтобы применить формулу</a:t>
            </a:r>
          </a:p>
          <a:p>
            <a:endParaRPr lang="ru-RU" sz="2800" dirty="0"/>
          </a:p>
          <a:p>
            <a:r>
              <a:rPr lang="ru-RU" sz="2800" dirty="0" smtClean="0"/>
              <a:t>заметим, что внутри контура при </a:t>
            </a:r>
          </a:p>
          <a:p>
            <a:endParaRPr lang="ru-RU" sz="1400" dirty="0"/>
          </a:p>
          <a:p>
            <a:r>
              <a:rPr lang="ru-RU" sz="2800" dirty="0" smtClean="0"/>
              <a:t> один полюс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1600" dirty="0"/>
          </a:p>
          <a:p>
            <a:r>
              <a:rPr lang="ru-RU" sz="2800" dirty="0" smtClean="0"/>
              <a:t>поэтому</a:t>
            </a:r>
            <a:endParaRPr lang="ru-RU" sz="28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942475"/>
              </p:ext>
            </p:extLst>
          </p:nvPr>
        </p:nvGraphicFramePr>
        <p:xfrm>
          <a:off x="5343686" y="1266825"/>
          <a:ext cx="4398962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85" name="Equation" r:id="rId5" imgW="1841400" imgH="342720" progId="Equation.DSMT4">
                  <p:embed/>
                </p:oleObj>
              </mc:Choice>
              <mc:Fallback>
                <p:oleObj name="Equation" r:id="rId5" imgW="1841400" imgH="342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3686" y="1266825"/>
                        <a:ext cx="4398962" cy="827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Рисунок 10" descr="Рис 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780" y="3132733"/>
            <a:ext cx="2676066" cy="245946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4561119"/>
              </p:ext>
            </p:extLst>
          </p:nvPr>
        </p:nvGraphicFramePr>
        <p:xfrm>
          <a:off x="1231900" y="3592020"/>
          <a:ext cx="1848264" cy="678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86" name="Equation" r:id="rId8" imgW="622080" imgH="228600" progId="Equation.DSMT4">
                  <p:embed/>
                </p:oleObj>
              </mc:Choice>
              <mc:Fallback>
                <p:oleObj name="Equation" r:id="rId8" imgW="6220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31900" y="3592020"/>
                        <a:ext cx="1848264" cy="6789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5381400"/>
              </p:ext>
            </p:extLst>
          </p:nvPr>
        </p:nvGraphicFramePr>
        <p:xfrm>
          <a:off x="6184900" y="2333625"/>
          <a:ext cx="8382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87" name="Equation" r:id="rId10" imgW="355320" imgH="177480" progId="Equation.DSMT4">
                  <p:embed/>
                </p:oleObj>
              </mc:Choice>
              <mc:Fallback>
                <p:oleObj name="Equation" r:id="rId10" imgW="3553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184900" y="2333625"/>
                        <a:ext cx="8382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975496"/>
              </p:ext>
            </p:extLst>
          </p:nvPr>
        </p:nvGraphicFramePr>
        <p:xfrm>
          <a:off x="3095625" y="2927350"/>
          <a:ext cx="995363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88" name="Equation" r:id="rId12" imgW="393480" imgH="228600" progId="Equation.DSMT4">
                  <p:embed/>
                </p:oleObj>
              </mc:Choice>
              <mc:Fallback>
                <p:oleObj name="Equation" r:id="rId12" imgW="393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095625" y="2927350"/>
                        <a:ext cx="995363" cy="57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7787859"/>
              </p:ext>
            </p:extLst>
          </p:nvPr>
        </p:nvGraphicFramePr>
        <p:xfrm>
          <a:off x="2486951" y="4357928"/>
          <a:ext cx="2723505" cy="620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89" name="Equation" r:id="rId14" imgW="1002960" imgH="228600" progId="Equation.DSMT4">
                  <p:embed/>
                </p:oleObj>
              </mc:Choice>
              <mc:Fallback>
                <p:oleObj name="Equation" r:id="rId14" imgW="10029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486951" y="4357928"/>
                        <a:ext cx="2723505" cy="620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927101" y="5380633"/>
                <a:ext cx="8763000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При отрицательных </a:t>
                </a:r>
                <a:r>
                  <a:rPr lang="en-US" sz="32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800" dirty="0" smtClean="0"/>
                  <a:t> </a:t>
                </a:r>
                <a:r>
                  <a:rPr lang="ru-RU" sz="2800" dirty="0" smtClean="0"/>
                  <a:t>в точке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 smtClean="0"/>
                  <a:t> </a:t>
                </a:r>
                <a:r>
                  <a:rPr lang="ru-RU" sz="2800" dirty="0" smtClean="0"/>
                  <a:t>имеет место кратный полюс, зависящий от </a:t>
                </a:r>
                <a:r>
                  <a:rPr lang="en-US" sz="3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800" dirty="0" smtClean="0"/>
                  <a:t>, </a:t>
                </a:r>
                <a:r>
                  <a:rPr lang="ru-RU" sz="2800" dirty="0" smtClean="0"/>
                  <a:t>благодаря чему вычеты компенсируют друг друга</a:t>
                </a:r>
                <a:endParaRPr lang="ru-RU" sz="28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101" y="5380633"/>
                <a:ext cx="8763000" cy="1508105"/>
              </a:xfrm>
              <a:prstGeom prst="rect">
                <a:avLst/>
              </a:prstGeom>
              <a:blipFill>
                <a:blip r:embed="rId16"/>
                <a:stretch>
                  <a:fillRect l="-1391" t="-5668" r="-2225" b="-109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3196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2A70495-3567-4269-A210-ADC71944BCD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37287" y="643252"/>
            <a:ext cx="6390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</a:t>
            </a:r>
            <a:r>
              <a:rPr lang="ru-RU" sz="2800" dirty="0" smtClean="0"/>
              <a:t>сли </a:t>
            </a:r>
            <a:r>
              <a:rPr lang="ru-RU" sz="2800" dirty="0"/>
              <a:t>полюс </a:t>
            </a:r>
            <a:r>
              <a:rPr lang="ru-RU" sz="2800" dirty="0" smtClean="0"/>
              <a:t>2-кратный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36218" y="1521474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то 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056487"/>
              </p:ext>
            </p:extLst>
          </p:nvPr>
        </p:nvGraphicFramePr>
        <p:xfrm>
          <a:off x="8098993" y="2000175"/>
          <a:ext cx="1159775" cy="573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4" name="Equation" r:id="rId5" imgW="850531" imgH="418918" progId="Equation.DSMT4">
                  <p:embed/>
                </p:oleObj>
              </mc:Choice>
              <mc:Fallback>
                <p:oleObj name="Equation" r:id="rId5" imgW="850531" imgH="418918" progId="Equation.DSMT4">
                  <p:embed/>
                  <p:pic>
                    <p:nvPicPr>
                      <p:cNvPr id="6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8993" y="2000175"/>
                        <a:ext cx="1159775" cy="5733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104305"/>
              </p:ext>
            </p:extLst>
          </p:nvPr>
        </p:nvGraphicFramePr>
        <p:xfrm>
          <a:off x="1300163" y="1738313"/>
          <a:ext cx="4843462" cy="304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5" name="Equation" r:id="rId7" imgW="1942920" imgH="1218960" progId="Equation.DSMT4">
                  <p:embed/>
                </p:oleObj>
              </mc:Choice>
              <mc:Fallback>
                <p:oleObj name="Equation" r:id="rId7" imgW="1942920" imgH="1218960" progId="Equation.DSMT4">
                  <p:embed/>
                  <p:pic>
                    <p:nvPicPr>
                      <p:cNvPr id="8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163" y="1738313"/>
                        <a:ext cx="4843462" cy="30400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126279"/>
              </p:ext>
            </p:extLst>
          </p:nvPr>
        </p:nvGraphicFramePr>
        <p:xfrm>
          <a:off x="4621609" y="579069"/>
          <a:ext cx="2713038" cy="125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6" name="Equation" r:id="rId9" imgW="2400120" imgH="1104840" progId="Equation.DSMT4">
                  <p:embed/>
                </p:oleObj>
              </mc:Choice>
              <mc:Fallback>
                <p:oleObj name="Equation" r:id="rId9" imgW="2400120" imgH="1104840" progId="Equation.DSMT4">
                  <p:embed/>
                  <p:pic>
                    <p:nvPicPr>
                      <p:cNvPr id="11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1609" y="579069"/>
                        <a:ext cx="2713038" cy="1255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841178"/>
              </p:ext>
            </p:extLst>
          </p:nvPr>
        </p:nvGraphicFramePr>
        <p:xfrm>
          <a:off x="6108700" y="3629025"/>
          <a:ext cx="1878013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7" name="Equation" r:id="rId11" imgW="698400" imgH="228600" progId="Equation.DSMT4">
                  <p:embed/>
                </p:oleObj>
              </mc:Choice>
              <mc:Fallback>
                <p:oleObj name="Equation" r:id="rId11" imgW="698400" imgH="228600" progId="Equation.DSMT4">
                  <p:embed/>
                  <p:pic>
                    <p:nvPicPr>
                      <p:cNvPr id="12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8700" y="3629025"/>
                        <a:ext cx="1878013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223711"/>
              </p:ext>
            </p:extLst>
          </p:nvPr>
        </p:nvGraphicFramePr>
        <p:xfrm>
          <a:off x="1673600" y="4965566"/>
          <a:ext cx="7231973" cy="1178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8" name="Equation" r:id="rId13" imgW="2806560" imgH="457200" progId="Equation.DSMT4">
                  <p:embed/>
                </p:oleObj>
              </mc:Choice>
              <mc:Fallback>
                <p:oleObj name="Equation" r:id="rId13" imgW="280656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673600" y="4965566"/>
                        <a:ext cx="7231973" cy="11780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673600" y="6243825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 так далее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305781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EC7E224-47C6-4997-A848-19E4521ECBF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44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3134" y="551554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Если функция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 smtClean="0"/>
              <a:t>(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)  </a:t>
            </a:r>
            <a:r>
              <a:rPr lang="ru-RU" sz="2800" dirty="0" smtClean="0"/>
              <a:t>переменного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ru-RU" sz="2800" dirty="0" smtClean="0"/>
              <a:t>разлагается </a:t>
            </a:r>
            <a:r>
              <a:rPr lang="ru-RU" sz="2800" b="1" dirty="0"/>
              <a:t>в степенной ряд</a:t>
            </a:r>
            <a:r>
              <a:rPr lang="ru-RU" sz="2800" dirty="0"/>
              <a:t> </a:t>
            </a:r>
            <a:r>
              <a:rPr lang="ru-RU" sz="2800" dirty="0" smtClean="0"/>
              <a:t>по</a:t>
            </a:r>
            <a:r>
              <a:rPr lang="en-US" sz="2800" dirty="0" smtClean="0"/>
              <a:t>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z, </a:t>
            </a:r>
            <a:r>
              <a:rPr lang="ru-RU" sz="2800" dirty="0" smtClean="0"/>
              <a:t>то </a:t>
            </a:r>
            <a:r>
              <a:rPr lang="ru-RU" sz="2800" dirty="0" smtClean="0"/>
              <a:t>коэффициент</a:t>
            </a:r>
            <a:r>
              <a:rPr lang="ru-RU" sz="2800" dirty="0" smtClean="0"/>
              <a:t>ы</a:t>
            </a:r>
            <a:r>
              <a:rPr lang="ru-RU" sz="2800" dirty="0" smtClean="0"/>
              <a:t> </a:t>
            </a:r>
            <a:r>
              <a:rPr lang="ru-RU" sz="2800" dirty="0"/>
              <a:t>этого </a:t>
            </a:r>
            <a:r>
              <a:rPr lang="ru-RU" sz="2800" dirty="0" smtClean="0"/>
              <a:t>ряда совпадают с отсчётами</a:t>
            </a:r>
            <a:r>
              <a:rPr lang="en-US" sz="2800" dirty="0" smtClean="0"/>
              <a:t> </a:t>
            </a:r>
            <a:r>
              <a:rPr lang="ru-RU" sz="2800" dirty="0" smtClean="0"/>
              <a:t>последовательности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 smtClean="0"/>
              <a:t>[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dirty="0" smtClean="0"/>
              <a:t>]</a:t>
            </a:r>
            <a:r>
              <a:rPr lang="ru-RU" sz="2800" dirty="0" smtClean="0"/>
              <a:t> </a:t>
            </a:r>
            <a:endParaRPr lang="ru-RU" sz="2800" dirty="0"/>
          </a:p>
          <a:p>
            <a:r>
              <a:rPr lang="ru-RU" sz="2800" dirty="0" smtClean="0"/>
              <a:t>Например, для функции 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358142"/>
              </p:ext>
            </p:extLst>
          </p:nvPr>
        </p:nvGraphicFramePr>
        <p:xfrm>
          <a:off x="1308100" y="2546092"/>
          <a:ext cx="2971800" cy="83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49" name="Equation" r:id="rId5" imgW="1244060" imgH="355446" progId="Equation.DSMT4">
                  <p:embed/>
                </p:oleObj>
              </mc:Choice>
              <mc:Fallback>
                <p:oleObj name="Equation" r:id="rId5" imgW="1244060" imgH="355446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2546092"/>
                        <a:ext cx="2971800" cy="839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1787547"/>
              </p:ext>
            </p:extLst>
          </p:nvPr>
        </p:nvGraphicFramePr>
        <p:xfrm>
          <a:off x="6129693" y="2744161"/>
          <a:ext cx="985998" cy="554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50" name="Equation" r:id="rId7" imgW="457002" imgH="253890" progId="Equation.DSMT4">
                  <p:embed/>
                </p:oleObj>
              </mc:Choice>
              <mc:Fallback>
                <p:oleObj name="Equation" r:id="rId7" imgW="457002" imgH="25389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9693" y="2744161"/>
                        <a:ext cx="985998" cy="5546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221150"/>
              </p:ext>
            </p:extLst>
          </p:nvPr>
        </p:nvGraphicFramePr>
        <p:xfrm>
          <a:off x="1308099" y="3644536"/>
          <a:ext cx="4821594" cy="1589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51" name="Equation" r:id="rId9" imgW="1765300" imgH="584200" progId="Equation.DSMT4">
                  <p:embed/>
                </p:oleObj>
              </mc:Choice>
              <mc:Fallback>
                <p:oleObj name="Equation" r:id="rId9" imgW="1765300" imgH="584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099" y="3644536"/>
                        <a:ext cx="4821594" cy="15898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0610777"/>
              </p:ext>
            </p:extLst>
          </p:nvPr>
        </p:nvGraphicFramePr>
        <p:xfrm>
          <a:off x="2935925" y="5144279"/>
          <a:ext cx="4199218" cy="1831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52" name="Equation" r:id="rId11" imgW="1638300" imgH="711200" progId="Equation.DSMT4">
                  <p:embed/>
                </p:oleObj>
              </mc:Choice>
              <mc:Fallback>
                <p:oleObj name="Equation" r:id="rId11" imgW="1638300" imgH="711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5925" y="5144279"/>
                        <a:ext cx="4199218" cy="18310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813300" y="2704163"/>
            <a:ext cx="1163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ри 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899496" y="329948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известно разложение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338161" y="5741590"/>
            <a:ext cx="172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поэтому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756794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DD0C320-6BF4-4CDD-8974-924B5AAB562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45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0900" y="459196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Можно получить последовательность путём деления числителя на знаменатель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143480"/>
              </p:ext>
            </p:extLst>
          </p:nvPr>
        </p:nvGraphicFramePr>
        <p:xfrm>
          <a:off x="1049784" y="1431327"/>
          <a:ext cx="5427137" cy="4575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50" name="Equation" r:id="rId5" imgW="2590560" imgH="2184120" progId="Equation.DSMT4">
                  <p:embed/>
                </p:oleObj>
              </mc:Choice>
              <mc:Fallback>
                <p:oleObj name="Equation" r:id="rId5" imgW="2590560" imgH="2184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9784" y="1431327"/>
                        <a:ext cx="5427137" cy="4575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63353" y="5906729"/>
            <a:ext cx="1610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и т.д.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711698" y="4230293"/>
            <a:ext cx="39751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Если последовательность каузальная (это определяется по области сходимости) то результат деления должен получаться по отрицательным степеням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z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 иначе по положительным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 descr="Рис 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1" y="1038225"/>
            <a:ext cx="2590799" cy="2571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378" y="2735859"/>
            <a:ext cx="3219323" cy="141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8691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8A37B5B-5238-4D37-AA27-D64D5548012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1675" y="4372723"/>
            <a:ext cx="2714625" cy="251416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46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7100" y="504825"/>
            <a:ext cx="838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ОС в виде внутренности круга деление числителя на знаменатель даёт разложение по положительным степеням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2824850"/>
              </p:ext>
            </p:extLst>
          </p:nvPr>
        </p:nvGraphicFramePr>
        <p:xfrm>
          <a:off x="1084499" y="1962523"/>
          <a:ext cx="6024740" cy="4910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0" name="Equation" r:id="rId6" imgW="2679480" imgH="2184120" progId="Equation.DSMT4">
                  <p:embed/>
                </p:oleObj>
              </mc:Choice>
              <mc:Fallback>
                <p:oleObj name="Equation" r:id="rId6" imgW="2679480" imgH="2184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84499" y="1962523"/>
                        <a:ext cx="6024740" cy="49109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99100" y="6020855"/>
            <a:ext cx="1610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и т.д.</a:t>
            </a:r>
            <a:endParaRPr lang="ru-RU" sz="28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160" y="3575859"/>
            <a:ext cx="34575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23051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F91D25C-434E-41DA-B943-C4163550FBA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47</a:t>
            </a:fld>
            <a:endParaRPr lang="ru-RU" dirty="0"/>
          </a:p>
        </p:txBody>
      </p:sp>
      <p:pic>
        <p:nvPicPr>
          <p:cNvPr id="113704" name="Picture 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00" y="616919"/>
            <a:ext cx="7087659" cy="621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7530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6C6232D-8B46-4B67-9A5D-D7219AE5D4ED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00881" y="609065"/>
            <a:ext cx="3819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Единичная окружность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520826"/>
              </p:ext>
            </p:extLst>
          </p:nvPr>
        </p:nvGraphicFramePr>
        <p:xfrm>
          <a:off x="1536700" y="2220932"/>
          <a:ext cx="4912895" cy="1152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55" name="Equation" r:id="rId5" imgW="3860800" imgH="901700" progId="Equation.DSMT4">
                  <p:embed/>
                </p:oleObj>
              </mc:Choice>
              <mc:Fallback>
                <p:oleObj name="Equation" r:id="rId5" imgW="38608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2220932"/>
                        <a:ext cx="4912895" cy="11524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709567"/>
              </p:ext>
            </p:extLst>
          </p:nvPr>
        </p:nvGraphicFramePr>
        <p:xfrm>
          <a:off x="1689100" y="4162425"/>
          <a:ext cx="5468754" cy="1234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56" name="Equation" r:id="rId7" imgW="4013200" imgH="901700" progId="Equation.DSMT4">
                  <p:embed/>
                </p:oleObj>
              </mc:Choice>
              <mc:Fallback>
                <p:oleObj name="Equation" r:id="rId7" imgW="40132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4162425"/>
                        <a:ext cx="5468754" cy="12340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03300" y="1183927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 единичной окружности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/>
              <a:t>преобразование </a:t>
            </a:r>
            <a:r>
              <a:rPr lang="ru-RU" sz="2800" dirty="0"/>
              <a:t>некоторой </a:t>
            </a:r>
            <a:r>
              <a:rPr lang="ru-RU" sz="2800" dirty="0" smtClean="0"/>
              <a:t>последовательности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003300" y="3476624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сходится в том и только в том случае, если сходится </a:t>
            </a:r>
            <a:r>
              <a:rPr lang="ru-RU" sz="2800" dirty="0" smtClean="0"/>
              <a:t>ряд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003300" y="5559048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Следовательно, устойчивость ЛИС-цепи прямо связана с </a:t>
            </a:r>
            <a:r>
              <a:rPr lang="ru-RU" sz="2800" dirty="0" smtClean="0"/>
              <a:t>поведением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/>
              <a:t>преобразования на 1-окружности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9213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0DC4269-C423-4748-ACF7-7A8AA907DFD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49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4956" y="605283"/>
            <a:ext cx="762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Ранее мы рассматривали </a:t>
            </a:r>
            <a:r>
              <a:rPr lang="ru-RU" sz="2800" dirty="0" smtClean="0"/>
              <a:t>последовательности,</a:t>
            </a:r>
            <a:endParaRPr lang="ru-RU" sz="2800" dirty="0"/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/>
              <a:t>преобразования </a:t>
            </a:r>
            <a:r>
              <a:rPr lang="ru-RU" sz="2800" dirty="0"/>
              <a:t>которых сходятся в кольце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6067883"/>
              </p:ext>
            </p:extLst>
          </p:nvPr>
        </p:nvGraphicFramePr>
        <p:xfrm>
          <a:off x="3289300" y="1665292"/>
          <a:ext cx="2946400" cy="709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82" name="Equation" r:id="rId5" imgW="1015920" imgH="241200" progId="Equation.DSMT4">
                  <p:embed/>
                </p:oleObj>
              </mc:Choice>
              <mc:Fallback>
                <p:oleObj name="Equation" r:id="rId5" imgW="1015920" imgH="2412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9300" y="1665292"/>
                        <a:ext cx="2946400" cy="709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2188286"/>
              </p:ext>
            </p:extLst>
          </p:nvPr>
        </p:nvGraphicFramePr>
        <p:xfrm>
          <a:off x="1841500" y="3384485"/>
          <a:ext cx="2591984" cy="72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83" name="Equation" r:id="rId7" imgW="1752480" imgH="482400" progId="Equation.DSMT4">
                  <p:embed/>
                </p:oleObj>
              </mc:Choice>
              <mc:Fallback>
                <p:oleObj name="Equation" r:id="rId7" imgW="1752480" imgH="482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0" y="3384485"/>
                        <a:ext cx="2591984" cy="721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38386" y="2402608"/>
            <a:ext cx="70515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Чтобы последовательность была абсолютно суммируемой, необходимо и достаточно </a:t>
            </a:r>
            <a:endParaRPr lang="ru-RU" sz="2800" dirty="0"/>
          </a:p>
        </p:txBody>
      </p:sp>
      <p:pic>
        <p:nvPicPr>
          <p:cNvPr id="10035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648" y="3356715"/>
            <a:ext cx="3732852" cy="3563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24956" y="4199933"/>
            <a:ext cx="441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Например, для этой НПД только одна из </a:t>
            </a:r>
            <a:r>
              <a:rPr lang="ru-RU" sz="2800" dirty="0"/>
              <a:t>ц</a:t>
            </a:r>
            <a:r>
              <a:rPr lang="ru-RU" sz="2800" dirty="0" smtClean="0"/>
              <a:t>епей будет устойчивой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92793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7171CD9-294C-4E67-AC8F-D96088D52F03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2456" y="679137"/>
            <a:ext cx="929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Представление </a:t>
            </a:r>
            <a:r>
              <a:rPr lang="ru-RU" sz="2800" b="1" dirty="0" smtClean="0">
                <a:solidFill>
                  <a:srgbClr val="0000FF"/>
                </a:solidFill>
              </a:rPr>
              <a:t>последовательностей полиномами </a:t>
            </a:r>
            <a:r>
              <a:rPr lang="ru-RU" sz="2800" b="1" dirty="0">
                <a:solidFill>
                  <a:srgbClr val="0000FF"/>
                </a:solidFill>
              </a:rPr>
              <a:t>и формальными рядами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6939" y="1732077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Рассмотрим вначале случай последовательностей конечной длины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941702"/>
              </p:ext>
            </p:extLst>
          </p:nvPr>
        </p:nvGraphicFramePr>
        <p:xfrm>
          <a:off x="2146300" y="2774252"/>
          <a:ext cx="2203750" cy="5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33" name="Equation" r:id="rId5" imgW="1637589" imgH="406224" progId="Equation.DSMT4">
                  <p:embed/>
                </p:oleObj>
              </mc:Choice>
              <mc:Fallback>
                <p:oleObj name="Equation" r:id="rId5" imgW="1637589" imgH="406224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300" y="2774252"/>
                        <a:ext cx="2203750" cy="550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467091"/>
              </p:ext>
            </p:extLst>
          </p:nvPr>
        </p:nvGraphicFramePr>
        <p:xfrm>
          <a:off x="5118100" y="2785017"/>
          <a:ext cx="2209800" cy="5401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34" name="Equation" r:id="rId7" imgW="1714500" imgH="419100" progId="Equation.DSMT4">
                  <p:embed/>
                </p:oleObj>
              </mc:Choice>
              <mc:Fallback>
                <p:oleObj name="Equation" r:id="rId7" imgW="1714500" imgH="419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8100" y="2785017"/>
                        <a:ext cx="2209800" cy="5401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07664" y="3501326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Поставим </a:t>
            </a:r>
            <a:r>
              <a:rPr lang="ru-RU" sz="2800" dirty="0" smtClean="0"/>
              <a:t>им в соответствие полиномы</a:t>
            </a:r>
            <a:endParaRPr lang="ru-RU" sz="2800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3639546"/>
              </p:ext>
            </p:extLst>
          </p:nvPr>
        </p:nvGraphicFramePr>
        <p:xfrm>
          <a:off x="1079500" y="4279297"/>
          <a:ext cx="7656781" cy="694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35" name="Equation" r:id="rId9" imgW="5880100" imgH="533400" progId="Equation.DSMT4">
                  <p:embed/>
                </p:oleObj>
              </mc:Choice>
              <mc:Fallback>
                <p:oleObj name="Equation" r:id="rId9" imgW="5880100" imgH="533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4279297"/>
                        <a:ext cx="7656781" cy="6949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145333"/>
              </p:ext>
            </p:extLst>
          </p:nvPr>
        </p:nvGraphicFramePr>
        <p:xfrm>
          <a:off x="1116939" y="5327750"/>
          <a:ext cx="7582561" cy="663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36" name="Equation" r:id="rId11" imgW="6096000" imgH="533400" progId="Equation.DSMT4">
                  <p:embed/>
                </p:oleObj>
              </mc:Choice>
              <mc:Fallback>
                <p:oleObj name="Equation" r:id="rId11" imgW="6096000" imgH="533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939" y="5327750"/>
                        <a:ext cx="7582561" cy="6634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71611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851B13F-DABC-4658-818A-A6EB93C8496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50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71686" y="269551"/>
            <a:ext cx="9144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Следует отметить, что в </a:t>
            </a:r>
            <a:r>
              <a:rPr lang="en-US" sz="4400" dirty="0" smtClean="0">
                <a:latin typeface="Brush Script MT" panose="03060802040406070304" pitchFamily="66" charset="0"/>
              </a:rPr>
              <a:t>l</a:t>
            </a:r>
            <a:r>
              <a:rPr lang="en-US" sz="2400" dirty="0" smtClean="0"/>
              <a:t>1 </a:t>
            </a:r>
            <a:r>
              <a:rPr lang="ru-RU" sz="2800" dirty="0" smtClean="0"/>
              <a:t>имеется </a:t>
            </a:r>
            <a:r>
              <a:rPr lang="ru-RU" sz="2800" dirty="0"/>
              <a:t>класс последовательностей,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/>
              <a:t>преобразования которых сходятся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только</a:t>
            </a:r>
            <a:r>
              <a:rPr lang="ru-RU" sz="2800" dirty="0" smtClean="0"/>
              <a:t> на 1-окружности. Эти </a:t>
            </a:r>
            <a:r>
              <a:rPr lang="ru-RU" sz="2800" dirty="0"/>
              <a:t>последовательности убывают на </a:t>
            </a:r>
            <a:r>
              <a:rPr lang="ru-RU" sz="2800" dirty="0" smtClean="0"/>
              <a:t>бесконечности медленнее </a:t>
            </a:r>
            <a:r>
              <a:rPr lang="ru-RU" sz="2800" dirty="0"/>
              <a:t>экспоненциальных, но являются абсолютно суммируемыми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75416" y="2729063"/>
            <a:ext cx="7467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Пример</a:t>
            </a:r>
            <a:r>
              <a:rPr lang="ru-RU" sz="2800" dirty="0"/>
              <a:t>. </a:t>
            </a:r>
            <a:r>
              <a:rPr lang="ru-RU" sz="2800" dirty="0" smtClean="0"/>
              <a:t>Последовательность</a:t>
            </a:r>
          </a:p>
          <a:p>
            <a:endParaRPr lang="ru-RU" sz="1100" dirty="0"/>
          </a:p>
          <a:p>
            <a:r>
              <a:rPr lang="ru-RU" sz="2800" dirty="0" smtClean="0"/>
              <a:t>имеет скорость убывания </a:t>
            </a:r>
            <a:endParaRPr lang="ru-RU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63310"/>
              </p:ext>
            </p:extLst>
          </p:nvPr>
        </p:nvGraphicFramePr>
        <p:xfrm>
          <a:off x="6619281" y="2340021"/>
          <a:ext cx="3008923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87" name="Equation" r:id="rId5" imgW="2197100" imgH="1117600" progId="Equation.DSMT4">
                  <p:embed/>
                </p:oleObj>
              </mc:Choice>
              <mc:Fallback>
                <p:oleObj name="Equation" r:id="rId5" imgW="2197100" imgH="1117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9281" y="2340021"/>
                        <a:ext cx="3008923" cy="1524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447610"/>
              </p:ext>
            </p:extLst>
          </p:nvPr>
        </p:nvGraphicFramePr>
        <p:xfrm>
          <a:off x="5110899" y="3298211"/>
          <a:ext cx="713941" cy="622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88" name="Equation" r:id="rId7" imgW="622080" imgH="533160" progId="Equation.DSMT4">
                  <p:embed/>
                </p:oleObj>
              </mc:Choice>
              <mc:Fallback>
                <p:oleObj name="Equation" r:id="rId7" imgW="622080" imgH="5331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0899" y="3298211"/>
                        <a:ext cx="713941" cy="6229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275022"/>
              </p:ext>
            </p:extLst>
          </p:nvPr>
        </p:nvGraphicFramePr>
        <p:xfrm>
          <a:off x="1536700" y="3917769"/>
          <a:ext cx="3642887" cy="1222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89" name="Equation" r:id="rId9" imgW="2692400" imgH="901700" progId="Equation.DSMT4">
                  <p:embed/>
                </p:oleObj>
              </mc:Choice>
              <mc:Fallback>
                <p:oleObj name="Equation" r:id="rId9" imgW="26924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3917769"/>
                        <a:ext cx="3642887" cy="12228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57843" y="5120042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равномерно </a:t>
            </a:r>
            <a:r>
              <a:rPr lang="ru-RU" sz="2800" dirty="0"/>
              <a:t>сходится </a:t>
            </a:r>
            <a:r>
              <a:rPr lang="ru-RU" sz="2800" dirty="0" smtClean="0"/>
              <a:t>при</a:t>
            </a:r>
          </a:p>
          <a:p>
            <a:endParaRPr lang="ru-RU" sz="1600" dirty="0"/>
          </a:p>
          <a:p>
            <a:r>
              <a:rPr lang="ru-RU" sz="2800" dirty="0" smtClean="0"/>
              <a:t>и расходится при </a:t>
            </a:r>
            <a:endParaRPr lang="ru-RU" sz="2800" dirty="0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780974"/>
              </p:ext>
            </p:extLst>
          </p:nvPr>
        </p:nvGraphicFramePr>
        <p:xfrm>
          <a:off x="5070693" y="5115426"/>
          <a:ext cx="977178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90" name="Equation" r:id="rId11" imgW="698500" imgH="419100" progId="Equation.DSMT4">
                  <p:embed/>
                </p:oleObj>
              </mc:Choice>
              <mc:Fallback>
                <p:oleObj name="Equation" r:id="rId11" imgW="698500" imgH="4191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0693" y="5115426"/>
                        <a:ext cx="977178" cy="581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121778"/>
              </p:ext>
            </p:extLst>
          </p:nvPr>
        </p:nvGraphicFramePr>
        <p:xfrm>
          <a:off x="3950088" y="5838825"/>
          <a:ext cx="1105333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91" name="Equation" r:id="rId13" imgW="698500" imgH="419100" progId="Equation.DSMT4">
                  <p:embed/>
                </p:oleObj>
              </mc:Choice>
              <mc:Fallback>
                <p:oleObj name="Equation" r:id="rId13" imgW="698500" imgH="4191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0088" y="5838825"/>
                        <a:ext cx="1105333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Рисунок 15" descr="Рис 2"/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00" y="4543425"/>
            <a:ext cx="3842072" cy="213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12563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FF4AAB3-62ED-453D-9698-85305D1B31F0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51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657225"/>
            <a:ext cx="7848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Вообще, для того, чтобы последовательность была абсолютно суммируемой, она должна убывать при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01828"/>
              </p:ext>
            </p:extLst>
          </p:nvPr>
        </p:nvGraphicFramePr>
        <p:xfrm>
          <a:off x="3594100" y="2496810"/>
          <a:ext cx="2144967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9" name="Equation" r:id="rId5" imgW="1422360" imgH="533160" progId="Equation.DSMT4">
                  <p:embed/>
                </p:oleObj>
              </mc:Choice>
              <mc:Fallback>
                <p:oleObj name="Equation" r:id="rId5" imgW="1422360" imgH="5331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4100" y="2496810"/>
                        <a:ext cx="2144967" cy="806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87396" y="2638425"/>
            <a:ext cx="2290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со скоростью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034665"/>
              </p:ext>
            </p:extLst>
          </p:nvPr>
        </p:nvGraphicFramePr>
        <p:xfrm>
          <a:off x="3441700" y="1571625"/>
          <a:ext cx="1493693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0" name="Equation" r:id="rId7" imgW="952087" imgH="418918" progId="Equation.DSMT4">
                  <p:embed/>
                </p:oleObj>
              </mc:Choice>
              <mc:Fallback>
                <p:oleObj name="Equation" r:id="rId7" imgW="952087" imgH="418918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700" y="1571625"/>
                        <a:ext cx="1493693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37129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B5E31F4-7AB3-47E1-9CAB-B6F46860AE6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52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55700" y="428625"/>
            <a:ext cx="906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Дискретно-временное преобразование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Фурье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716346"/>
              </p:ext>
            </p:extLst>
          </p:nvPr>
        </p:nvGraphicFramePr>
        <p:xfrm>
          <a:off x="1678820" y="2563001"/>
          <a:ext cx="7250169" cy="1193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43" name="Equation" r:id="rId5" imgW="5499100" imgH="901700" progId="Equation.DSMT4">
                  <p:embed/>
                </p:oleObj>
              </mc:Choice>
              <mc:Fallback>
                <p:oleObj name="Equation" r:id="rId5" imgW="54991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8820" y="2563001"/>
                        <a:ext cx="7250169" cy="11937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6366" y="3774727"/>
            <a:ext cx="8534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Ряд в правой части выражения </a:t>
            </a:r>
            <a:r>
              <a:rPr lang="ru-RU" sz="2800" dirty="0" smtClean="0"/>
              <a:t>сходится </a:t>
            </a:r>
            <a:r>
              <a:rPr lang="ru-RU" sz="2800" dirty="0"/>
              <a:t>для </a:t>
            </a:r>
            <a:r>
              <a:rPr lang="ru-RU" sz="2800" i="1" dirty="0"/>
              <a:t>абсолютно суммируемой</a:t>
            </a:r>
            <a:r>
              <a:rPr lang="ru-RU" sz="2800" dirty="0"/>
              <a:t> последовательности </a:t>
            </a:r>
            <a:r>
              <a:rPr lang="ru-RU" sz="2800" i="1" dirty="0"/>
              <a:t>равномерно </a:t>
            </a:r>
            <a:r>
              <a:rPr lang="ru-RU" sz="2800" dirty="0"/>
              <a:t>к </a:t>
            </a:r>
            <a:r>
              <a:rPr lang="ru-RU" sz="2800" i="1" dirty="0"/>
              <a:t>непрерывной </a:t>
            </a:r>
            <a:r>
              <a:rPr lang="ru-RU" sz="2800" dirty="0"/>
              <a:t>функции </a:t>
            </a:r>
            <a:r>
              <a:rPr lang="ru-RU" sz="2800" dirty="0" smtClean="0"/>
              <a:t>аргумента, периодической с периодом 2</a:t>
            </a:r>
            <a:r>
              <a:rPr lang="ru-RU" sz="2800" dirty="0" smtClean="0">
                <a:sym typeface="Symbol"/>
              </a:rPr>
              <a:t>, поэтому 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079500" y="1114425"/>
            <a:ext cx="853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Сужение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/>
              <a:t>преобразования на 1-окружность  представляет </a:t>
            </a:r>
            <a:r>
              <a:rPr lang="ru-RU" sz="2800" dirty="0"/>
              <a:t>собой </a:t>
            </a:r>
            <a:r>
              <a:rPr lang="ru-RU" sz="2800" i="1" dirty="0"/>
              <a:t>дискретно-временное</a:t>
            </a:r>
            <a:r>
              <a:rPr lang="ru-RU" sz="2800" dirty="0"/>
              <a:t> </a:t>
            </a:r>
            <a:r>
              <a:rPr lang="ru-RU" sz="2800" i="1" dirty="0"/>
              <a:t>преобразование Фурье </a:t>
            </a:r>
            <a:r>
              <a:rPr lang="ru-RU" sz="2800" dirty="0"/>
              <a:t>(ДВПФ)</a:t>
            </a:r>
            <a:r>
              <a:rPr lang="ru-RU" sz="2800" i="1" dirty="0"/>
              <a:t> </a:t>
            </a:r>
            <a:r>
              <a:rPr lang="ru-RU" sz="2800" dirty="0"/>
              <a:t>последовательности 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152415"/>
              </p:ext>
            </p:extLst>
          </p:nvPr>
        </p:nvGraphicFramePr>
        <p:xfrm>
          <a:off x="2374900" y="5590609"/>
          <a:ext cx="5036820" cy="1275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44" name="Equation" r:id="rId7" imgW="3759200" imgH="952500" progId="Equation.DSMT4">
                  <p:embed/>
                </p:oleObj>
              </mc:Choice>
              <mc:Fallback>
                <p:oleObj name="Equation" r:id="rId7" imgW="3759200" imgH="952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0" y="5590609"/>
                        <a:ext cx="5036820" cy="1275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32653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C1A6328-6E6A-4E09-8D2B-B78CADB7E91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0900" y="581025"/>
            <a:ext cx="9220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Обратное ДВПФ </a:t>
            </a:r>
            <a:r>
              <a:rPr lang="ru-RU" sz="2800" dirty="0" smtClean="0"/>
              <a:t> 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задает </a:t>
            </a:r>
            <a:r>
              <a:rPr lang="ru-RU" sz="2800" dirty="0"/>
              <a:t>представление последовательности</a:t>
            </a:r>
          </a:p>
          <a:p>
            <a:r>
              <a:rPr lang="ru-RU" sz="2800" dirty="0"/>
              <a:t>в виде </a:t>
            </a:r>
            <a:r>
              <a:rPr lang="ru-RU" sz="2800" i="1" dirty="0"/>
              <a:t>суперпозиции </a:t>
            </a:r>
            <a:r>
              <a:rPr lang="ru-RU" sz="2800" dirty="0"/>
              <a:t>(интегральной суммы) «сплошного» множества комплексных экспоненциальных </a:t>
            </a:r>
            <a:r>
              <a:rPr lang="ru-RU" sz="2800" dirty="0" smtClean="0"/>
              <a:t>последовательностей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с </a:t>
            </a:r>
            <a:r>
              <a:rPr lang="ru-RU" sz="2800" dirty="0"/>
              <a:t>весами («комплексными амплитудами»), определяемыми спектральной плотностью</a:t>
            </a:r>
          </a:p>
          <a:p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089014"/>
              </p:ext>
            </p:extLst>
          </p:nvPr>
        </p:nvGraphicFramePr>
        <p:xfrm>
          <a:off x="3968097" y="602607"/>
          <a:ext cx="4732338" cy="119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21" name="Equation" r:id="rId5" imgW="3759200" imgH="952500" progId="Equation.DSMT4">
                  <p:embed/>
                </p:oleObj>
              </mc:Choice>
              <mc:Fallback>
                <p:oleObj name="Equation" r:id="rId5" imgW="3759200" imgH="9525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097" y="602607"/>
                        <a:ext cx="4732338" cy="11979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454975"/>
              </p:ext>
            </p:extLst>
          </p:nvPr>
        </p:nvGraphicFramePr>
        <p:xfrm>
          <a:off x="7699248" y="5229225"/>
          <a:ext cx="1217202" cy="673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22" name="Equation" r:id="rId7" imgW="990170" imgH="545863" progId="Equation.DSMT4">
                  <p:embed/>
                </p:oleObj>
              </mc:Choice>
              <mc:Fallback>
                <p:oleObj name="Equation" r:id="rId7" imgW="990170" imgH="54586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9248" y="5229225"/>
                        <a:ext cx="1217202" cy="6735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9545247"/>
              </p:ext>
            </p:extLst>
          </p:nvPr>
        </p:nvGraphicFramePr>
        <p:xfrm>
          <a:off x="1612900" y="3952779"/>
          <a:ext cx="4721366" cy="842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23" name="Equation" r:id="rId9" imgW="3784600" imgH="673100" progId="Equation.DSMT4">
                  <p:embed/>
                </p:oleObj>
              </mc:Choice>
              <mc:Fallback>
                <p:oleObj name="Equation" r:id="rId9" imgW="3784600" imgH="6731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3952779"/>
                        <a:ext cx="4721366" cy="8422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9054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BB588FF-DE90-4061-A916-E86ABC614B9D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54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0900" y="504825"/>
            <a:ext cx="8915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Предположим, что комплексная экспоненциальная последовательность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поступает </a:t>
            </a:r>
            <a:r>
              <a:rPr lang="ru-RU" sz="2800" dirty="0"/>
              <a:t>на вход ЛИС-цепи с импульсной </a:t>
            </a:r>
            <a:r>
              <a:rPr lang="ru-RU" sz="2800" dirty="0" smtClean="0"/>
              <a:t>характеристикой</a:t>
            </a:r>
          </a:p>
          <a:p>
            <a:endParaRPr lang="ru-RU" sz="2800" dirty="0"/>
          </a:p>
          <a:p>
            <a:r>
              <a:rPr lang="ru-RU" sz="2800" dirty="0"/>
              <a:t>Тогда выходная последовательность</a:t>
            </a:r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804936"/>
              </p:ext>
            </p:extLst>
          </p:nvPr>
        </p:nvGraphicFramePr>
        <p:xfrm>
          <a:off x="4508500" y="1094305"/>
          <a:ext cx="1905000" cy="583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1" name="Equation" r:id="rId5" imgW="1524000" imgH="457200" progId="Equation.DSMT4">
                  <p:embed/>
                </p:oleObj>
              </mc:Choice>
              <mc:Fallback>
                <p:oleObj name="Equation" r:id="rId5" imgW="15240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094305"/>
                        <a:ext cx="1905000" cy="5834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640391"/>
              </p:ext>
            </p:extLst>
          </p:nvPr>
        </p:nvGraphicFramePr>
        <p:xfrm>
          <a:off x="3691874" y="2276474"/>
          <a:ext cx="664226" cy="415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2" name="Equation" r:id="rId7" imgW="533169" imgH="330057" progId="Equation.DSMT4">
                  <p:embed/>
                </p:oleObj>
              </mc:Choice>
              <mc:Fallback>
                <p:oleObj name="Equation" r:id="rId7" imgW="533169" imgH="33005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1874" y="2276474"/>
                        <a:ext cx="664226" cy="4151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6316417"/>
              </p:ext>
            </p:extLst>
          </p:nvPr>
        </p:nvGraphicFramePr>
        <p:xfrm>
          <a:off x="1308100" y="3609657"/>
          <a:ext cx="8038387" cy="11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3" name="Equation" r:id="rId9" imgW="6248400" imgH="901700" progId="Equation.DSMT4">
                  <p:embed/>
                </p:oleObj>
              </mc:Choice>
              <mc:Fallback>
                <p:oleObj name="Equation" r:id="rId9" imgW="62484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3609657"/>
                        <a:ext cx="8038387" cy="11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4686347"/>
              </p:ext>
            </p:extLst>
          </p:nvPr>
        </p:nvGraphicFramePr>
        <p:xfrm>
          <a:off x="1428429" y="4997371"/>
          <a:ext cx="7500560" cy="177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4" name="Equation" r:id="rId11" imgW="6502320" imgH="1536480" progId="Equation.DSMT4">
                  <p:embed/>
                </p:oleObj>
              </mc:Choice>
              <mc:Fallback>
                <p:oleObj name="Equation" r:id="rId11" imgW="6502320" imgH="1536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29" y="4997371"/>
                        <a:ext cx="7500560" cy="1776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1462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D5D1F5F-CCFA-4F04-91E1-520F1EC5B01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55</a:t>
            </a:fld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141403"/>
              </p:ext>
            </p:extLst>
          </p:nvPr>
        </p:nvGraphicFramePr>
        <p:xfrm>
          <a:off x="1698040" y="566203"/>
          <a:ext cx="415089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33" name="Equation" r:id="rId5" imgW="3289300" imgH="901700" progId="Equation.DSMT4">
                  <p:embed/>
                </p:oleObj>
              </mc:Choice>
              <mc:Fallback>
                <p:oleObj name="Equation" r:id="rId5" imgW="32893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040" y="566203"/>
                        <a:ext cx="4150895" cy="1143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08100" y="1647825"/>
            <a:ext cx="815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комплексная частотная характеристика </a:t>
            </a:r>
            <a:r>
              <a:rPr lang="ru-RU" sz="2800" dirty="0"/>
              <a:t>(КЧХ). КЧХ может рассматриваться, как </a:t>
            </a:r>
            <a:r>
              <a:rPr lang="ru-RU" sz="2800" i="1" dirty="0">
                <a:solidFill>
                  <a:srgbClr val="0070C0"/>
                </a:solidFill>
              </a:rPr>
              <a:t>сужение </a:t>
            </a:r>
            <a:r>
              <a:rPr lang="ru-RU" sz="2800" i="1" dirty="0" smtClean="0">
                <a:solidFill>
                  <a:srgbClr val="0070C0"/>
                </a:solidFill>
              </a:rPr>
              <a:t/>
            </a:r>
            <a:br>
              <a:rPr lang="ru-RU" sz="2800" i="1" dirty="0" smtClean="0">
                <a:solidFill>
                  <a:srgbClr val="0070C0"/>
                </a:solidFill>
              </a:rPr>
            </a:br>
            <a:r>
              <a:rPr lang="ru-RU" sz="2800" dirty="0" smtClean="0"/>
              <a:t>на 1-окружность передаточной </a:t>
            </a:r>
            <a:r>
              <a:rPr lang="ru-RU" sz="2800" dirty="0"/>
              <a:t>функции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795818"/>
              </p:ext>
            </p:extLst>
          </p:nvPr>
        </p:nvGraphicFramePr>
        <p:xfrm>
          <a:off x="2222501" y="3016120"/>
          <a:ext cx="3124200" cy="1052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34" name="Equation" r:id="rId7" imgW="2679700" imgH="901700" progId="Equation.DSMT4">
                  <p:embed/>
                </p:oleObj>
              </mc:Choice>
              <mc:Fallback>
                <p:oleObj name="Equation" r:id="rId7" imgW="26797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01" y="3016120"/>
                        <a:ext cx="3124200" cy="10524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76300" y="5328114"/>
            <a:ext cx="90363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Таким образом, комплексная </a:t>
            </a:r>
            <a:r>
              <a:rPr lang="ru-RU" sz="2800" dirty="0"/>
              <a:t>экспоненциальная </a:t>
            </a:r>
            <a:r>
              <a:rPr lang="ru-RU" sz="2800" dirty="0" smtClean="0"/>
              <a:t>последовательность                   является </a:t>
            </a:r>
            <a:r>
              <a:rPr lang="ru-RU" sz="2800" dirty="0" smtClean="0">
                <a:solidFill>
                  <a:srgbClr val="0000FF"/>
                </a:solidFill>
              </a:rPr>
              <a:t>собственной</a:t>
            </a:r>
            <a:r>
              <a:rPr lang="ru-RU" sz="2800" dirty="0" smtClean="0"/>
              <a:t> для любого ЛИС-оператора </a:t>
            </a:r>
            <a:r>
              <a:rPr lang="ru-RU" sz="2800" dirty="0"/>
              <a:t>при любом значении частоты</a:t>
            </a: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898496"/>
              </p:ext>
            </p:extLst>
          </p:nvPr>
        </p:nvGraphicFramePr>
        <p:xfrm>
          <a:off x="3165138" y="3989328"/>
          <a:ext cx="3224212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35" name="Picture" r:id="rId9" imgW="2743200" imgH="1284120" progId="Word.Picture.8">
                  <p:embed/>
                </p:oleObj>
              </mc:Choice>
              <mc:Fallback>
                <p:oleObj name="Picture" r:id="rId9" imgW="2743200" imgH="1284120" progId="Word.Picture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5138" y="3989328"/>
                        <a:ext cx="3224212" cy="147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299176"/>
              </p:ext>
            </p:extLst>
          </p:nvPr>
        </p:nvGraphicFramePr>
        <p:xfrm>
          <a:off x="2222501" y="4422046"/>
          <a:ext cx="965200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36" name="Equation" r:id="rId11" imgW="419040" imgH="253800" progId="Equation.DSMT4">
                  <p:embed/>
                </p:oleObj>
              </mc:Choice>
              <mc:Fallback>
                <p:oleObj name="Equation" r:id="rId11" imgW="41904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222501" y="4422046"/>
                        <a:ext cx="965200" cy="585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844755"/>
              </p:ext>
            </p:extLst>
          </p:nvPr>
        </p:nvGraphicFramePr>
        <p:xfrm>
          <a:off x="6293763" y="4402184"/>
          <a:ext cx="2486025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37" name="Equation" r:id="rId13" imgW="1079280" imgH="393480" progId="Equation.DSMT4">
                  <p:embed/>
                </p:oleObj>
              </mc:Choice>
              <mc:Fallback>
                <p:oleObj name="Equation" r:id="rId13" imgW="1079280" imgH="39348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3763" y="4402184"/>
                        <a:ext cx="2486025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448015"/>
              </p:ext>
            </p:extLst>
          </p:nvPr>
        </p:nvGraphicFramePr>
        <p:xfrm>
          <a:off x="4294644" y="5642590"/>
          <a:ext cx="965200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38" name="Equation" r:id="rId15" imgW="419040" imgH="253800" progId="Equation.DSMT4">
                  <p:embed/>
                </p:oleObj>
              </mc:Choice>
              <mc:Fallback>
                <p:oleObj name="Equation" r:id="rId15" imgW="419040" imgH="2538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4644" y="5642590"/>
                        <a:ext cx="965200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6326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B533607-2756-418C-8C65-1D41B0D2739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56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500" y="557104"/>
            <a:ext cx="8458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совокупность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/>
              <a:t>всех последовательностей </a:t>
            </a:r>
            <a:r>
              <a:rPr lang="ru-RU" sz="2800" dirty="0" smtClean="0"/>
              <a:t>вида </a:t>
            </a:r>
            <a:endParaRPr lang="ru-RU" sz="2800" dirty="0"/>
          </a:p>
          <a:p>
            <a:r>
              <a:rPr lang="ru-RU" sz="2800" dirty="0"/>
              <a:t>при всевозможных значениях частоты представляет собой базис, образованный собственными векторами ЛИС-оператора.</a:t>
            </a:r>
          </a:p>
          <a:p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640512"/>
              </p:ext>
            </p:extLst>
          </p:nvPr>
        </p:nvGraphicFramePr>
        <p:xfrm>
          <a:off x="3690416" y="544478"/>
          <a:ext cx="4645025" cy="827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5" name="Equation" r:id="rId5" imgW="3784600" imgH="673100" progId="Equation.DSMT4">
                  <p:embed/>
                </p:oleObj>
              </mc:Choice>
              <mc:Fallback>
                <p:oleObj name="Equation" r:id="rId5" imgW="3784600" imgH="6731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0416" y="544478"/>
                        <a:ext cx="4645025" cy="8279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845893"/>
              </p:ext>
            </p:extLst>
          </p:nvPr>
        </p:nvGraphicFramePr>
        <p:xfrm>
          <a:off x="6123214" y="1305493"/>
          <a:ext cx="885371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6" name="Equation" r:id="rId7" imgW="609336" imgH="406224" progId="Equation.DSMT4">
                  <p:embed/>
                </p:oleObj>
              </mc:Choice>
              <mc:Fallback>
                <p:oleObj name="Equation" r:id="rId7" imgW="609336" imgH="406224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3214" y="1305493"/>
                        <a:ext cx="885371" cy="581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57396" y="3116000"/>
            <a:ext cx="9067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Формула </a:t>
            </a:r>
            <a:r>
              <a:rPr lang="ru-RU" sz="2800" dirty="0"/>
              <a:t>обратного </a:t>
            </a:r>
            <a:r>
              <a:rPr lang="ru-RU" sz="2800" dirty="0" smtClean="0"/>
              <a:t>ДВПФ </a:t>
            </a:r>
            <a:r>
              <a:rPr lang="ru-RU" sz="2800" dirty="0"/>
              <a:t>определяет разложение произвольной последовательности</a:t>
            </a:r>
          </a:p>
          <a:p>
            <a:r>
              <a:rPr lang="ru-RU" sz="2800" dirty="0"/>
              <a:t>в </a:t>
            </a:r>
            <a:r>
              <a:rPr lang="ru-RU" sz="2800" i="1" dirty="0"/>
              <a:t>собственном </a:t>
            </a:r>
            <a:r>
              <a:rPr lang="ru-RU" sz="2800" dirty="0"/>
              <a:t>(для оператора любой ЛИС-цепи) </a:t>
            </a:r>
            <a:r>
              <a:rPr lang="ru-RU" sz="2800" i="1" dirty="0" smtClean="0"/>
              <a:t>базисе.</a:t>
            </a:r>
          </a:p>
          <a:p>
            <a:r>
              <a:rPr lang="ru-RU" sz="2800" dirty="0" smtClean="0"/>
              <a:t>Выходная </a:t>
            </a:r>
            <a:r>
              <a:rPr lang="ru-RU" sz="2800" dirty="0"/>
              <a:t>последовательность складывается из тех же слагаемых, но только домноженных на 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086420"/>
              </p:ext>
            </p:extLst>
          </p:nvPr>
        </p:nvGraphicFramePr>
        <p:xfrm>
          <a:off x="7023100" y="4784674"/>
          <a:ext cx="9810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7" name="Equation" r:id="rId9" imgW="990170" imgH="545863" progId="Equation.DSMT4">
                  <p:embed/>
                </p:oleObj>
              </mc:Choice>
              <mc:Fallback>
                <p:oleObj name="Equation" r:id="rId9" imgW="990170" imgH="545863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3100" y="4784674"/>
                        <a:ext cx="981075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5294065"/>
              </p:ext>
            </p:extLst>
          </p:nvPr>
        </p:nvGraphicFramePr>
        <p:xfrm>
          <a:off x="925009" y="5341359"/>
          <a:ext cx="5504408" cy="10524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8" name="Equation" r:id="rId11" imgW="4991100" imgH="952500" progId="Equation.DSMT4">
                  <p:embed/>
                </p:oleObj>
              </mc:Choice>
              <mc:Fallback>
                <p:oleObj name="Equation" r:id="rId11" imgW="4991100" imgH="9525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009" y="5341359"/>
                        <a:ext cx="5504408" cy="10524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68784"/>
              </p:ext>
            </p:extLst>
          </p:nvPr>
        </p:nvGraphicFramePr>
        <p:xfrm>
          <a:off x="6508750" y="5381625"/>
          <a:ext cx="2876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9" name="Equation" r:id="rId13" imgW="2870200" imgH="952500" progId="Equation.DSMT4">
                  <p:embed/>
                </p:oleObj>
              </mc:Choice>
              <mc:Fallback>
                <p:oleObj name="Equation" r:id="rId13" imgW="2870200" imgH="9525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50" y="5381625"/>
                        <a:ext cx="2876550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0261746"/>
              </p:ext>
            </p:extLst>
          </p:nvPr>
        </p:nvGraphicFramePr>
        <p:xfrm>
          <a:off x="3179011" y="6375012"/>
          <a:ext cx="3844089" cy="663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50" name="Equation" r:id="rId15" imgW="3149600" imgH="546100" progId="Equation.DSMT4">
                  <p:embed/>
                </p:oleObj>
              </mc:Choice>
              <mc:Fallback>
                <p:oleObj name="Equation" r:id="rId15" imgW="3149600" imgH="5461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9011" y="6375012"/>
                        <a:ext cx="3844089" cy="6639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6161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C09A314-29D8-4CCD-B8C7-F3B35C71D7C3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57</a:t>
            </a:fld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007741"/>
              </p:ext>
            </p:extLst>
          </p:nvPr>
        </p:nvGraphicFramePr>
        <p:xfrm>
          <a:off x="5575301" y="809626"/>
          <a:ext cx="3124200" cy="1051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5" name="Equation" r:id="rId5" imgW="2679700" imgH="901700" progId="Equation.DSMT4">
                  <p:embed/>
                </p:oleObj>
              </mc:Choice>
              <mc:Fallback>
                <p:oleObj name="Equation" r:id="rId5" imgW="2679700" imgH="9017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5301" y="809626"/>
                        <a:ext cx="3124200" cy="1051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965354"/>
              </p:ext>
            </p:extLst>
          </p:nvPr>
        </p:nvGraphicFramePr>
        <p:xfrm>
          <a:off x="912351" y="4772026"/>
          <a:ext cx="4047964" cy="1114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6" name="Equation" r:id="rId7" imgW="3288960" imgH="901440" progId="Equation.DSMT4">
                  <p:embed/>
                </p:oleObj>
              </mc:Choice>
              <mc:Fallback>
                <p:oleObj name="Equation" r:id="rId7" imgW="3288960" imgH="90144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2351" y="4772026"/>
                        <a:ext cx="4047964" cy="11144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666615"/>
              </p:ext>
            </p:extLst>
          </p:nvPr>
        </p:nvGraphicFramePr>
        <p:xfrm>
          <a:off x="1231900" y="704034"/>
          <a:ext cx="2971800" cy="1295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" name="Equation" r:id="rId9" imgW="1333500" imgH="584200" progId="Equation.DSMT4">
                  <p:embed/>
                </p:oleObj>
              </mc:Choice>
              <mc:Fallback>
                <p:oleObj name="Equation" r:id="rId9" imgW="1333500" imgH="5842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704034"/>
                        <a:ext cx="2971800" cy="12957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106920"/>
              </p:ext>
            </p:extLst>
          </p:nvPr>
        </p:nvGraphicFramePr>
        <p:xfrm>
          <a:off x="5513689" y="4772026"/>
          <a:ext cx="4171950" cy="1148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8" name="Equation" r:id="rId11" imgW="3288960" imgH="901440" progId="Equation.DSMT4">
                  <p:embed/>
                </p:oleObj>
              </mc:Choice>
              <mc:Fallback>
                <p:oleObj name="Equation" r:id="rId11" imgW="3288960" imgH="90144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3689" y="4772026"/>
                        <a:ext cx="4171950" cy="11485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Левая фигурная скобка 6"/>
          <p:cNvSpPr/>
          <p:nvPr/>
        </p:nvSpPr>
        <p:spPr>
          <a:xfrm rot="16200000">
            <a:off x="5038886" y="-2053541"/>
            <a:ext cx="609600" cy="8737600"/>
          </a:xfrm>
          <a:prstGeom prst="leftBrace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фигурная скобка 7"/>
          <p:cNvSpPr/>
          <p:nvPr/>
        </p:nvSpPr>
        <p:spPr>
          <a:xfrm rot="5400000" flipV="1">
            <a:off x="5038886" y="98425"/>
            <a:ext cx="609600" cy="8737600"/>
          </a:xfrm>
          <a:prstGeom prst="leftBrac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279900" y="2638425"/>
            <a:ext cx="228600" cy="15240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5803900" y="2638425"/>
            <a:ext cx="228600" cy="1524000"/>
          </a:xfrm>
          <a:prstGeom prst="up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298700" y="307725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Сужение на 1-окружность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184900" y="2938759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Аналитическое продолжение (только для аналитических функций)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9841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4CD8E1D-D868-4311-8FFF-FAD462A0A868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9500" y="498773"/>
            <a:ext cx="7696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Пример. </a:t>
            </a:r>
            <a:r>
              <a:rPr lang="ru-RU" sz="2800" dirty="0" smtClean="0"/>
              <a:t> </a:t>
            </a:r>
            <a:r>
              <a:rPr lang="ru-RU" sz="2800" dirty="0"/>
              <a:t>Идеальный </a:t>
            </a:r>
            <a:r>
              <a:rPr lang="ru-RU" sz="2800" i="1" dirty="0"/>
              <a:t>фильтр нижних частот</a:t>
            </a:r>
            <a:r>
              <a:rPr lang="ru-RU" sz="2800" dirty="0"/>
              <a:t> с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П-образной КЧХ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634087"/>
              </p:ext>
            </p:extLst>
          </p:nvPr>
        </p:nvGraphicFramePr>
        <p:xfrm>
          <a:off x="1308100" y="1750827"/>
          <a:ext cx="3939094" cy="1344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7" name="Equation" r:id="rId5" imgW="3543300" imgH="1206500" progId="Equation.DSMT4">
                  <p:embed/>
                </p:oleObj>
              </mc:Choice>
              <mc:Fallback>
                <p:oleObj name="Equation" r:id="rId5" imgW="3543300" imgH="12065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1750827"/>
                        <a:ext cx="3939094" cy="13447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 descr="Рис 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344" y="1492716"/>
            <a:ext cx="4312112" cy="19299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0814887"/>
              </p:ext>
            </p:extLst>
          </p:nvPr>
        </p:nvGraphicFramePr>
        <p:xfrm>
          <a:off x="1130441" y="3400425"/>
          <a:ext cx="7797660" cy="1308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8" name="Equation" r:id="rId8" imgW="6743520" imgH="1130040" progId="Equation.DSMT4">
                  <p:embed/>
                </p:oleObj>
              </mc:Choice>
              <mc:Fallback>
                <p:oleObj name="Equation" r:id="rId8" imgW="6743520" imgH="1130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441" y="3400425"/>
                        <a:ext cx="7797660" cy="13088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135330"/>
              </p:ext>
            </p:extLst>
          </p:nvPr>
        </p:nvGraphicFramePr>
        <p:xfrm>
          <a:off x="1079501" y="5000625"/>
          <a:ext cx="2209800" cy="126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9" name="Equation" r:id="rId10" imgW="1879560" imgH="1079280" progId="Equation.DSMT4">
                  <p:embed/>
                </p:oleObj>
              </mc:Choice>
              <mc:Fallback>
                <p:oleObj name="Equation" r:id="rId10" imgW="1879560" imgH="10792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1" y="5000625"/>
                        <a:ext cx="2209800" cy="12622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Рисунок 10" descr="Рис 2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600" y="5043170"/>
            <a:ext cx="4882383" cy="177201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859626"/>
              </p:ext>
            </p:extLst>
          </p:nvPr>
        </p:nvGraphicFramePr>
        <p:xfrm>
          <a:off x="3650277" y="5310388"/>
          <a:ext cx="1693409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80" name="Equation" r:id="rId13" imgW="1244060" imgH="406224" progId="Equation.DSMT4">
                  <p:embed/>
                </p:oleObj>
              </mc:Choice>
              <mc:Fallback>
                <p:oleObj name="Equation" r:id="rId13" imgW="1244060" imgH="406224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0277" y="5310388"/>
                        <a:ext cx="1693409" cy="542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053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937BA28-8FAD-437D-8683-6308C7F811C9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Рис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00" y="3400425"/>
            <a:ext cx="5583555" cy="2319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59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03300" y="657225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Идеальный </a:t>
            </a:r>
            <a:r>
              <a:rPr lang="ru-RU" sz="2800" dirty="0"/>
              <a:t>фильтр с П-образной амплитудно-частотной характеристикой не может быть реализован </a:t>
            </a:r>
            <a:r>
              <a:rPr lang="ru-RU" sz="2800" i="1" dirty="0" smtClean="0"/>
              <a:t>точно </a:t>
            </a:r>
            <a:r>
              <a:rPr lang="ru-RU" sz="2800" dirty="0" smtClean="0"/>
              <a:t>по причине некаузальности и неустойчивости. </a:t>
            </a:r>
            <a:br>
              <a:rPr lang="ru-RU" sz="2800" dirty="0" smtClean="0"/>
            </a:br>
            <a:r>
              <a:rPr lang="ru-RU" sz="2800" dirty="0" smtClean="0"/>
              <a:t>Приближенная </a:t>
            </a:r>
            <a:r>
              <a:rPr lang="ru-RU" sz="2800" dirty="0"/>
              <a:t>реализация возможна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243603"/>
              </p:ext>
            </p:extLst>
          </p:nvPr>
        </p:nvGraphicFramePr>
        <p:xfrm>
          <a:off x="3427456" y="2430893"/>
          <a:ext cx="4295687" cy="1094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43" name="Equation" r:id="rId6" imgW="3556000" imgH="901700" progId="Equation.DSMT4">
                  <p:embed/>
                </p:oleObj>
              </mc:Choice>
              <mc:Fallback>
                <p:oleObj name="Equation" r:id="rId6" imgW="35560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7456" y="2430893"/>
                        <a:ext cx="4295687" cy="10940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36918" y="5470119"/>
            <a:ext cx="9013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Импульсная характеристика П-образного ФНЧ является не абсолютно, а лишь </a:t>
            </a:r>
            <a:r>
              <a:rPr lang="ru-RU" sz="2800" i="1" dirty="0"/>
              <a:t>квадратично </a:t>
            </a:r>
            <a:r>
              <a:rPr lang="ru-RU" sz="2800" dirty="0"/>
              <a:t>суммируемой, т.е. обладает </a:t>
            </a:r>
            <a:r>
              <a:rPr lang="ru-RU" sz="2800" dirty="0" smtClean="0"/>
              <a:t>конечной  </a:t>
            </a:r>
            <a:r>
              <a:rPr lang="en-US" sz="4000" dirty="0" smtClean="0">
                <a:latin typeface="Brush Script MT" panose="03060802040406070304" pitchFamily="66" charset="0"/>
              </a:rPr>
              <a:t>l</a:t>
            </a:r>
            <a:r>
              <a:rPr lang="en-US" sz="2000" dirty="0" smtClean="0">
                <a:latin typeface="+mj-lt"/>
              </a:rPr>
              <a:t>2- </a:t>
            </a:r>
            <a:r>
              <a:rPr lang="ru-RU" sz="2800" dirty="0"/>
              <a:t>нормой</a:t>
            </a:r>
          </a:p>
        </p:txBody>
      </p:sp>
    </p:spTree>
    <p:extLst>
      <p:ext uri="{BB962C8B-B14F-4D97-AF65-F5344CB8AC3E}">
        <p14:creationId xmlns:p14="http://schemas.microsoft.com/office/powerpoint/2010/main" val="923249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8AB0E7B-1E8E-489C-8588-217E5DABA83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927100" y="4772025"/>
            <a:ext cx="7353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Произведение полиномов - это полином                </a:t>
            </a:r>
          </a:p>
          <a:p>
            <a:r>
              <a:rPr lang="ru-RU" sz="2800" dirty="0" smtClean="0"/>
              <a:t>коэффициенты которого находятся свёрткой коэффициентов исходных полиномов 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6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7100" y="557229"/>
            <a:ext cx="8534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Составим прямоугольную таблицу произведений коэффициентов полиномов </a:t>
            </a:r>
          </a:p>
        </p:txBody>
      </p:sp>
      <p:pic>
        <p:nvPicPr>
          <p:cNvPr id="4" name="Рисунок 3" descr="Рис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00" y="1637156"/>
            <a:ext cx="6096000" cy="295943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4354282"/>
              </p:ext>
            </p:extLst>
          </p:nvPr>
        </p:nvGraphicFramePr>
        <p:xfrm>
          <a:off x="7360615" y="4864982"/>
          <a:ext cx="2514600" cy="404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47" name="Equation" r:id="rId6" imgW="2133600" imgH="342900" progId="Equation.DSMT4">
                  <p:embed/>
                </p:oleObj>
              </mc:Choice>
              <mc:Fallback>
                <p:oleObj name="Equation" r:id="rId6" imgW="2133600" imgH="342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0615" y="4864982"/>
                        <a:ext cx="2514600" cy="4041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90063"/>
              </p:ext>
            </p:extLst>
          </p:nvPr>
        </p:nvGraphicFramePr>
        <p:xfrm>
          <a:off x="5933850" y="5808300"/>
          <a:ext cx="3531669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48" name="Equation" r:id="rId8" imgW="2819400" imgH="901700" progId="Equation.DSMT4">
                  <p:embed/>
                </p:oleObj>
              </mc:Choice>
              <mc:Fallback>
                <p:oleObj name="Equation" r:id="rId8" imgW="28194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3850" y="5808300"/>
                        <a:ext cx="3531669" cy="1133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1724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64ADBA2-056D-4DA7-8381-1E404D2DE0D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60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4086" y="504825"/>
            <a:ext cx="8839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Соответствующий ряд Фурье </a:t>
            </a:r>
            <a:r>
              <a:rPr lang="ru-RU" sz="2800" i="1" dirty="0"/>
              <a:t>не сходится равномерно </a:t>
            </a:r>
            <a:r>
              <a:rPr lang="ru-RU" sz="2800" dirty="0"/>
              <a:t>ни к какому пределу, хотя он сходится к П-образной КЧХ в </a:t>
            </a:r>
            <a:r>
              <a:rPr lang="ru-RU" sz="2800" i="1" dirty="0"/>
              <a:t>среднеквадратическом </a:t>
            </a:r>
            <a:r>
              <a:rPr lang="ru-RU" sz="2800" dirty="0"/>
              <a:t>смысле. Такая сходимость гарантирует стремление к нулю </a:t>
            </a:r>
            <a:r>
              <a:rPr lang="ru-RU" sz="2800" dirty="0" smtClean="0"/>
              <a:t>среднего квадрата разности 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642019"/>
              </p:ext>
            </p:extLst>
          </p:nvPr>
        </p:nvGraphicFramePr>
        <p:xfrm>
          <a:off x="2356112" y="2696396"/>
          <a:ext cx="5975147" cy="1242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66" name="Equation" r:id="rId5" imgW="5257800" imgH="1092200" progId="Equation.DSMT4">
                  <p:embed/>
                </p:oleObj>
              </mc:Choice>
              <mc:Fallback>
                <p:oleObj name="Equation" r:id="rId5" imgW="5257800" imgH="1092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6112" y="2696396"/>
                        <a:ext cx="5975147" cy="12425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59172" y="3864158"/>
            <a:ext cx="89535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Уровень </a:t>
            </a:r>
            <a:r>
              <a:rPr lang="ru-RU" sz="2800"/>
              <a:t>осцилляций </a:t>
            </a:r>
            <a:r>
              <a:rPr lang="ru-RU" sz="2800" smtClean="0"/>
              <a:t>стремился бы к </a:t>
            </a:r>
            <a:r>
              <a:rPr lang="ru-RU" sz="2800" dirty="0"/>
              <a:t>нулю при </a:t>
            </a:r>
            <a:r>
              <a:rPr lang="ru-RU" sz="2800" i="1" dirty="0"/>
              <a:t>равномерной </a:t>
            </a:r>
            <a:r>
              <a:rPr lang="ru-RU" sz="2800" dirty="0"/>
              <a:t>сходимости </a:t>
            </a:r>
            <a:r>
              <a:rPr lang="ru-RU" sz="2800" dirty="0" smtClean="0"/>
              <a:t>ряда, </a:t>
            </a:r>
            <a:r>
              <a:rPr lang="ru-RU" sz="2800" dirty="0"/>
              <a:t>для чего требуется </a:t>
            </a:r>
            <a:r>
              <a:rPr lang="ru-RU" sz="2800" dirty="0">
                <a:solidFill>
                  <a:srgbClr val="0000FF"/>
                </a:solidFill>
              </a:rPr>
              <a:t>более быстрое </a:t>
            </a:r>
            <a:r>
              <a:rPr lang="ru-RU" sz="2800" dirty="0"/>
              <a:t>убывание отсчётов </a:t>
            </a:r>
            <a:r>
              <a:rPr lang="ru-RU" sz="2800" dirty="0" smtClean="0"/>
              <a:t>ИХ </a:t>
            </a:r>
            <a:r>
              <a:rPr lang="ru-RU" sz="2800" dirty="0"/>
              <a:t>с </a:t>
            </a:r>
            <a:r>
              <a:rPr lang="ru-RU" sz="2800" dirty="0" smtClean="0"/>
              <a:t>ростом </a:t>
            </a:r>
            <a:r>
              <a:rPr lang="en-US" sz="2800" dirty="0" smtClean="0"/>
              <a:t>|</a:t>
            </a:r>
            <a:r>
              <a:rPr lang="en-US" sz="2800" i="1" dirty="0" smtClean="0"/>
              <a:t>n</a:t>
            </a:r>
            <a:r>
              <a:rPr lang="en-US" sz="2800" dirty="0" smtClean="0"/>
              <a:t>|. </a:t>
            </a:r>
            <a:r>
              <a:rPr lang="ru-RU" sz="2800" dirty="0" smtClean="0"/>
              <a:t>Для </a:t>
            </a:r>
            <a:r>
              <a:rPr lang="ru-RU" sz="2800" dirty="0"/>
              <a:t>уменьшения </a:t>
            </a:r>
            <a:r>
              <a:rPr lang="ru-RU" sz="2800" dirty="0" smtClean="0"/>
              <a:t>осцилляций КЧХ при </a:t>
            </a:r>
            <a:r>
              <a:rPr lang="ru-RU" sz="2800" dirty="0"/>
              <a:t>реализации фильтра усеченную импульсную характеристику умножают на дополнительную весовую последовательность </a:t>
            </a:r>
            <a:r>
              <a:rPr lang="ru-RU" sz="2800" dirty="0" smtClean="0"/>
              <a:t>конечной длины (</a:t>
            </a:r>
            <a:r>
              <a:rPr lang="ru-RU" sz="2800" i="1" dirty="0" smtClean="0"/>
              <a:t>«</a:t>
            </a:r>
            <a:r>
              <a:rPr lang="ru-RU" sz="2800" i="1" dirty="0"/>
              <a:t>окно»</a:t>
            </a:r>
            <a:r>
              <a:rPr lang="ru-RU" sz="28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5762599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74700" y="504825"/>
            <a:ext cx="9137972" cy="6492577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7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51888" y="528400"/>
            <a:ext cx="83249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бесконечно длинных последовательностей вместо полиномов будут формальные ряды 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997951"/>
              </p:ext>
            </p:extLst>
          </p:nvPr>
        </p:nvGraphicFramePr>
        <p:xfrm>
          <a:off x="1920133" y="1419225"/>
          <a:ext cx="2040556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81" name="Equation" r:id="rId4" imgW="1511300" imgH="901700" progId="Equation.DSMT4">
                  <p:embed/>
                </p:oleObj>
              </mc:Choice>
              <mc:Fallback>
                <p:oleObj name="Equation" r:id="rId4" imgW="15113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133" y="1419225"/>
                        <a:ext cx="2040556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9010695"/>
              </p:ext>
            </p:extLst>
          </p:nvPr>
        </p:nvGraphicFramePr>
        <p:xfrm>
          <a:off x="5214353" y="1419225"/>
          <a:ext cx="2037347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82" name="Equation" r:id="rId6" imgW="1524000" imgH="901700" progId="Equation.DSMT4">
                  <p:embed/>
                </p:oleObj>
              </mc:Choice>
              <mc:Fallback>
                <p:oleObj name="Equation" r:id="rId6" imgW="15240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353" y="1419225"/>
                        <a:ext cx="2037347" cy="1209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7100" y="2628900"/>
            <a:ext cx="891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Перемножая почленно эти ряды и группируя коэффициенты при одинаковых степенях</a:t>
            </a:r>
          </a:p>
          <a:p>
            <a:r>
              <a:rPr lang="ru-RU" sz="2800" dirty="0"/>
              <a:t>получим </a:t>
            </a:r>
            <a:r>
              <a:rPr lang="ru-RU" sz="2800" dirty="0" smtClean="0"/>
              <a:t>ряд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с коэффициентами</a:t>
            </a:r>
            <a:endParaRPr lang="ru-RU" sz="2800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8085"/>
              </p:ext>
            </p:extLst>
          </p:nvPr>
        </p:nvGraphicFramePr>
        <p:xfrm>
          <a:off x="3368008" y="3371969"/>
          <a:ext cx="2073379" cy="1201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83" name="Equation" r:id="rId8" imgW="1562100" imgH="901700" progId="Equation.DSMT4">
                  <p:embed/>
                </p:oleObj>
              </mc:Choice>
              <mc:Fallback>
                <p:oleObj name="Equation" r:id="rId8" imgW="15621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8008" y="3371969"/>
                        <a:ext cx="2073379" cy="12010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253028"/>
              </p:ext>
            </p:extLst>
          </p:nvPr>
        </p:nvGraphicFramePr>
        <p:xfrm>
          <a:off x="4216665" y="4503343"/>
          <a:ext cx="4032721" cy="1208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84" name="Equation" r:id="rId10" imgW="3022600" imgH="901700" progId="Equation.DSMT4">
                  <p:embed/>
                </p:oleObj>
              </mc:Choice>
              <mc:Fallback>
                <p:oleObj name="Equation" r:id="rId10" imgW="3022600" imgH="901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6665" y="4503343"/>
                        <a:ext cx="4032721" cy="12085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03300" y="5875402"/>
            <a:ext cx="8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только теперь </a:t>
            </a:r>
            <a:r>
              <a:rPr lang="ru-RU" sz="2800" dirty="0"/>
              <a:t>таблица имеет неограниченную протяженность.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5968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C23283A-0131-48E2-B2FE-C2D4DD00F8F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8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7100" y="504825"/>
            <a:ext cx="976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>
                <a:solidFill>
                  <a:srgbClr val="0000FF"/>
                </a:solidFill>
              </a:rPr>
              <a:t>-</a:t>
            </a:r>
            <a:r>
              <a:rPr lang="ru-RU" sz="2800" dirty="0" smtClean="0">
                <a:solidFill>
                  <a:srgbClr val="0000FF"/>
                </a:solidFill>
              </a:rPr>
              <a:t>Преобразование 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822346"/>
              </p:ext>
            </p:extLst>
          </p:nvPr>
        </p:nvGraphicFramePr>
        <p:xfrm>
          <a:off x="1492250" y="1252538"/>
          <a:ext cx="1916113" cy="114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107" name="Equation" r:id="rId5" imgW="1511280" imgH="901440" progId="Equation.DSMT4">
                  <p:embed/>
                </p:oleObj>
              </mc:Choice>
              <mc:Fallback>
                <p:oleObj name="Equation" r:id="rId5" imgW="1511280" imgH="9014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0" y="1252538"/>
                        <a:ext cx="1916113" cy="1147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8282277"/>
              </p:ext>
            </p:extLst>
          </p:nvPr>
        </p:nvGraphicFramePr>
        <p:xfrm>
          <a:off x="4551335" y="557213"/>
          <a:ext cx="146276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108" name="Equation" r:id="rId7" imgW="1015920" imgH="533160" progId="Equation.DSMT4">
                  <p:embed/>
                </p:oleObj>
              </mc:Choice>
              <mc:Fallback>
                <p:oleObj name="Equation" r:id="rId7" imgW="1015920" imgH="5331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1335" y="557213"/>
                        <a:ext cx="1462767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036296"/>
              </p:ext>
            </p:extLst>
          </p:nvPr>
        </p:nvGraphicFramePr>
        <p:xfrm>
          <a:off x="5499100" y="1190625"/>
          <a:ext cx="2342949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109" name="Equation" r:id="rId9" imgW="1752600" imgH="901700" progId="Equation.DSMT4">
                  <p:embed/>
                </p:oleObj>
              </mc:Choice>
              <mc:Fallback>
                <p:oleObj name="Equation" r:id="rId9" imgW="17526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9100" y="1190625"/>
                        <a:ext cx="2342949" cy="1209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трелка вправо 9"/>
          <p:cNvSpPr/>
          <p:nvPr/>
        </p:nvSpPr>
        <p:spPr>
          <a:xfrm>
            <a:off x="4051300" y="1724025"/>
            <a:ext cx="1066800" cy="2286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649065"/>
              </p:ext>
            </p:extLst>
          </p:nvPr>
        </p:nvGraphicFramePr>
        <p:xfrm>
          <a:off x="1317205" y="2631859"/>
          <a:ext cx="3858929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110" name="Equation" r:id="rId11" imgW="2692400" imgH="901700" progId="Equation.DSMT4">
                  <p:embed/>
                </p:oleObj>
              </mc:Choice>
              <mc:Fallback>
                <p:oleObj name="Equation" r:id="rId11" imgW="2692400" imgH="901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7205" y="2631859"/>
                        <a:ext cx="3858929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45516" y="4193243"/>
            <a:ext cx="9372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/>
              <a:t>-</a:t>
            </a:r>
            <a:r>
              <a:rPr lang="ru-RU" sz="2800" dirty="0" smtClean="0"/>
              <a:t>Преобразование</a:t>
            </a:r>
            <a:r>
              <a:rPr lang="ru-RU" sz="2800" dirty="0"/>
              <a:t>, если оно существует (ряд сходится), является взаимно однозначным (тогда существует </a:t>
            </a:r>
            <a:r>
              <a:rPr lang="ru-RU" sz="2800" i="1" dirty="0"/>
              <a:t>обратное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i="1" dirty="0" smtClean="0"/>
              <a:t>-преобразование</a:t>
            </a:r>
            <a:r>
              <a:rPr lang="ru-RU" sz="2800" dirty="0"/>
              <a:t>), поэтому отображение, осуществляемое этим выражением, представляет собой изоморфизм</a:t>
            </a:r>
            <a:r>
              <a:rPr lang="ru-RU" sz="2800" dirty="0" smtClean="0"/>
              <a:t>. </a:t>
            </a:r>
            <a:r>
              <a:rPr lang="ru-RU" sz="2800" i="1" dirty="0" smtClean="0"/>
              <a:t>Свёртке </a:t>
            </a:r>
            <a:r>
              <a:rPr lang="ru-RU" sz="2800" i="1" dirty="0"/>
              <a:t>последовательностей </a:t>
            </a:r>
            <a:r>
              <a:rPr lang="ru-RU" sz="2800" dirty="0"/>
              <a:t>соответствует более простая </a:t>
            </a:r>
            <a:r>
              <a:rPr lang="ru-RU" sz="2800" dirty="0" smtClean="0"/>
              <a:t>операция </a:t>
            </a:r>
            <a:r>
              <a:rPr lang="ru-RU" sz="2800" i="1" dirty="0" smtClean="0"/>
              <a:t>умножения</a:t>
            </a:r>
            <a:endParaRPr lang="ru-RU" sz="2800" dirty="0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661899"/>
              </p:ext>
            </p:extLst>
          </p:nvPr>
        </p:nvGraphicFramePr>
        <p:xfrm>
          <a:off x="6108700" y="3088100"/>
          <a:ext cx="233045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111" name="Equation" r:id="rId13" imgW="1625400" imgH="342720" progId="Equation.DSMT4">
                  <p:embed/>
                </p:oleObj>
              </mc:Choice>
              <mc:Fallback>
                <p:oleObj name="Equation" r:id="rId13" imgW="1625400" imgH="34272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8700" y="3088100"/>
                        <a:ext cx="2330450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9904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ED028D0-BA63-4AC4-86DB-680A12EA9E7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9</a:t>
            </a:fld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7100" y="595783"/>
            <a:ext cx="883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Свёртке последовательностей соответствует произведение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 smtClean="0"/>
              <a:t>-</a:t>
            </a:r>
            <a:r>
              <a:rPr lang="ru-RU" sz="2800" dirty="0" smtClean="0"/>
              <a:t>образов</a:t>
            </a:r>
            <a:endParaRPr lang="ru-RU" sz="2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813300" y="2867025"/>
            <a:ext cx="2286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8163973"/>
              </p:ext>
            </p:extLst>
          </p:nvPr>
        </p:nvGraphicFramePr>
        <p:xfrm>
          <a:off x="2374900" y="4454004"/>
          <a:ext cx="5715000" cy="524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108" name="Equation" r:id="rId5" imgW="3746160" imgH="342720" progId="Equation.DSMT4">
                  <p:embed/>
                </p:oleObj>
              </mc:Choice>
              <mc:Fallback>
                <p:oleObj name="Equation" r:id="rId5" imgW="3746160" imgH="3427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0" y="4454004"/>
                        <a:ext cx="5715000" cy="5248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2718854"/>
              </p:ext>
            </p:extLst>
          </p:nvPr>
        </p:nvGraphicFramePr>
        <p:xfrm>
          <a:off x="1355725" y="1495425"/>
          <a:ext cx="79819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109" name="Equation" r:id="rId7" imgW="5574960" imgH="901440" progId="Equation.DSMT4">
                  <p:embed/>
                </p:oleObj>
              </mc:Choice>
              <mc:Fallback>
                <p:oleObj name="Equation" r:id="rId7" imgW="5574960" imgH="9014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5725" y="1495425"/>
                        <a:ext cx="7981950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367431"/>
              </p:ext>
            </p:extLst>
          </p:nvPr>
        </p:nvGraphicFramePr>
        <p:xfrm>
          <a:off x="1689100" y="5381625"/>
          <a:ext cx="38576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110" name="Equation" r:id="rId9" imgW="2692080" imgH="901440" progId="Equation.DSMT4">
                  <p:embed/>
                </p:oleObj>
              </mc:Choice>
              <mc:Fallback>
                <p:oleObj name="Equation" r:id="rId9" imgW="2692080" imgH="90144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5381625"/>
                        <a:ext cx="38576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956300" y="5762625"/>
            <a:ext cx="381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 </a:t>
            </a:r>
            <a:r>
              <a:rPr lang="ru-RU" sz="2800" dirty="0"/>
              <a:t>п</a:t>
            </a:r>
            <a:r>
              <a:rPr lang="ru-RU" sz="2800" dirty="0" smtClean="0"/>
              <a:t>ередаточная функция ЛИС-цепи</a:t>
            </a:r>
            <a:endParaRPr lang="ru-RU" sz="2800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863995"/>
              </p:ext>
            </p:extLst>
          </p:nvPr>
        </p:nvGraphicFramePr>
        <p:xfrm>
          <a:off x="4279900" y="3182937"/>
          <a:ext cx="389467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111" name="Equation" r:id="rId11" imgW="203040" imgH="266400" progId="Equation.DSMT4">
                  <p:embed/>
                </p:oleObj>
              </mc:Choice>
              <mc:Fallback>
                <p:oleObj name="Equation" r:id="rId11" imgW="20304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279900" y="3182937"/>
                        <a:ext cx="389467" cy="51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Стрелка вниз 13"/>
          <p:cNvSpPr/>
          <p:nvPr/>
        </p:nvSpPr>
        <p:spPr>
          <a:xfrm flipV="1">
            <a:off x="5346700" y="2849831"/>
            <a:ext cx="228600" cy="11430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581347"/>
              </p:ext>
            </p:extLst>
          </p:nvPr>
        </p:nvGraphicFramePr>
        <p:xfrm>
          <a:off x="5516563" y="3000375"/>
          <a:ext cx="8794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112" name="Equation" r:id="rId13" imgW="457200" imgH="457200" progId="Equation.DSMT4">
                  <p:embed/>
                </p:oleObj>
              </mc:Choice>
              <mc:Fallback>
                <p:oleObj name="Equation" r:id="rId13" imgW="457200" imgH="4572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6563" y="3000375"/>
                        <a:ext cx="87947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0198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1948</TotalTime>
  <Words>1861</Words>
  <Application>Microsoft Office PowerPoint</Application>
  <PresentationFormat>Произвольный</PresentationFormat>
  <Paragraphs>353</Paragraphs>
  <Slides>60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60</vt:i4>
      </vt:variant>
    </vt:vector>
  </HeadingPairs>
  <TitlesOfParts>
    <vt:vector size="69" baseType="lpstr">
      <vt:lpstr>Arial</vt:lpstr>
      <vt:lpstr>Brush Script MT</vt:lpstr>
      <vt:lpstr>Calibri</vt:lpstr>
      <vt:lpstr>Cambria Math</vt:lpstr>
      <vt:lpstr>Symbol</vt:lpstr>
      <vt:lpstr>Times New Roman</vt:lpstr>
      <vt:lpstr>Office Theme</vt:lpstr>
      <vt:lpstr>Equation</vt:lpstr>
      <vt:lpstr>Picture</vt:lpstr>
      <vt:lpstr>В.Н. ВАСЮКОВ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&lt;4D6963726F736F667420576F7264202D20CFF0E5E7E5EDF2E0F6E8E82031&gt;</dc:title>
  <dc:creator>&lt;C2CDC2&gt;</dc:creator>
  <cp:lastModifiedBy>VNV</cp:lastModifiedBy>
  <cp:revision>201</cp:revision>
  <dcterms:created xsi:type="dcterms:W3CDTF">2020-01-30T15:23:58Z</dcterms:created>
  <dcterms:modified xsi:type="dcterms:W3CDTF">2024-02-19T16:31:48Z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2020-01-30T00:00:00Z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2020-01-30T00:00:00Z</vt:filetime>
  </property>
</Properties>
</file>