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22"/>
  </p:notesMasterIdLst>
  <p:sldIdLst>
    <p:sldId id="256" r:id="rId2"/>
    <p:sldId id="365" r:id="rId3"/>
    <p:sldId id="366" r:id="rId4"/>
    <p:sldId id="384" r:id="rId5"/>
    <p:sldId id="368" r:id="rId6"/>
    <p:sldId id="369" r:id="rId7"/>
    <p:sldId id="370" r:id="rId8"/>
    <p:sldId id="371" r:id="rId9"/>
    <p:sldId id="372" r:id="rId10"/>
    <p:sldId id="373" r:id="rId11"/>
    <p:sldId id="374" r:id="rId12"/>
    <p:sldId id="375" r:id="rId13"/>
    <p:sldId id="376" r:id="rId14"/>
    <p:sldId id="377" r:id="rId15"/>
    <p:sldId id="378" r:id="rId16"/>
    <p:sldId id="379" r:id="rId17"/>
    <p:sldId id="380" r:id="rId18"/>
    <p:sldId id="381" r:id="rId19"/>
    <p:sldId id="382" r:id="rId20"/>
    <p:sldId id="383" r:id="rId21"/>
  </p:sldIdLst>
  <p:sldSz cx="10693400" cy="7562850"/>
  <p:notesSz cx="10693400" cy="75628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294">
          <p15:clr>
            <a:srgbClr val="A4A3A4"/>
          </p15:clr>
        </p15:guide>
        <p15:guide id="4" pos="2168">
          <p15:clr>
            <a:srgbClr val="A4A3A4"/>
          </p15:clr>
        </p15:guide>
        <p15:guide id="5" orient="horz" pos="2814">
          <p15:clr>
            <a:srgbClr val="A4A3A4"/>
          </p15:clr>
        </p15:guide>
        <p15:guide id="6" orient="horz" pos="286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212" y="114"/>
      </p:cViewPr>
      <p:guideLst>
        <p:guide orient="horz" pos="2880"/>
        <p:guide pos="2160"/>
        <p:guide orient="horz" pos="3294"/>
        <p:guide pos="2168"/>
        <p:guide orient="horz" pos="2814"/>
        <p:guide orient="horz" pos="286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26.wmf"/><Relationship Id="rId4" Type="http://schemas.openxmlformats.org/officeDocument/2006/relationships/image" Target="../media/image3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4" Type="http://schemas.openxmlformats.org/officeDocument/2006/relationships/image" Target="../media/image4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4" Type="http://schemas.openxmlformats.org/officeDocument/2006/relationships/image" Target="../media/image54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7" Type="http://schemas.openxmlformats.org/officeDocument/2006/relationships/image" Target="../media/image63.wmf"/><Relationship Id="rId2" Type="http://schemas.openxmlformats.org/officeDocument/2006/relationships/image" Target="../media/image58.wmf"/><Relationship Id="rId1" Type="http://schemas.openxmlformats.org/officeDocument/2006/relationships/image" Target="../media/image55.wmf"/><Relationship Id="rId6" Type="http://schemas.openxmlformats.org/officeDocument/2006/relationships/image" Target="../media/image62.wmf"/><Relationship Id="rId5" Type="http://schemas.openxmlformats.org/officeDocument/2006/relationships/image" Target="../media/image61.wmf"/><Relationship Id="rId4" Type="http://schemas.openxmlformats.org/officeDocument/2006/relationships/image" Target="../media/image60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6" Type="http://schemas.openxmlformats.org/officeDocument/2006/relationships/image" Target="../media/image69.wmf"/><Relationship Id="rId5" Type="http://schemas.openxmlformats.org/officeDocument/2006/relationships/image" Target="../media/image68.wmf"/><Relationship Id="rId4" Type="http://schemas.openxmlformats.org/officeDocument/2006/relationships/image" Target="../media/image6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20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3BACE-06CB-496B-A901-09FCA111BD9D}" type="datetimeFigureOut">
              <a:rPr lang="ru-RU" smtClean="0"/>
              <a:t>24.01.2024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66738"/>
            <a:ext cx="4010025" cy="2836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69975" y="3592513"/>
            <a:ext cx="8553450" cy="3403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7183438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057900" y="7183438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8BFB3-2259-4B47-AECF-EC3CE2F9187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2253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889EC-F6A9-46CD-8823-2BA3A08ABC83}" type="datetime1">
              <a:rPr lang="en-US" smtClean="0"/>
              <a:t>1/24/2024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588130" y="2248723"/>
            <a:ext cx="6627495" cy="430887"/>
          </a:xfrm>
        </p:spPr>
        <p:txBody>
          <a:bodyPr lIns="0" tIns="0" rIns="0" bIns="0"/>
          <a:lstStyle>
            <a:lvl1pPr>
              <a:defRPr sz="2800" b="1" i="0">
                <a:solidFill>
                  <a:srgbClr val="0070C0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9C579-CA95-43E3-AB49-E524D4BBB19E}" type="datetime1">
              <a:rPr lang="en-US" smtClean="0"/>
              <a:t>1/24/2024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D2E10-79C9-4AEF-B8DE-1FFE6C87759C}" type="datetime1">
              <a:rPr lang="en-US" smtClean="0"/>
              <a:t>1/24/2024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FB366-3463-4FDF-BBFA-2B13B77D3C82}" type="datetime1">
              <a:rPr lang="en-US" smtClean="0"/>
              <a:t>1/24/2024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A514E-549C-4764-B1A6-30C60B546987}" type="datetime1">
              <a:rPr lang="en-US" smtClean="0"/>
              <a:t>1/24/2024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05" y="2349386"/>
            <a:ext cx="9089390" cy="2769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010" y="4285615"/>
            <a:ext cx="7485380" cy="2769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2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4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1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5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34670" y="7033450"/>
            <a:ext cx="2459482" cy="276999"/>
          </a:xfrm>
        </p:spPr>
        <p:txBody>
          <a:bodyPr/>
          <a:lstStyle/>
          <a:p>
            <a:fld id="{DFB19406-18F5-499E-B26E-7CDA59CFCE07}" type="datetime1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35756" y="7033450"/>
            <a:ext cx="3421888" cy="276999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699248" y="7033450"/>
            <a:ext cx="2459482" cy="276999"/>
          </a:xfrm>
        </p:spPr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519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16451" y="1642363"/>
            <a:ext cx="5921375" cy="384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588130" y="2248723"/>
            <a:ext cx="6627495" cy="20993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70C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FEEC8-6BCD-462C-A220-44D57AB72FF0}" type="datetime1">
              <a:rPr lang="en-US" smtClean="0"/>
              <a:t>1/24/2024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13" Type="http://schemas.openxmlformats.org/officeDocument/2006/relationships/oleObject" Target="../embeddings/oleObject31.bin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28.bin"/><Relationship Id="rId12" Type="http://schemas.openxmlformats.org/officeDocument/2006/relationships/image" Target="../media/image33.wmf"/><Relationship Id="rId2" Type="http://schemas.openxmlformats.org/officeDocument/2006/relationships/vmlDrawing" Target="../drawings/vmlDrawing9.vml"/><Relationship Id="rId16" Type="http://schemas.openxmlformats.org/officeDocument/2006/relationships/image" Target="../media/image35.wmf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30.bin"/><Relationship Id="rId5" Type="http://schemas.openxmlformats.org/officeDocument/2006/relationships/oleObject" Target="../embeddings/oleObject27.bin"/><Relationship Id="rId15" Type="http://schemas.openxmlformats.org/officeDocument/2006/relationships/oleObject" Target="../embeddings/oleObject32.bin"/><Relationship Id="rId10" Type="http://schemas.openxmlformats.org/officeDocument/2006/relationships/image" Target="../media/image32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29.bin"/><Relationship Id="rId14" Type="http://schemas.openxmlformats.org/officeDocument/2006/relationships/image" Target="../media/image34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34.bin"/><Relationship Id="rId12" Type="http://schemas.openxmlformats.org/officeDocument/2006/relationships/image" Target="../media/image38.wmf"/><Relationship Id="rId2" Type="http://schemas.openxmlformats.org/officeDocument/2006/relationships/vmlDrawing" Target="../drawings/vmlDrawing10.v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26.wmf"/><Relationship Id="rId11" Type="http://schemas.openxmlformats.org/officeDocument/2006/relationships/oleObject" Target="../embeddings/oleObject36.bin"/><Relationship Id="rId5" Type="http://schemas.openxmlformats.org/officeDocument/2006/relationships/oleObject" Target="../embeddings/oleObject33.bin"/><Relationship Id="rId10" Type="http://schemas.openxmlformats.org/officeDocument/2006/relationships/image" Target="../media/image37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35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13" Type="http://schemas.openxmlformats.org/officeDocument/2006/relationships/oleObject" Target="../embeddings/oleObject40.bin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43.png"/><Relationship Id="rId12" Type="http://schemas.openxmlformats.org/officeDocument/2006/relationships/image" Target="../media/image44.png"/><Relationship Id="rId2" Type="http://schemas.openxmlformats.org/officeDocument/2006/relationships/vmlDrawing" Target="../drawings/vmlDrawing11.vml"/><Relationship Id="rId1" Type="http://schemas.openxmlformats.org/officeDocument/2006/relationships/themeOverride" Target="../theme/themeOverride10.xml"/><Relationship Id="rId6" Type="http://schemas.openxmlformats.org/officeDocument/2006/relationships/image" Target="../media/image39.wmf"/><Relationship Id="rId11" Type="http://schemas.openxmlformats.org/officeDocument/2006/relationships/image" Target="../media/image41.wmf"/><Relationship Id="rId5" Type="http://schemas.openxmlformats.org/officeDocument/2006/relationships/oleObject" Target="../embeddings/oleObject37.bin"/><Relationship Id="rId10" Type="http://schemas.openxmlformats.org/officeDocument/2006/relationships/oleObject" Target="../embeddings/oleObject39.bin"/><Relationship Id="rId4" Type="http://schemas.openxmlformats.org/officeDocument/2006/relationships/image" Target="../media/image5.png"/><Relationship Id="rId9" Type="http://schemas.openxmlformats.org/officeDocument/2006/relationships/image" Target="../media/image40.wmf"/><Relationship Id="rId14" Type="http://schemas.openxmlformats.org/officeDocument/2006/relationships/image" Target="../media/image4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45.wmf"/><Relationship Id="rId2" Type="http://schemas.openxmlformats.org/officeDocument/2006/relationships/vmlDrawing" Target="../drawings/vmlDrawing12.vml"/><Relationship Id="rId1" Type="http://schemas.openxmlformats.org/officeDocument/2006/relationships/themeOverride" Target="../theme/themeOverride11.xml"/><Relationship Id="rId6" Type="http://schemas.openxmlformats.org/officeDocument/2006/relationships/oleObject" Target="../embeddings/oleObject41.bin"/><Relationship Id="rId5" Type="http://schemas.openxmlformats.org/officeDocument/2006/relationships/image" Target="../media/image4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mlDrawing" Target="../drawings/vmlDrawing13.v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47.wmf"/><Relationship Id="rId5" Type="http://schemas.openxmlformats.org/officeDocument/2006/relationships/oleObject" Target="../embeddings/oleObject42.bin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slideLayout" Target="../slideLayouts/slideLayout6.xml"/><Relationship Id="rId7" Type="http://schemas.openxmlformats.org/officeDocument/2006/relationships/oleObject" Target="../embeddings/oleObject44.bin"/><Relationship Id="rId2" Type="http://schemas.openxmlformats.org/officeDocument/2006/relationships/vmlDrawing" Target="../drawings/vmlDrawing14.v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43.bin"/><Relationship Id="rId10" Type="http://schemas.openxmlformats.org/officeDocument/2006/relationships/image" Target="../media/image50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45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slideLayout" Target="../slideLayouts/slideLayout1.xml"/><Relationship Id="rId7" Type="http://schemas.openxmlformats.org/officeDocument/2006/relationships/oleObject" Target="../embeddings/oleObject47.bin"/><Relationship Id="rId12" Type="http://schemas.openxmlformats.org/officeDocument/2006/relationships/image" Target="../media/image54.wmf"/><Relationship Id="rId2" Type="http://schemas.openxmlformats.org/officeDocument/2006/relationships/vmlDrawing" Target="../drawings/vmlDrawing15.v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51.wmf"/><Relationship Id="rId11" Type="http://schemas.openxmlformats.org/officeDocument/2006/relationships/oleObject" Target="../embeddings/oleObject49.bin"/><Relationship Id="rId5" Type="http://schemas.openxmlformats.org/officeDocument/2006/relationships/oleObject" Target="../embeddings/oleObject46.bin"/><Relationship Id="rId10" Type="http://schemas.openxmlformats.org/officeDocument/2006/relationships/image" Target="../media/image53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48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slideLayout" Target="../slideLayouts/slideLayout1.xml"/><Relationship Id="rId7" Type="http://schemas.openxmlformats.org/officeDocument/2006/relationships/oleObject" Target="../embeddings/oleObject51.bin"/><Relationship Id="rId2" Type="http://schemas.openxmlformats.org/officeDocument/2006/relationships/vmlDrawing" Target="../drawings/vmlDrawing16.vml"/><Relationship Id="rId1" Type="http://schemas.openxmlformats.org/officeDocument/2006/relationships/themeOverride" Target="../theme/themeOverride16.xml"/><Relationship Id="rId6" Type="http://schemas.openxmlformats.org/officeDocument/2006/relationships/image" Target="../media/image55.wmf"/><Relationship Id="rId5" Type="http://schemas.openxmlformats.org/officeDocument/2006/relationships/oleObject" Target="../embeddings/oleObject50.bin"/><Relationship Id="rId4" Type="http://schemas.openxmlformats.org/officeDocument/2006/relationships/image" Target="../media/image5.png"/><Relationship Id="rId9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13" Type="http://schemas.openxmlformats.org/officeDocument/2006/relationships/oleObject" Target="../embeddings/oleObject56.bin"/><Relationship Id="rId18" Type="http://schemas.openxmlformats.org/officeDocument/2006/relationships/image" Target="../media/image62.wmf"/><Relationship Id="rId3" Type="http://schemas.openxmlformats.org/officeDocument/2006/relationships/slideLayout" Target="../slideLayouts/slideLayout1.xml"/><Relationship Id="rId21" Type="http://schemas.openxmlformats.org/officeDocument/2006/relationships/oleObject" Target="../embeddings/oleObject61.bin"/><Relationship Id="rId7" Type="http://schemas.openxmlformats.org/officeDocument/2006/relationships/oleObject" Target="../embeddings/oleObject53.bin"/><Relationship Id="rId12" Type="http://schemas.openxmlformats.org/officeDocument/2006/relationships/image" Target="../media/image60.wmf"/><Relationship Id="rId17" Type="http://schemas.openxmlformats.org/officeDocument/2006/relationships/oleObject" Target="../embeddings/oleObject59.bin"/><Relationship Id="rId2" Type="http://schemas.openxmlformats.org/officeDocument/2006/relationships/vmlDrawing" Target="../drawings/vmlDrawing17.vml"/><Relationship Id="rId16" Type="http://schemas.openxmlformats.org/officeDocument/2006/relationships/oleObject" Target="../embeddings/oleObject58.bin"/><Relationship Id="rId20" Type="http://schemas.openxmlformats.org/officeDocument/2006/relationships/image" Target="../media/image63.wmf"/><Relationship Id="rId1" Type="http://schemas.openxmlformats.org/officeDocument/2006/relationships/themeOverride" Target="../theme/themeOverride17.xml"/><Relationship Id="rId6" Type="http://schemas.openxmlformats.org/officeDocument/2006/relationships/image" Target="../media/image55.wmf"/><Relationship Id="rId11" Type="http://schemas.openxmlformats.org/officeDocument/2006/relationships/oleObject" Target="../embeddings/oleObject55.bin"/><Relationship Id="rId5" Type="http://schemas.openxmlformats.org/officeDocument/2006/relationships/oleObject" Target="../embeddings/oleObject52.bin"/><Relationship Id="rId15" Type="http://schemas.openxmlformats.org/officeDocument/2006/relationships/oleObject" Target="../embeddings/oleObject57.bin"/><Relationship Id="rId10" Type="http://schemas.openxmlformats.org/officeDocument/2006/relationships/image" Target="../media/image59.wmf"/><Relationship Id="rId19" Type="http://schemas.openxmlformats.org/officeDocument/2006/relationships/oleObject" Target="../embeddings/oleObject60.bin"/><Relationship Id="rId4" Type="http://schemas.openxmlformats.org/officeDocument/2006/relationships/image" Target="../media/image5.png"/><Relationship Id="rId9" Type="http://schemas.openxmlformats.org/officeDocument/2006/relationships/oleObject" Target="../embeddings/oleObject54.bin"/><Relationship Id="rId14" Type="http://schemas.openxmlformats.org/officeDocument/2006/relationships/image" Target="../media/image6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13" Type="http://schemas.openxmlformats.org/officeDocument/2006/relationships/oleObject" Target="../embeddings/oleObject66.bin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63.bin"/><Relationship Id="rId12" Type="http://schemas.openxmlformats.org/officeDocument/2006/relationships/image" Target="../media/image67.wmf"/><Relationship Id="rId2" Type="http://schemas.openxmlformats.org/officeDocument/2006/relationships/vmlDrawing" Target="../drawings/vmlDrawing18.vml"/><Relationship Id="rId16" Type="http://schemas.openxmlformats.org/officeDocument/2006/relationships/image" Target="../media/image69.wmf"/><Relationship Id="rId1" Type="http://schemas.openxmlformats.org/officeDocument/2006/relationships/themeOverride" Target="../theme/themeOverride18.xml"/><Relationship Id="rId6" Type="http://schemas.openxmlformats.org/officeDocument/2006/relationships/image" Target="../media/image64.wmf"/><Relationship Id="rId11" Type="http://schemas.openxmlformats.org/officeDocument/2006/relationships/oleObject" Target="../embeddings/oleObject65.bin"/><Relationship Id="rId5" Type="http://schemas.openxmlformats.org/officeDocument/2006/relationships/oleObject" Target="../embeddings/oleObject62.bin"/><Relationship Id="rId15" Type="http://schemas.openxmlformats.org/officeDocument/2006/relationships/oleObject" Target="../embeddings/oleObject67.bin"/><Relationship Id="rId10" Type="http://schemas.openxmlformats.org/officeDocument/2006/relationships/image" Target="../media/image66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64.bin"/><Relationship Id="rId14" Type="http://schemas.openxmlformats.org/officeDocument/2006/relationships/image" Target="../media/image68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5.wmf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1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7.png"/><Relationship Id="rId4" Type="http://schemas.openxmlformats.org/officeDocument/2006/relationships/image" Target="../media/image5.png"/><Relationship Id="rId9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9.bin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1.wmf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5" Type="http://schemas.openxmlformats.org/officeDocument/2006/relationships/image" Target="../media/image13.png"/><Relationship Id="rId10" Type="http://schemas.openxmlformats.org/officeDocument/2006/relationships/image" Target="../media/image10.wmf"/><Relationship Id="rId4" Type="http://schemas.openxmlformats.org/officeDocument/2006/relationships/image" Target="../media/image69.png"/><Relationship Id="rId9" Type="http://schemas.openxmlformats.org/officeDocument/2006/relationships/oleObject" Target="../embeddings/oleObject7.bin"/><Relationship Id="rId14" Type="http://schemas.openxmlformats.org/officeDocument/2006/relationships/image" Target="../media/image12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1.bin"/><Relationship Id="rId2" Type="http://schemas.openxmlformats.org/officeDocument/2006/relationships/vmlDrawing" Target="../drawings/vmlDrawing4.v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5.png"/><Relationship Id="rId9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3.bin"/><Relationship Id="rId2" Type="http://schemas.openxmlformats.org/officeDocument/2006/relationships/vmlDrawing" Target="../drawings/vmlDrawing5.v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5.bin"/><Relationship Id="rId2" Type="http://schemas.openxmlformats.org/officeDocument/2006/relationships/vmlDrawing" Target="../drawings/vmlDrawing6.v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20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16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24.wmf"/><Relationship Id="rId2" Type="http://schemas.openxmlformats.org/officeDocument/2006/relationships/vmlDrawing" Target="../drawings/vmlDrawing7.v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21.wmf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7.bin"/><Relationship Id="rId10" Type="http://schemas.openxmlformats.org/officeDocument/2006/relationships/image" Target="../media/image23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19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13" Type="http://schemas.openxmlformats.org/officeDocument/2006/relationships/oleObject" Target="../embeddings/oleObject25.bin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8.wmf"/><Relationship Id="rId2" Type="http://schemas.openxmlformats.org/officeDocument/2006/relationships/vmlDrawing" Target="../drawings/vmlDrawing8.vml"/><Relationship Id="rId16" Type="http://schemas.openxmlformats.org/officeDocument/2006/relationships/image" Target="../media/image30.wmf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25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5" Type="http://schemas.openxmlformats.org/officeDocument/2006/relationships/oleObject" Target="../embeddings/oleObject26.bin"/><Relationship Id="rId10" Type="http://schemas.openxmlformats.org/officeDocument/2006/relationships/image" Target="../media/image27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2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3700" y="1917748"/>
            <a:ext cx="9595865" cy="260327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2172335" marR="5080" indent="-2160270" algn="ctr">
              <a:lnSpc>
                <a:spcPts val="1839"/>
              </a:lnSpc>
              <a:spcBef>
                <a:spcPts val="229"/>
              </a:spcBef>
            </a:pPr>
            <a:r>
              <a:rPr sz="2000" b="1" spc="-5" dirty="0">
                <a:latin typeface="Times New Roman"/>
                <a:cs typeface="Times New Roman"/>
              </a:rPr>
              <a:t>НОВОСИБИРСКИЙ ГОСУДАРСТВЕННЫЙ ТЕХНИЧЕСКИЙ  УНИВЕРСИТЕТ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594100" y="2771885"/>
            <a:ext cx="3797545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400" b="1" spc="-5" dirty="0">
                <a:latin typeface="Times New Roman"/>
                <a:cs typeface="Times New Roman"/>
              </a:rPr>
              <a:t>В.Н.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ВАСЮКОВ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84300" y="3898645"/>
            <a:ext cx="8605265" cy="133049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latin typeface="Times New Roman"/>
                <a:cs typeface="Times New Roman"/>
              </a:rPr>
              <a:t>ЦИФРОВАЯ ОБРАБОТКА</a:t>
            </a:r>
            <a:r>
              <a:rPr sz="2800" b="1" dirty="0">
                <a:latin typeface="Times New Roman"/>
                <a:cs typeface="Times New Roman"/>
              </a:rPr>
              <a:t> </a:t>
            </a:r>
            <a:r>
              <a:rPr sz="2800" b="1" spc="-5" dirty="0" smtClean="0">
                <a:latin typeface="Times New Roman"/>
                <a:cs typeface="Times New Roman"/>
              </a:rPr>
              <a:t>СИГНАЛОВ</a:t>
            </a:r>
            <a:endParaRPr lang="ru-RU" sz="2800" b="1" spc="-5" dirty="0" smtClean="0">
              <a:latin typeface="Times New Roman"/>
              <a:cs typeface="Times New Roman"/>
            </a:endParaRPr>
          </a:p>
          <a:p>
            <a:pPr marL="12700" algn="ctr">
              <a:lnSpc>
                <a:spcPct val="100000"/>
              </a:lnSpc>
              <a:spcBef>
                <a:spcPts val="95"/>
              </a:spcBef>
            </a:pPr>
            <a:endParaRPr lang="ru-RU" sz="2800" b="1" spc="-5" dirty="0">
              <a:latin typeface="Times New Roman"/>
              <a:cs typeface="Times New Roman"/>
            </a:endParaRPr>
          </a:p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ru-RU" sz="2800" b="1" spc="-5" dirty="0" smtClean="0">
                <a:latin typeface="Times New Roman"/>
                <a:cs typeface="Times New Roman"/>
              </a:rPr>
              <a:t>Дискретно-временное </a:t>
            </a:r>
            <a:r>
              <a:rPr lang="ru-RU" sz="2800" b="1" spc="-5" smtClean="0">
                <a:latin typeface="Times New Roman"/>
                <a:cs typeface="Times New Roman"/>
              </a:rPr>
              <a:t>преобразование Фурье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194300" y="5840750"/>
            <a:ext cx="135914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 smtClean="0">
                <a:latin typeface="Times New Roman"/>
                <a:cs typeface="Times New Roman"/>
              </a:rPr>
              <a:t>202</a:t>
            </a:r>
            <a:r>
              <a:rPr lang="en-US" sz="2800" spc="-5" dirty="0">
                <a:latin typeface="Times New Roman"/>
                <a:cs typeface="Times New Roman"/>
              </a:rPr>
              <a:t>4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93700" y="231742"/>
            <a:ext cx="1441846" cy="12079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8166100" y="480612"/>
            <a:ext cx="2194560" cy="7101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7000">
              <a:schemeClr val="accent2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12804A1-FEFC-4AB9-B314-6F600D3B3EFC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10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84250" y="575697"/>
            <a:ext cx="8458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совокупность 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800" dirty="0"/>
              <a:t>всех последовательностей </a:t>
            </a:r>
            <a:r>
              <a:rPr lang="ru-RU" sz="2800" dirty="0" smtClean="0"/>
              <a:t>вида </a:t>
            </a:r>
            <a:endParaRPr lang="ru-RU" sz="2800" dirty="0"/>
          </a:p>
          <a:p>
            <a:r>
              <a:rPr lang="ru-RU" sz="2800" dirty="0"/>
              <a:t>при всевозможных значениях частоты представляет собой базис, образованный собственными векторами ЛИС-оператора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8949212"/>
              </p:ext>
            </p:extLst>
          </p:nvPr>
        </p:nvGraphicFramePr>
        <p:xfrm>
          <a:off x="3551721" y="542225"/>
          <a:ext cx="4492625" cy="80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95" name="Equation" r:id="rId5" imgW="3784600" imgH="673100" progId="Equation.DSMT4">
                  <p:embed/>
                </p:oleObj>
              </mc:Choice>
              <mc:Fallback>
                <p:oleObj name="Equation" r:id="rId5" imgW="3784600" imgH="67310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1721" y="542225"/>
                        <a:ext cx="4492625" cy="800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4815271"/>
              </p:ext>
            </p:extLst>
          </p:nvPr>
        </p:nvGraphicFramePr>
        <p:xfrm>
          <a:off x="6032500" y="1266825"/>
          <a:ext cx="885371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96" name="Equation" r:id="rId7" imgW="609336" imgH="406224" progId="Equation.DSMT4">
                  <p:embed/>
                </p:oleObj>
              </mc:Choice>
              <mc:Fallback>
                <p:oleObj name="Equation" r:id="rId7" imgW="609336" imgH="406224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2500" y="1266825"/>
                        <a:ext cx="885371" cy="5810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68457" y="3170694"/>
            <a:ext cx="9067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Формула </a:t>
            </a:r>
            <a:r>
              <a:rPr lang="ru-RU" sz="2800" dirty="0"/>
              <a:t>обратного </a:t>
            </a:r>
            <a:r>
              <a:rPr lang="ru-RU" sz="2800" dirty="0" smtClean="0"/>
              <a:t>ДВПФ </a:t>
            </a:r>
            <a:r>
              <a:rPr lang="ru-RU" sz="2800" dirty="0"/>
              <a:t>определяет разложение произвольной </a:t>
            </a:r>
            <a:r>
              <a:rPr lang="ru-RU" sz="2800" dirty="0" smtClean="0"/>
              <a:t>последовательности в </a:t>
            </a:r>
            <a:r>
              <a:rPr lang="ru-RU" sz="2800" i="1" dirty="0">
                <a:solidFill>
                  <a:srgbClr val="0000FF"/>
                </a:solidFill>
              </a:rPr>
              <a:t>собственном</a:t>
            </a:r>
            <a:r>
              <a:rPr lang="ru-RU" sz="2800" i="1" dirty="0"/>
              <a:t> </a:t>
            </a:r>
            <a:r>
              <a:rPr lang="ru-RU" sz="2800" dirty="0"/>
              <a:t>(для оператора любой ЛИС-цепи) </a:t>
            </a:r>
            <a:r>
              <a:rPr lang="ru-RU" sz="2800" i="1" dirty="0" smtClean="0">
                <a:solidFill>
                  <a:srgbClr val="0000FF"/>
                </a:solidFill>
              </a:rPr>
              <a:t>базисе</a:t>
            </a:r>
            <a:r>
              <a:rPr lang="ru-RU" sz="2800" i="1" dirty="0" smtClean="0"/>
              <a:t>.</a:t>
            </a:r>
          </a:p>
          <a:p>
            <a:r>
              <a:rPr lang="ru-RU" sz="2800" dirty="0" smtClean="0"/>
              <a:t>Выходная </a:t>
            </a:r>
            <a:r>
              <a:rPr lang="ru-RU" sz="2800" dirty="0"/>
              <a:t>последовательность складывается из тех же слагаемых, но только домноженных на 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8198823"/>
              </p:ext>
            </p:extLst>
          </p:nvPr>
        </p:nvGraphicFramePr>
        <p:xfrm>
          <a:off x="7111365" y="4840030"/>
          <a:ext cx="981075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97" name="Equation" r:id="rId9" imgW="990170" imgH="545863" progId="Equation.DSMT4">
                  <p:embed/>
                </p:oleObj>
              </mc:Choice>
              <mc:Fallback>
                <p:oleObj name="Equation" r:id="rId9" imgW="990170" imgH="545863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11365" y="4840030"/>
                        <a:ext cx="981075" cy="542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976929"/>
              </p:ext>
            </p:extLst>
          </p:nvPr>
        </p:nvGraphicFramePr>
        <p:xfrm>
          <a:off x="990229" y="5225880"/>
          <a:ext cx="5504408" cy="10524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98" name="Equation" r:id="rId11" imgW="4991100" imgH="952500" progId="Equation.DSMT4">
                  <p:embed/>
                </p:oleObj>
              </mc:Choice>
              <mc:Fallback>
                <p:oleObj name="Equation" r:id="rId11" imgW="4991100" imgH="9525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229" y="5225880"/>
                        <a:ext cx="5504408" cy="10524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6797193"/>
              </p:ext>
            </p:extLst>
          </p:nvPr>
        </p:nvGraphicFramePr>
        <p:xfrm>
          <a:off x="6516409" y="5272956"/>
          <a:ext cx="287655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99" name="Equation" r:id="rId13" imgW="2870200" imgH="952500" progId="Equation.DSMT4">
                  <p:embed/>
                </p:oleObj>
              </mc:Choice>
              <mc:Fallback>
                <p:oleObj name="Equation" r:id="rId13" imgW="2870200" imgH="9525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409" y="5272956"/>
                        <a:ext cx="2876550" cy="952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752798"/>
              </p:ext>
            </p:extLst>
          </p:nvPr>
        </p:nvGraphicFramePr>
        <p:xfrm>
          <a:off x="3007561" y="6315806"/>
          <a:ext cx="3487076" cy="60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00" name="Equation" r:id="rId15" imgW="3149600" imgH="546100" progId="Equation.DSMT4">
                  <p:embed/>
                </p:oleObj>
              </mc:Choice>
              <mc:Fallback>
                <p:oleObj name="Equation" r:id="rId15" imgW="3149600" imgH="5461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7561" y="6315806"/>
                        <a:ext cx="3487076" cy="6023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61613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7000">
              <a:schemeClr val="accent2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CB8EEB1-6F1C-4235-AD6A-6FD6DF4432D9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11</a:t>
            </a:fld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3458636"/>
              </p:ext>
            </p:extLst>
          </p:nvPr>
        </p:nvGraphicFramePr>
        <p:xfrm>
          <a:off x="5794415" y="975388"/>
          <a:ext cx="3048000" cy="102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55" name="Equation" r:id="rId5" imgW="2679700" imgH="901700" progId="Equation.DSMT4">
                  <p:embed/>
                </p:oleObj>
              </mc:Choice>
              <mc:Fallback>
                <p:oleObj name="Equation" r:id="rId5" imgW="2679700" imgH="9017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4415" y="975388"/>
                        <a:ext cx="3048000" cy="1025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4813090"/>
              </p:ext>
            </p:extLst>
          </p:nvPr>
        </p:nvGraphicFramePr>
        <p:xfrm>
          <a:off x="1079500" y="4677005"/>
          <a:ext cx="3943350" cy="1085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56" name="Equation" r:id="rId7" imgW="3288960" imgH="901440" progId="Equation.DSMT4">
                  <p:embed/>
                </p:oleObj>
              </mc:Choice>
              <mc:Fallback>
                <p:oleObj name="Equation" r:id="rId7" imgW="3288960" imgH="90144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0" y="4677005"/>
                        <a:ext cx="3943350" cy="10856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8373356"/>
              </p:ext>
            </p:extLst>
          </p:nvPr>
        </p:nvGraphicFramePr>
        <p:xfrm>
          <a:off x="1244600" y="801547"/>
          <a:ext cx="3048000" cy="13289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57" name="Equation" r:id="rId9" imgW="1333500" imgH="584200" progId="Equation.DSMT4">
                  <p:embed/>
                </p:oleObj>
              </mc:Choice>
              <mc:Fallback>
                <p:oleObj name="Equation" r:id="rId9" imgW="1333500" imgH="58420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4600" y="801547"/>
                        <a:ext cx="3048000" cy="13289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9729678"/>
              </p:ext>
            </p:extLst>
          </p:nvPr>
        </p:nvGraphicFramePr>
        <p:xfrm>
          <a:off x="5499100" y="4650783"/>
          <a:ext cx="4038600" cy="11118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58" name="Equation" r:id="rId11" imgW="3288960" imgH="901440" progId="Equation.DSMT4">
                  <p:embed/>
                </p:oleObj>
              </mc:Choice>
              <mc:Fallback>
                <p:oleObj name="Equation" r:id="rId11" imgW="3288960" imgH="90144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9100" y="4650783"/>
                        <a:ext cx="4038600" cy="11118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Левая фигурная скобка 6"/>
          <p:cNvSpPr/>
          <p:nvPr/>
        </p:nvSpPr>
        <p:spPr>
          <a:xfrm rot="16200000">
            <a:off x="4851400" y="-1895474"/>
            <a:ext cx="609600" cy="8305800"/>
          </a:xfrm>
          <a:prstGeom prst="leftBrace">
            <a:avLst/>
          </a:prstGeom>
          <a:noFill/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Левая фигурная скобка 7"/>
          <p:cNvSpPr/>
          <p:nvPr/>
        </p:nvSpPr>
        <p:spPr>
          <a:xfrm rot="5400000" flipV="1">
            <a:off x="5041900" y="123825"/>
            <a:ext cx="609600" cy="8686800"/>
          </a:xfrm>
          <a:prstGeom prst="leftBrac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279900" y="2638425"/>
            <a:ext cx="228600" cy="152400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верх 9"/>
          <p:cNvSpPr/>
          <p:nvPr/>
        </p:nvSpPr>
        <p:spPr>
          <a:xfrm>
            <a:off x="5803900" y="2638425"/>
            <a:ext cx="228600" cy="1524000"/>
          </a:xfrm>
          <a:prstGeom prst="up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298700" y="3077259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Сужение на 1-окружность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184900" y="2938759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Аналитическое продолжение (только для аналитических функций)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29841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7000">
              <a:schemeClr val="accent2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E07B53F5-7DA1-4C3E-8C03-A10F28F3B86A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12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30441" y="544480"/>
            <a:ext cx="76390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Пример. </a:t>
            </a:r>
            <a:r>
              <a:rPr lang="ru-RU" sz="2800" dirty="0" smtClean="0"/>
              <a:t> </a:t>
            </a:r>
            <a:r>
              <a:rPr lang="ru-RU" sz="2800" dirty="0"/>
              <a:t>Идеальный </a:t>
            </a:r>
            <a:r>
              <a:rPr lang="ru-RU" sz="2800" i="1" dirty="0"/>
              <a:t>фильтр нижних частот</a:t>
            </a:r>
            <a:r>
              <a:rPr lang="ru-RU" sz="2800" dirty="0"/>
              <a:t> с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П-образной КЧХ</a:t>
            </a:r>
            <a:endParaRPr lang="ru-RU" sz="2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6431678"/>
              </p:ext>
            </p:extLst>
          </p:nvPr>
        </p:nvGraphicFramePr>
        <p:xfrm>
          <a:off x="1384300" y="1776841"/>
          <a:ext cx="3862894" cy="13187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77" name="Equation" r:id="rId5" imgW="3543300" imgH="1206500" progId="Equation.DSMT4">
                  <p:embed/>
                </p:oleObj>
              </mc:Choice>
              <mc:Fallback>
                <p:oleObj name="Equation" r:id="rId5" imgW="3543300" imgH="12065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4300" y="1776841"/>
                        <a:ext cx="3862894" cy="13187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Рисунок 5" descr="Рис 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2404" y="1320607"/>
            <a:ext cx="4155679" cy="192993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8203696"/>
              </p:ext>
            </p:extLst>
          </p:nvPr>
        </p:nvGraphicFramePr>
        <p:xfrm>
          <a:off x="1130441" y="3400425"/>
          <a:ext cx="7416659" cy="12448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78" name="Equation" r:id="rId8" imgW="6743520" imgH="1130040" progId="Equation.DSMT4">
                  <p:embed/>
                </p:oleObj>
              </mc:Choice>
              <mc:Fallback>
                <p:oleObj name="Equation" r:id="rId8" imgW="6743520" imgH="11300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0441" y="3400425"/>
                        <a:ext cx="7416659" cy="12448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9648021"/>
              </p:ext>
            </p:extLst>
          </p:nvPr>
        </p:nvGraphicFramePr>
        <p:xfrm>
          <a:off x="1079501" y="5000625"/>
          <a:ext cx="2209800" cy="126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79" name="Equation" r:id="rId10" imgW="1879560" imgH="1079280" progId="Equation.DSMT4">
                  <p:embed/>
                </p:oleObj>
              </mc:Choice>
              <mc:Fallback>
                <p:oleObj name="Equation" r:id="rId10" imgW="1879560" imgH="107928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1" y="5000625"/>
                        <a:ext cx="2209800" cy="12622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Рисунок 10" descr="Рис 2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900" y="5113318"/>
            <a:ext cx="4648200" cy="168023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8741287"/>
              </p:ext>
            </p:extLst>
          </p:nvPr>
        </p:nvGraphicFramePr>
        <p:xfrm>
          <a:off x="3670300" y="5381625"/>
          <a:ext cx="1195894" cy="3834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80" name="Equation" r:id="rId13" imgW="1244060" imgH="406224" progId="Equation.DSMT4">
                  <p:embed/>
                </p:oleObj>
              </mc:Choice>
              <mc:Fallback>
                <p:oleObj name="Equation" r:id="rId13" imgW="1244060" imgH="406224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0300" y="5381625"/>
                        <a:ext cx="1195894" cy="3834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90534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7000">
              <a:schemeClr val="accent2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ED8D88B-D619-4559-A28B-CAA543D3A537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 descr="Рис 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900" y="2943225"/>
            <a:ext cx="5507355" cy="222684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13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03300" y="530031"/>
            <a:ext cx="8534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Идеальный </a:t>
            </a:r>
            <a:r>
              <a:rPr lang="ru-RU" sz="2800" dirty="0"/>
              <a:t>фильтр с П-образной амплитудно-частотной характеристикой не может быть реализован </a:t>
            </a:r>
            <a:r>
              <a:rPr lang="ru-RU" sz="2800" i="1" dirty="0" smtClean="0"/>
              <a:t>точно </a:t>
            </a:r>
            <a:r>
              <a:rPr lang="ru-RU" sz="2800" dirty="0" smtClean="0"/>
              <a:t>по причине некаузальности и неустойчивости. </a:t>
            </a:r>
            <a:r>
              <a:rPr lang="ru-RU" sz="2800" dirty="0"/>
              <a:t>Приближенная реализация возможна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8517164"/>
              </p:ext>
            </p:extLst>
          </p:nvPr>
        </p:nvGraphicFramePr>
        <p:xfrm>
          <a:off x="5147608" y="2321745"/>
          <a:ext cx="3945294" cy="10048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18" name="Equation" r:id="rId6" imgW="3556000" imgH="901700" progId="Equation.DSMT4">
                  <p:embed/>
                </p:oleObj>
              </mc:Choice>
              <mc:Fallback>
                <p:oleObj name="Equation" r:id="rId6" imgW="35560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7608" y="2321745"/>
                        <a:ext cx="3945294" cy="100483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899136" y="5206122"/>
            <a:ext cx="87909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Импульсная характеристика П-образного ФНЧ является не абсолютно, а лишь </a:t>
            </a:r>
            <a:r>
              <a:rPr lang="ru-RU" sz="2800" i="1" dirty="0"/>
              <a:t>квадратично </a:t>
            </a:r>
            <a:r>
              <a:rPr lang="ru-RU" sz="2800" dirty="0"/>
              <a:t>суммируемой, т.е. обладает </a:t>
            </a:r>
            <a:r>
              <a:rPr lang="ru-RU" sz="2800" dirty="0" smtClean="0"/>
              <a:t>конечной  </a:t>
            </a:r>
            <a:r>
              <a:rPr lang="en-US" sz="4000" dirty="0" smtClean="0">
                <a:latin typeface="Brush Script MT" panose="03060802040406070304" pitchFamily="66" charset="0"/>
              </a:rPr>
              <a:t>l</a:t>
            </a:r>
            <a:r>
              <a:rPr lang="en-US" sz="2000" dirty="0" smtClean="0">
                <a:latin typeface="+mj-lt"/>
              </a:rPr>
              <a:t>2- </a:t>
            </a:r>
            <a:r>
              <a:rPr lang="ru-RU" sz="2800" dirty="0"/>
              <a:t>нормой</a:t>
            </a:r>
          </a:p>
        </p:txBody>
      </p:sp>
    </p:spTree>
    <p:extLst>
      <p:ext uri="{BB962C8B-B14F-4D97-AF65-F5344CB8AC3E}">
        <p14:creationId xmlns:p14="http://schemas.microsoft.com/office/powerpoint/2010/main" val="923249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7000">
              <a:schemeClr val="accent2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A4B25B70-7E36-47ED-9BA4-ABBE21E173EE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14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47886" y="468777"/>
            <a:ext cx="8991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Соответствующий ряд Фурье </a:t>
            </a:r>
            <a:r>
              <a:rPr lang="ru-RU" sz="2800" i="1" dirty="0"/>
              <a:t>не сходится равномерно </a:t>
            </a:r>
            <a:r>
              <a:rPr lang="ru-RU" sz="2800" dirty="0"/>
              <a:t>ни к какому пределу, хотя он сходится к П-образной КЧХ в </a:t>
            </a:r>
            <a:r>
              <a:rPr lang="ru-RU" sz="2800" i="1" dirty="0"/>
              <a:t>среднеквадратическом </a:t>
            </a:r>
            <a:r>
              <a:rPr lang="ru-RU" sz="2800" dirty="0"/>
              <a:t>смысле. Такая сходимость гарантирует стремление к нулю </a:t>
            </a:r>
            <a:r>
              <a:rPr lang="ru-RU" sz="2800" dirty="0" smtClean="0"/>
              <a:t>среднего квадрата </a:t>
            </a:r>
            <a:r>
              <a:rPr lang="ru-RU" sz="2800" dirty="0"/>
              <a:t>отклонения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2775092"/>
              </p:ext>
            </p:extLst>
          </p:nvPr>
        </p:nvGraphicFramePr>
        <p:xfrm>
          <a:off x="3136900" y="2194846"/>
          <a:ext cx="5590430" cy="11625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41" name="Equation" r:id="rId5" imgW="5257800" imgH="1092200" progId="Equation.DSMT4">
                  <p:embed/>
                </p:oleObj>
              </mc:Choice>
              <mc:Fallback>
                <p:oleObj name="Equation" r:id="rId5" imgW="5257800" imgH="1092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6900" y="2194846"/>
                        <a:ext cx="5590430" cy="11625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28756" y="3277719"/>
            <a:ext cx="8991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Стремление к нулю уровня осцилляций имело бы место при </a:t>
            </a:r>
            <a:r>
              <a:rPr lang="ru-RU" sz="2800" i="1" dirty="0"/>
              <a:t>равномерной </a:t>
            </a:r>
            <a:r>
              <a:rPr lang="ru-RU" sz="2800" dirty="0"/>
              <a:t>сходимости </a:t>
            </a:r>
            <a:r>
              <a:rPr lang="ru-RU" sz="2800" dirty="0" smtClean="0"/>
              <a:t>ряда, </a:t>
            </a:r>
            <a:r>
              <a:rPr lang="ru-RU" sz="2800" dirty="0"/>
              <a:t>для чего требуется более быстрое убывание отсчётов импульсной характеристики с </a:t>
            </a:r>
            <a:r>
              <a:rPr lang="ru-RU" sz="2800" dirty="0" smtClean="0"/>
              <a:t>ростом </a:t>
            </a:r>
            <a:r>
              <a:rPr lang="en-US" sz="2800" dirty="0" smtClean="0"/>
              <a:t>|</a:t>
            </a:r>
            <a:r>
              <a:rPr lang="en-US" sz="2800" i="1" dirty="0" smtClean="0"/>
              <a:t>n</a:t>
            </a:r>
            <a:r>
              <a:rPr lang="en-US" sz="2800" dirty="0" smtClean="0"/>
              <a:t>|. </a:t>
            </a:r>
            <a:r>
              <a:rPr lang="ru-RU" sz="2800" dirty="0" smtClean="0"/>
              <a:t>Для </a:t>
            </a:r>
            <a:r>
              <a:rPr lang="ru-RU" sz="2800" dirty="0"/>
              <a:t>уменьшения </a:t>
            </a:r>
            <a:r>
              <a:rPr lang="ru-RU" sz="2800" dirty="0" smtClean="0"/>
              <a:t>осцилляций КЧХ при </a:t>
            </a:r>
            <a:r>
              <a:rPr lang="ru-RU" sz="2800" dirty="0"/>
              <a:t>реализации фильтра усеченную импульсную характеристику умножают на дополнительную весовую последовательность </a:t>
            </a:r>
            <a:r>
              <a:rPr lang="ru-RU" sz="2800" dirty="0" smtClean="0"/>
              <a:t>конечной длины (</a:t>
            </a:r>
            <a:r>
              <a:rPr lang="ru-RU" sz="2800" i="1" dirty="0" smtClean="0"/>
              <a:t>«</a:t>
            </a:r>
            <a:r>
              <a:rPr lang="ru-RU" sz="2800" i="1" dirty="0"/>
              <a:t>окно»</a:t>
            </a:r>
            <a:r>
              <a:rPr lang="ru-RU" sz="2800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5762599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7000">
              <a:schemeClr val="accent2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E26B8BB6-2D2D-43EF-A993-5CC12012386B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460500" y="607106"/>
            <a:ext cx="3200400" cy="597775"/>
          </a:xfrm>
          <a:prstGeom prst="rect">
            <a:avLst/>
          </a:prstGeom>
          <a:noFill/>
        </p:spPr>
        <p:txBody>
          <a:bodyPr wrap="square" lIns="104315" tIns="52157" rIns="104315" bIns="52157" rtlCol="0">
            <a:spAutoFit/>
          </a:bodyPr>
          <a:lstStyle/>
          <a:p>
            <a:r>
              <a:rPr lang="ru-RU" sz="3200" b="1" dirty="0">
                <a:solidFill>
                  <a:schemeClr val="accent5">
                    <a:lumMod val="75000"/>
                  </a:schemeClr>
                </a:solidFill>
              </a:rPr>
              <a:t>Свойства ДВПФ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65377" y="1307161"/>
            <a:ext cx="8800923" cy="5522200"/>
          </a:xfrm>
          <a:prstGeom prst="rect">
            <a:avLst/>
          </a:prstGeom>
          <a:noFill/>
        </p:spPr>
        <p:txBody>
          <a:bodyPr wrap="square" lIns="104315" tIns="52157" rIns="104315" bIns="52157" rtlCol="0">
            <a:spAutoFit/>
          </a:bodyPr>
          <a:lstStyle/>
          <a:p>
            <a:r>
              <a:rPr lang="ru-RU" sz="2700" dirty="0"/>
              <a:t>В основном </a:t>
            </a:r>
            <a:r>
              <a:rPr lang="en-US" sz="2700" dirty="0"/>
              <a:t>(</a:t>
            </a:r>
            <a:r>
              <a:rPr lang="ru-RU" sz="2700" dirty="0"/>
              <a:t>для абсолютно суммируемых последовательностей</a:t>
            </a:r>
            <a:r>
              <a:rPr lang="en-US" sz="2700" dirty="0"/>
              <a:t>) </a:t>
            </a:r>
            <a:r>
              <a:rPr lang="ru-RU" sz="2700" dirty="0"/>
              <a:t>они прямо следуют из свойств </a:t>
            </a:r>
            <a:r>
              <a:rPr lang="en-US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700" dirty="0"/>
              <a:t>-преобразования и его поведения на 1-окружности</a:t>
            </a:r>
            <a:r>
              <a:rPr lang="en-US" sz="2700" dirty="0"/>
              <a:t>.</a:t>
            </a:r>
            <a:endParaRPr lang="ru-RU" sz="2700" dirty="0"/>
          </a:p>
          <a:p>
            <a:endParaRPr lang="ru-RU" sz="2700" dirty="0"/>
          </a:p>
          <a:p>
            <a:r>
              <a:rPr lang="ru-RU" sz="2700" dirty="0"/>
              <a:t>В частности, для абсолютно суммируемых последовательностей (из  </a:t>
            </a:r>
            <a:r>
              <a:rPr lang="en-US" sz="4100" dirty="0">
                <a:latin typeface="Brush Script MT" panose="03060802040406070304" pitchFamily="66" charset="0"/>
              </a:rPr>
              <a:t>l</a:t>
            </a:r>
            <a:r>
              <a:rPr lang="ru-RU" dirty="0"/>
              <a:t>1</a:t>
            </a:r>
            <a:r>
              <a:rPr lang="ru-RU" sz="2700" dirty="0"/>
              <a:t>) ряд сходится </a:t>
            </a:r>
            <a:r>
              <a:rPr lang="ru-RU" sz="2700" dirty="0">
                <a:solidFill>
                  <a:srgbClr val="0000FF"/>
                </a:solidFill>
              </a:rPr>
              <a:t>равномерно</a:t>
            </a:r>
            <a:r>
              <a:rPr lang="ru-RU" sz="2700" dirty="0"/>
              <a:t> к </a:t>
            </a:r>
            <a:r>
              <a:rPr lang="ru-RU" sz="2700" dirty="0">
                <a:solidFill>
                  <a:srgbClr val="0000FF"/>
                </a:solidFill>
              </a:rPr>
              <a:t>непрерывной</a:t>
            </a:r>
            <a:r>
              <a:rPr lang="ru-RU" sz="2700" dirty="0"/>
              <a:t> периодической функции.</a:t>
            </a:r>
          </a:p>
          <a:p>
            <a:endParaRPr lang="ru-RU" sz="2000" dirty="0"/>
          </a:p>
          <a:p>
            <a:r>
              <a:rPr lang="ru-RU" sz="2700" dirty="0"/>
              <a:t>Для последовательностей </a:t>
            </a:r>
            <a:r>
              <a:rPr lang="ru-RU" sz="2700" dirty="0" smtClean="0"/>
              <a:t>из   </a:t>
            </a:r>
            <a:r>
              <a:rPr lang="en-US" sz="4100" dirty="0">
                <a:latin typeface="Brush Script MT" panose="03060802040406070304" pitchFamily="66" charset="0"/>
              </a:rPr>
              <a:t>l</a:t>
            </a:r>
            <a:r>
              <a:rPr lang="ru-RU" dirty="0"/>
              <a:t>2</a:t>
            </a:r>
            <a:r>
              <a:rPr lang="ru-RU" sz="2700" dirty="0"/>
              <a:t> </a:t>
            </a:r>
            <a:r>
              <a:rPr lang="ru-RU" sz="2700" dirty="0" smtClean="0"/>
              <a:t>, не принадлежащих </a:t>
            </a:r>
            <a:r>
              <a:rPr lang="en-US" sz="4100" dirty="0" smtClean="0">
                <a:latin typeface="Brush Script MT" panose="03060802040406070304" pitchFamily="66" charset="0"/>
              </a:rPr>
              <a:t>l</a:t>
            </a:r>
            <a:r>
              <a:rPr lang="ru-RU" sz="2000" dirty="0" smtClean="0"/>
              <a:t>1</a:t>
            </a:r>
            <a:r>
              <a:rPr lang="ru-RU" sz="2800" dirty="0" smtClean="0"/>
              <a:t>,</a:t>
            </a:r>
            <a:r>
              <a:rPr lang="ru-RU" sz="2700" dirty="0" smtClean="0"/>
              <a:t> ряд </a:t>
            </a:r>
            <a:r>
              <a:rPr lang="ru-RU" sz="2700" dirty="0"/>
              <a:t>сходится в </a:t>
            </a:r>
            <a:r>
              <a:rPr lang="ru-RU" sz="2700" dirty="0">
                <a:solidFill>
                  <a:srgbClr val="0000FF"/>
                </a:solidFill>
              </a:rPr>
              <a:t>среднеквадратическом</a:t>
            </a:r>
            <a:r>
              <a:rPr lang="ru-RU" sz="2700" dirty="0"/>
              <a:t> смысле к периодической функции, которая, однако, </a:t>
            </a:r>
            <a:r>
              <a:rPr lang="ru-RU" sz="2700" dirty="0">
                <a:solidFill>
                  <a:srgbClr val="0000FF"/>
                </a:solidFill>
              </a:rPr>
              <a:t>не является непрерывной</a:t>
            </a:r>
            <a:r>
              <a:rPr lang="ru-RU" sz="27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769694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7000">
              <a:schemeClr val="accent2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ADDF02FF-7A14-42CC-A9AC-2CAF81BC06C3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1080372" y="595262"/>
            <a:ext cx="4678363" cy="459276"/>
          </a:xfrm>
          <a:prstGeom prst="rect">
            <a:avLst/>
          </a:prstGeom>
          <a:noFill/>
        </p:spPr>
        <p:txBody>
          <a:bodyPr wrap="square" lIns="104315" tIns="52157" rIns="104315" bIns="52157" rtlCol="0">
            <a:spAutoFit/>
          </a:bodyPr>
          <a:lstStyle/>
          <a:p>
            <a:r>
              <a:rPr lang="ru-RU" sz="2300" b="1" dirty="0">
                <a:solidFill>
                  <a:srgbClr val="FF0000"/>
                </a:solidFill>
              </a:rPr>
              <a:t>1. Линейность ДВПФ</a:t>
            </a: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960692"/>
              </p:ext>
            </p:extLst>
          </p:nvPr>
        </p:nvGraphicFramePr>
        <p:xfrm>
          <a:off x="1765300" y="1117067"/>
          <a:ext cx="7037875" cy="58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1" name="Equation" r:id="rId5" imgW="5041800" imgH="419040" progId="Equation.DSMT4">
                  <p:embed/>
                </p:oleObj>
              </mc:Choice>
              <mc:Fallback>
                <p:oleObj name="Equation" r:id="rId5" imgW="504180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5300" y="1117067"/>
                        <a:ext cx="7037875" cy="5829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80372" y="1791287"/>
            <a:ext cx="6006572" cy="459276"/>
          </a:xfrm>
          <a:prstGeom prst="rect">
            <a:avLst/>
          </a:prstGeom>
          <a:noFill/>
        </p:spPr>
        <p:txBody>
          <a:bodyPr wrap="square" lIns="104315" tIns="52157" rIns="104315" bIns="52157" rtlCol="0">
            <a:spAutoFit/>
          </a:bodyPr>
          <a:lstStyle/>
          <a:p>
            <a:r>
              <a:rPr lang="ru-RU" sz="2300" b="1" dirty="0">
                <a:solidFill>
                  <a:srgbClr val="FF0000"/>
                </a:solidFill>
              </a:rPr>
              <a:t>2. Свёртка последовательностей</a:t>
            </a:r>
            <a:endParaRPr lang="ru-RU" sz="2300" dirty="0">
              <a:solidFill>
                <a:srgbClr val="FF0000"/>
              </a:solidFill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0140737"/>
              </p:ext>
            </p:extLst>
          </p:nvPr>
        </p:nvGraphicFramePr>
        <p:xfrm>
          <a:off x="2374901" y="2302716"/>
          <a:ext cx="5867400" cy="7624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2" name="Equation" r:id="rId7" imgW="2057400" imgH="279360" progId="Equation.DSMT4">
                  <p:embed/>
                </p:oleObj>
              </mc:Choice>
              <mc:Fallback>
                <p:oleObj name="Equation" r:id="rId7" imgW="205740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4901" y="2302716"/>
                        <a:ext cx="5867400" cy="7624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80372" y="3210821"/>
            <a:ext cx="6006572" cy="459276"/>
          </a:xfrm>
          <a:prstGeom prst="rect">
            <a:avLst/>
          </a:prstGeom>
          <a:noFill/>
        </p:spPr>
        <p:txBody>
          <a:bodyPr wrap="square" lIns="104315" tIns="52157" rIns="104315" bIns="52157" rtlCol="0">
            <a:spAutoFit/>
          </a:bodyPr>
          <a:lstStyle/>
          <a:p>
            <a:r>
              <a:rPr lang="ru-RU" sz="2300" b="1" dirty="0">
                <a:solidFill>
                  <a:srgbClr val="FF0000"/>
                </a:solidFill>
              </a:rPr>
              <a:t>3. Сдвиг последовательности</a:t>
            </a:r>
            <a:endParaRPr lang="ru-RU" sz="2300" dirty="0">
              <a:solidFill>
                <a:srgbClr val="FF0000"/>
              </a:solidFill>
            </a:endParaRPr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7859769"/>
              </p:ext>
            </p:extLst>
          </p:nvPr>
        </p:nvGraphicFramePr>
        <p:xfrm>
          <a:off x="1578344" y="3800727"/>
          <a:ext cx="7739510" cy="30286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3" name="Equation" r:id="rId9" imgW="2527200" imgH="1168200" progId="Equation.DSMT4">
                  <p:embed/>
                </p:oleObj>
              </mc:Choice>
              <mc:Fallback>
                <p:oleObj name="Equation" r:id="rId9" imgW="2527200" imgH="1168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8344" y="3800727"/>
                        <a:ext cx="7739510" cy="30286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365210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7000">
              <a:schemeClr val="accent2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2190EF3-BFA9-4C4F-831F-0B9CADA1B82A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935193" y="570588"/>
            <a:ext cx="8086884" cy="813219"/>
          </a:xfrm>
          <a:prstGeom prst="rect">
            <a:avLst/>
          </a:prstGeom>
          <a:noFill/>
        </p:spPr>
        <p:txBody>
          <a:bodyPr wrap="square" lIns="104315" tIns="52157" rIns="104315" bIns="52157" rtlCol="0">
            <a:spAutoFit/>
          </a:bodyPr>
          <a:lstStyle/>
          <a:p>
            <a:r>
              <a:rPr lang="ru-RU" sz="2300" b="1" dirty="0">
                <a:solidFill>
                  <a:srgbClr val="FF0000"/>
                </a:solidFill>
              </a:rPr>
              <a:t>4. Спектральная плотность комплексно-сопряженной последовательности</a:t>
            </a:r>
            <a:endParaRPr lang="ru-RU" sz="2300" dirty="0">
              <a:solidFill>
                <a:srgbClr val="FF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6179118"/>
              </p:ext>
            </p:extLst>
          </p:nvPr>
        </p:nvGraphicFramePr>
        <p:xfrm>
          <a:off x="1536700" y="1061938"/>
          <a:ext cx="6842086" cy="14474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18" name="Equation" r:id="rId5" imgW="3225600" imgH="660240" progId="Equation.DSMT4">
                  <p:embed/>
                </p:oleObj>
              </mc:Choice>
              <mc:Fallback>
                <p:oleObj name="Equation" r:id="rId5" imgW="3225600" imgH="660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6700" y="1061938"/>
                        <a:ext cx="6842086" cy="144749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2034705"/>
              </p:ext>
            </p:extLst>
          </p:nvPr>
        </p:nvGraphicFramePr>
        <p:xfrm>
          <a:off x="2038337" y="2327346"/>
          <a:ext cx="5838812" cy="1613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19" name="Equation" r:id="rId7" imgW="2323800" imgH="660240" progId="Equation.DSMT4">
                  <p:embed/>
                </p:oleObj>
              </mc:Choice>
              <mc:Fallback>
                <p:oleObj name="Equation" r:id="rId7" imgW="2323800" imgH="660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8337" y="2327346"/>
                        <a:ext cx="5838812" cy="16139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35193" y="3836547"/>
            <a:ext cx="7151211" cy="459276"/>
          </a:xfrm>
          <a:prstGeom prst="rect">
            <a:avLst/>
          </a:prstGeom>
          <a:noFill/>
        </p:spPr>
        <p:txBody>
          <a:bodyPr wrap="square" lIns="104315" tIns="52157" rIns="104315" bIns="52157" rtlCol="0">
            <a:spAutoFit/>
          </a:bodyPr>
          <a:lstStyle/>
          <a:p>
            <a:r>
              <a:rPr lang="ru-RU" sz="2300" b="1" dirty="0">
                <a:solidFill>
                  <a:srgbClr val="FF0000"/>
                </a:solidFill>
              </a:rPr>
              <a:t>5. Обращение последовательности во времени </a:t>
            </a:r>
            <a:endParaRPr lang="ru-RU" sz="2300" dirty="0">
              <a:solidFill>
                <a:srgbClr val="FF0000"/>
              </a:solidFill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951564"/>
              </p:ext>
            </p:extLst>
          </p:nvPr>
        </p:nvGraphicFramePr>
        <p:xfrm>
          <a:off x="1750454" y="4235193"/>
          <a:ext cx="6520718" cy="129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20" name="Equation" r:id="rId9" imgW="3047760" imgH="583920" progId="Equation.DSMT4">
                  <p:embed/>
                </p:oleObj>
              </mc:Choice>
              <mc:Fallback>
                <p:oleObj name="Equation" r:id="rId9" imgW="3047760" imgH="5839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0454" y="4235193"/>
                        <a:ext cx="6520718" cy="12993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7696393"/>
              </p:ext>
            </p:extLst>
          </p:nvPr>
        </p:nvGraphicFramePr>
        <p:xfrm>
          <a:off x="4007465" y="5591076"/>
          <a:ext cx="4371321" cy="12336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21" name="Equation" r:id="rId11" imgW="2133360" imgH="583920" progId="Equation.DSMT4">
                  <p:embed/>
                </p:oleObj>
              </mc:Choice>
              <mc:Fallback>
                <p:oleObj name="Equation" r:id="rId11" imgW="2133360" imgH="5839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7465" y="5591076"/>
                        <a:ext cx="4371321" cy="12336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7663603" y="7009642"/>
            <a:ext cx="2495127" cy="402652"/>
          </a:xfrm>
          <a:prstGeom prst="rect">
            <a:avLst/>
          </a:prstGeom>
        </p:spPr>
        <p:txBody>
          <a:bodyPr lIns="104315" tIns="52157" rIns="104315" bIns="52157"/>
          <a:lstStyle/>
          <a:p>
            <a:fld id="{7FE0F90A-BC11-43DE-B96E-CFE3F41BB837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6931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7000">
              <a:schemeClr val="accent2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C9915A5C-076F-4A2C-B77B-F4EB97149AF1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323542" y="504825"/>
            <a:ext cx="6681461" cy="936329"/>
          </a:xfrm>
          <a:prstGeom prst="rect">
            <a:avLst/>
          </a:prstGeom>
          <a:noFill/>
        </p:spPr>
        <p:txBody>
          <a:bodyPr wrap="square" lIns="104315" tIns="52157" rIns="104315" bIns="52157" rtlCol="0">
            <a:spAutoFit/>
          </a:bodyPr>
          <a:lstStyle/>
          <a:p>
            <a:r>
              <a:rPr lang="ru-RU" sz="2700" b="1" dirty="0">
                <a:solidFill>
                  <a:srgbClr val="FF0000"/>
                </a:solidFill>
              </a:rPr>
              <a:t>6. Спектральная плотность вещественной последовательности</a:t>
            </a:r>
            <a:endParaRPr lang="ru-RU" sz="2700" dirty="0">
              <a:solidFill>
                <a:srgbClr val="FF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1460019"/>
              </p:ext>
            </p:extLst>
          </p:nvPr>
        </p:nvGraphicFramePr>
        <p:xfrm>
          <a:off x="5499100" y="1584915"/>
          <a:ext cx="2505903" cy="6422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16" name="Equation" r:id="rId5" imgW="1307880" imgH="266400" progId="Equation.DSMT4">
                  <p:embed/>
                </p:oleObj>
              </mc:Choice>
              <mc:Fallback>
                <p:oleObj name="Equation" r:id="rId5" imgW="1307880" imgH="266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9100" y="1584915"/>
                        <a:ext cx="2505903" cy="6422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0451607"/>
              </p:ext>
            </p:extLst>
          </p:nvPr>
        </p:nvGraphicFramePr>
        <p:xfrm>
          <a:off x="1228653" y="1488355"/>
          <a:ext cx="1567602" cy="6916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17" name="Equation" r:id="rId7" imgW="761760" imgH="266400" progId="Equation.DSMT4">
                  <p:embed/>
                </p:oleObj>
              </mc:Choice>
              <mc:Fallback>
                <p:oleObj name="Equation" r:id="rId7" imgW="761760" imgH="266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8653" y="1488355"/>
                        <a:ext cx="1567602" cy="69162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Стрелка вправо 8"/>
          <p:cNvSpPr/>
          <p:nvPr/>
        </p:nvSpPr>
        <p:spPr>
          <a:xfrm>
            <a:off x="3250207" y="1879068"/>
            <a:ext cx="1886197" cy="1829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15" tIns="52157" rIns="104315" bIns="52157"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003300" y="2227184"/>
            <a:ext cx="9051468" cy="4675815"/>
          </a:xfrm>
          <a:prstGeom prst="rect">
            <a:avLst/>
          </a:prstGeom>
          <a:noFill/>
        </p:spPr>
        <p:txBody>
          <a:bodyPr wrap="square" lIns="104315" tIns="52157" rIns="104315" bIns="52157" rtlCol="0">
            <a:spAutoFit/>
          </a:bodyPr>
          <a:lstStyle/>
          <a:p>
            <a:r>
              <a:rPr lang="ru-RU" sz="2700" dirty="0"/>
              <a:t>При обращении оси частот СП меняется на комплексно-сопряженную. Это значит, что её вещественная часть не изменяется (является чётной функцией), а мнимая меняет знак (является нечётной функцией). Это свойство называется сопряжённой симметрией.</a:t>
            </a:r>
          </a:p>
          <a:p>
            <a:endParaRPr lang="ru-RU" sz="2700" dirty="0"/>
          </a:p>
          <a:p>
            <a:r>
              <a:rPr lang="ru-RU" sz="2700" dirty="0"/>
              <a:t>Отсюда следует, что </a:t>
            </a:r>
            <a:r>
              <a:rPr lang="ru-RU" sz="2700" dirty="0">
                <a:solidFill>
                  <a:srgbClr val="0070C0"/>
                </a:solidFill>
              </a:rPr>
              <a:t>для </a:t>
            </a:r>
            <a:br>
              <a:rPr lang="ru-RU" sz="2700" dirty="0">
                <a:solidFill>
                  <a:srgbClr val="0070C0"/>
                </a:solidFill>
              </a:rPr>
            </a:br>
            <a:r>
              <a:rPr lang="ru-RU" sz="2700" dirty="0">
                <a:solidFill>
                  <a:srgbClr val="0070C0"/>
                </a:solidFill>
              </a:rPr>
              <a:t>вещественной  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>последовательности</a:t>
            </a:r>
          </a:p>
          <a:p>
            <a:r>
              <a:rPr lang="ru-RU" sz="2700" dirty="0"/>
              <a:t>модуль СП – функция чётная, </a:t>
            </a:r>
          </a:p>
          <a:p>
            <a:r>
              <a:rPr lang="ru-RU" sz="2700" dirty="0"/>
              <a:t>а аргумент – нечётная. 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23587" y="4435376"/>
            <a:ext cx="4118913" cy="247986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7663603" y="7009642"/>
            <a:ext cx="2495127" cy="402652"/>
          </a:xfrm>
          <a:prstGeom prst="rect">
            <a:avLst/>
          </a:prstGeom>
        </p:spPr>
        <p:txBody>
          <a:bodyPr lIns="104315" tIns="52157" rIns="104315" bIns="52157"/>
          <a:lstStyle/>
          <a:p>
            <a:fld id="{7FE0F90A-BC11-43DE-B96E-CFE3F41BB837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8066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7000">
              <a:schemeClr val="accent2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1" name="Прямоугольник 30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4D647104-B4C0-4598-B499-BECEE59D474E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1" name="Прямоугольник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989974" y="4020678"/>
            <a:ext cx="8086884" cy="813219"/>
          </a:xfrm>
          <a:prstGeom prst="rect">
            <a:avLst/>
          </a:prstGeom>
          <a:noFill/>
        </p:spPr>
        <p:txBody>
          <a:bodyPr wrap="square" lIns="104315" tIns="52157" rIns="104315" bIns="52157" rtlCol="0">
            <a:spAutoFit/>
          </a:bodyPr>
          <a:lstStyle/>
          <a:p>
            <a:r>
              <a:rPr lang="ru-RU" sz="2300" b="1" dirty="0">
                <a:solidFill>
                  <a:srgbClr val="FF0000"/>
                </a:solidFill>
              </a:rPr>
              <a:t>8. Спектральная плотность вещественной </a:t>
            </a:r>
            <a:r>
              <a:rPr lang="ru-RU" sz="2300" b="1" i="1" dirty="0">
                <a:solidFill>
                  <a:srgbClr val="FF0000"/>
                </a:solidFill>
              </a:rPr>
              <a:t>нечётной</a:t>
            </a:r>
            <a:r>
              <a:rPr lang="ru-RU" sz="2300" b="1" dirty="0">
                <a:solidFill>
                  <a:srgbClr val="FF0000"/>
                </a:solidFill>
              </a:rPr>
              <a:t>  последовательности</a:t>
            </a:r>
            <a:endParaRPr lang="ru-RU" sz="2300" dirty="0">
              <a:solidFill>
                <a:srgbClr val="FF0000"/>
              </a:solidFill>
            </a:endParaRPr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5229225"/>
              </p:ext>
            </p:extLst>
          </p:nvPr>
        </p:nvGraphicFramePr>
        <p:xfrm>
          <a:off x="6274947" y="4726453"/>
          <a:ext cx="2576953" cy="660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44" name="Equation" r:id="rId5" imgW="1307880" imgH="266400" progId="Equation.DSMT4">
                  <p:embed/>
                </p:oleObj>
              </mc:Choice>
              <mc:Fallback>
                <p:oleObj name="Equation" r:id="rId5" imgW="1307880" imgH="266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4947" y="4726453"/>
                        <a:ext cx="2576953" cy="6604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7477227"/>
              </p:ext>
            </p:extLst>
          </p:nvPr>
        </p:nvGraphicFramePr>
        <p:xfrm>
          <a:off x="1308098" y="4695825"/>
          <a:ext cx="1570393" cy="6928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45" name="Equation" r:id="rId7" imgW="761760" imgH="266400" progId="Equation.DSMT4">
                  <p:embed/>
                </p:oleObj>
              </mc:Choice>
              <mc:Fallback>
                <p:oleObj name="Equation" r:id="rId7" imgW="761760" imgH="266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8098" y="4695825"/>
                        <a:ext cx="1570393" cy="6928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Стрелка вправо 13"/>
          <p:cNvSpPr/>
          <p:nvPr/>
        </p:nvSpPr>
        <p:spPr>
          <a:xfrm>
            <a:off x="3727839" y="5464243"/>
            <a:ext cx="1886197" cy="1829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15" tIns="52157" rIns="104315" bIns="52157" rtlCol="0" anchor="ctr"/>
          <a:lstStyle/>
          <a:p>
            <a:pPr algn="ctr"/>
            <a:endParaRPr lang="ru-RU" sz="1600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8285103"/>
              </p:ext>
            </p:extLst>
          </p:nvPr>
        </p:nvGraphicFramePr>
        <p:xfrm>
          <a:off x="1076828" y="5759499"/>
          <a:ext cx="1950184" cy="5617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46" name="Equation" r:id="rId9" imgW="888840" imgH="203040" progId="Equation.DSMT4">
                  <p:embed/>
                </p:oleObj>
              </mc:Choice>
              <mc:Fallback>
                <p:oleObj name="Equation" r:id="rId9" imgW="88884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6828" y="5759499"/>
                        <a:ext cx="1950184" cy="5617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6025454"/>
              </p:ext>
            </p:extLst>
          </p:nvPr>
        </p:nvGraphicFramePr>
        <p:xfrm>
          <a:off x="6261489" y="5576485"/>
          <a:ext cx="2815370" cy="7150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47" name="Equation" r:id="rId11" imgW="1320480" imgH="266400" progId="Equation.DSMT4">
                  <p:embed/>
                </p:oleObj>
              </mc:Choice>
              <mc:Fallback>
                <p:oleObj name="Equation" r:id="rId11" imgW="1320480" imgH="266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61489" y="5576485"/>
                        <a:ext cx="2815370" cy="7150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Правая фигурная скобка 17"/>
          <p:cNvSpPr/>
          <p:nvPr/>
        </p:nvSpPr>
        <p:spPr>
          <a:xfrm>
            <a:off x="2908661" y="4844308"/>
            <a:ext cx="403323" cy="144663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04315" tIns="52157" rIns="104315" bIns="52157" rtlCol="0" anchor="ctr"/>
          <a:lstStyle/>
          <a:p>
            <a:pPr algn="ctr"/>
            <a:endParaRPr lang="ru-RU" sz="1600"/>
          </a:p>
        </p:txBody>
      </p:sp>
      <p:sp>
        <p:nvSpPr>
          <p:cNvPr id="19" name="Левая фигурная скобка 18"/>
          <p:cNvSpPr/>
          <p:nvPr/>
        </p:nvSpPr>
        <p:spPr>
          <a:xfrm>
            <a:off x="5841455" y="4844308"/>
            <a:ext cx="433492" cy="144663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04315" tIns="52157" rIns="104315" bIns="52157" rtlCol="0" anchor="ctr"/>
          <a:lstStyle/>
          <a:p>
            <a:pPr algn="ctr"/>
            <a:endParaRPr lang="ru-RU" sz="1600"/>
          </a:p>
        </p:txBody>
      </p:sp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3471600"/>
              </p:ext>
            </p:extLst>
          </p:nvPr>
        </p:nvGraphicFramePr>
        <p:xfrm>
          <a:off x="4060322" y="6166078"/>
          <a:ext cx="981169" cy="6317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48" name="Equation" r:id="rId13" imgW="520560" imgH="266400" progId="Equation.DSMT4">
                  <p:embed/>
                </p:oleObj>
              </mc:Choice>
              <mc:Fallback>
                <p:oleObj name="Equation" r:id="rId13" imgW="520560" imgH="266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0322" y="6166078"/>
                        <a:ext cx="981169" cy="6317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5258400" y="6338532"/>
            <a:ext cx="4203100" cy="459276"/>
          </a:xfrm>
          <a:prstGeom prst="rect">
            <a:avLst/>
          </a:prstGeom>
          <a:noFill/>
        </p:spPr>
        <p:txBody>
          <a:bodyPr wrap="square" lIns="104315" tIns="52157" rIns="104315" bIns="52157" rtlCol="0">
            <a:spAutoFit/>
          </a:bodyPr>
          <a:lstStyle/>
          <a:p>
            <a:r>
              <a:rPr lang="ru-RU" sz="2300" dirty="0"/>
              <a:t>чисто мнимая нечётная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14535" y="865309"/>
            <a:ext cx="8086884" cy="813219"/>
          </a:xfrm>
          <a:prstGeom prst="rect">
            <a:avLst/>
          </a:prstGeom>
          <a:noFill/>
        </p:spPr>
        <p:txBody>
          <a:bodyPr wrap="square" lIns="104315" tIns="52157" rIns="104315" bIns="52157" rtlCol="0">
            <a:spAutoFit/>
          </a:bodyPr>
          <a:lstStyle/>
          <a:p>
            <a:r>
              <a:rPr lang="ru-RU" sz="2300" b="1" dirty="0">
                <a:solidFill>
                  <a:srgbClr val="FF0000"/>
                </a:solidFill>
              </a:rPr>
              <a:t>7. Спектральная плотность вещественной </a:t>
            </a:r>
            <a:r>
              <a:rPr lang="ru-RU" sz="2300" b="1" i="1" dirty="0">
                <a:solidFill>
                  <a:srgbClr val="FF0000"/>
                </a:solidFill>
              </a:rPr>
              <a:t>чётной</a:t>
            </a:r>
            <a:r>
              <a:rPr lang="ru-RU" sz="2300" b="1" dirty="0">
                <a:solidFill>
                  <a:srgbClr val="FF0000"/>
                </a:solidFill>
              </a:rPr>
              <a:t>  последовательности</a:t>
            </a:r>
            <a:endParaRPr lang="ru-RU" sz="2300" dirty="0">
              <a:solidFill>
                <a:srgbClr val="FF0000"/>
              </a:solidFill>
            </a:endParaRPr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0724571"/>
              </p:ext>
            </p:extLst>
          </p:nvPr>
        </p:nvGraphicFramePr>
        <p:xfrm>
          <a:off x="6413500" y="1661131"/>
          <a:ext cx="2721204" cy="6974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49" name="Equation" r:id="rId15" imgW="1307880" imgH="266400" progId="Equation.DSMT4">
                  <p:embed/>
                </p:oleObj>
              </mc:Choice>
              <mc:Fallback>
                <p:oleObj name="Equation" r:id="rId15" imgW="1307880" imgH="266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3500" y="1661131"/>
                        <a:ext cx="2721204" cy="6974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Объект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8232994"/>
              </p:ext>
            </p:extLst>
          </p:nvPr>
        </p:nvGraphicFramePr>
        <p:xfrm>
          <a:off x="1308099" y="1679558"/>
          <a:ext cx="1543005" cy="68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50" name="Equation" r:id="rId16" imgW="761760" imgH="266400" progId="Equation.DSMT4">
                  <p:embed/>
                </p:oleObj>
              </mc:Choice>
              <mc:Fallback>
                <p:oleObj name="Equation" r:id="rId16" imgW="761760" imgH="266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8099" y="1679558"/>
                        <a:ext cx="1543005" cy="680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Стрелка вправо 23"/>
          <p:cNvSpPr/>
          <p:nvPr/>
        </p:nvSpPr>
        <p:spPr>
          <a:xfrm>
            <a:off x="3700451" y="2435893"/>
            <a:ext cx="1886197" cy="1829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15" tIns="52157" rIns="104315" bIns="52157" rtlCol="0" anchor="ctr"/>
          <a:lstStyle/>
          <a:p>
            <a:pPr algn="ctr"/>
            <a:endParaRPr lang="ru-RU" sz="1600"/>
          </a:p>
        </p:txBody>
      </p:sp>
      <p:graphicFrame>
        <p:nvGraphicFramePr>
          <p:cNvPr id="25" name="Объект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0145791"/>
              </p:ext>
            </p:extLst>
          </p:nvPr>
        </p:nvGraphicFramePr>
        <p:xfrm>
          <a:off x="1308100" y="2780540"/>
          <a:ext cx="1573174" cy="511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51" name="Equation" r:id="rId17" imgW="787320" imgH="203040" progId="Equation.DSMT4">
                  <p:embed/>
                </p:oleObj>
              </mc:Choice>
              <mc:Fallback>
                <p:oleObj name="Equation" r:id="rId17" imgW="78732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8100" y="2780540"/>
                        <a:ext cx="1573174" cy="5118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Объект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9292394"/>
              </p:ext>
            </p:extLst>
          </p:nvPr>
        </p:nvGraphicFramePr>
        <p:xfrm>
          <a:off x="6413500" y="2545828"/>
          <a:ext cx="2632554" cy="7167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52" name="Equation" r:id="rId19" imgW="1231560" imgH="266400" progId="Equation.DSMT4">
                  <p:embed/>
                </p:oleObj>
              </mc:Choice>
              <mc:Fallback>
                <p:oleObj name="Equation" r:id="rId19" imgW="1231560" imgH="266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3500" y="2545828"/>
                        <a:ext cx="2632554" cy="7167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Правая фигурная скобка 26"/>
          <p:cNvSpPr/>
          <p:nvPr/>
        </p:nvSpPr>
        <p:spPr>
          <a:xfrm>
            <a:off x="2881274" y="1815957"/>
            <a:ext cx="403323" cy="144663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04315" tIns="52157" rIns="104315" bIns="52157" rtlCol="0" anchor="ctr"/>
          <a:lstStyle/>
          <a:p>
            <a:pPr algn="ctr"/>
            <a:endParaRPr lang="ru-RU" sz="1600"/>
          </a:p>
        </p:txBody>
      </p:sp>
      <p:sp>
        <p:nvSpPr>
          <p:cNvPr id="28" name="Левая фигурная скобка 27"/>
          <p:cNvSpPr/>
          <p:nvPr/>
        </p:nvSpPr>
        <p:spPr>
          <a:xfrm>
            <a:off x="5814067" y="1526734"/>
            <a:ext cx="433492" cy="144663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04315" tIns="52157" rIns="104315" bIns="52157" rtlCol="0" anchor="ctr"/>
          <a:lstStyle/>
          <a:p>
            <a:pPr algn="ctr"/>
            <a:endParaRPr lang="ru-RU" sz="1600"/>
          </a:p>
        </p:txBody>
      </p:sp>
      <p:graphicFrame>
        <p:nvGraphicFramePr>
          <p:cNvPr id="29" name="Объект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3923510"/>
              </p:ext>
            </p:extLst>
          </p:nvPr>
        </p:nvGraphicFramePr>
        <p:xfrm>
          <a:off x="4127500" y="3239440"/>
          <a:ext cx="1002451" cy="645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53" name="Equation" r:id="rId21" imgW="520560" imgH="266400" progId="Equation.DSMT4">
                  <p:embed/>
                </p:oleObj>
              </mc:Choice>
              <mc:Fallback>
                <p:oleObj name="Equation" r:id="rId21" imgW="520560" imgH="266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7500" y="3239440"/>
                        <a:ext cx="1002451" cy="6454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5369814" y="3425596"/>
            <a:ext cx="4203100" cy="459276"/>
          </a:xfrm>
          <a:prstGeom prst="rect">
            <a:avLst/>
          </a:prstGeom>
          <a:noFill/>
        </p:spPr>
        <p:txBody>
          <a:bodyPr wrap="square" lIns="104315" tIns="52157" rIns="104315" bIns="52157" rtlCol="0">
            <a:spAutoFit/>
          </a:bodyPr>
          <a:lstStyle/>
          <a:p>
            <a:r>
              <a:rPr lang="ru-RU" sz="2300" dirty="0"/>
              <a:t>вещественная чётная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7663603" y="7009642"/>
            <a:ext cx="2495127" cy="402652"/>
          </a:xfrm>
          <a:prstGeom prst="rect">
            <a:avLst/>
          </a:prstGeom>
        </p:spPr>
        <p:txBody>
          <a:bodyPr lIns="104315" tIns="52157" rIns="104315" bIns="52157"/>
          <a:lstStyle/>
          <a:p>
            <a:fld id="{7FE0F90A-BC11-43DE-B96E-CFE3F41BB837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1038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7000">
              <a:schemeClr val="accent2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DF435644-6D9A-4508-9C80-FBEB3AF1AD41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65100" y="646850"/>
            <a:ext cx="38197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Единичная окружность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2363952"/>
              </p:ext>
            </p:extLst>
          </p:nvPr>
        </p:nvGraphicFramePr>
        <p:xfrm>
          <a:off x="1765300" y="2149239"/>
          <a:ext cx="4684295" cy="10987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03" name="Equation" r:id="rId4" imgW="3860800" imgH="901700" progId="Equation.DSMT4">
                  <p:embed/>
                </p:oleObj>
              </mc:Choice>
              <mc:Fallback>
                <p:oleObj name="Equation" r:id="rId4" imgW="38608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5300" y="2149239"/>
                        <a:ext cx="4684295" cy="10987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76991"/>
              </p:ext>
            </p:extLst>
          </p:nvPr>
        </p:nvGraphicFramePr>
        <p:xfrm>
          <a:off x="1917700" y="4184282"/>
          <a:ext cx="5278438" cy="1176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04" name="Equation" r:id="rId6" imgW="4063680" imgH="901440" progId="Equation.DSMT4">
                  <p:embed/>
                </p:oleObj>
              </mc:Choice>
              <mc:Fallback>
                <p:oleObj name="Equation" r:id="rId6" imgW="4063680" imgH="9014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7700" y="4184282"/>
                        <a:ext cx="5278438" cy="11763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51100" y="1240780"/>
            <a:ext cx="7391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На единичной окружности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/>
              <a:t>преобразование </a:t>
            </a:r>
            <a:r>
              <a:rPr lang="ru-RU" sz="2800" dirty="0"/>
              <a:t>некоторой </a:t>
            </a:r>
            <a:r>
              <a:rPr lang="ru-RU" sz="2800" dirty="0" smtClean="0"/>
              <a:t>последовательности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003300" y="3476624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сходится в том и только в том случае, если сходится </a:t>
            </a:r>
            <a:r>
              <a:rPr lang="ru-RU" sz="2800" dirty="0" smtClean="0"/>
              <a:t>ряд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003300" y="5584266"/>
            <a:ext cx="876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Следовательно, устойчивость ЛИС-цепи прямо связана с </a:t>
            </a:r>
            <a:r>
              <a:rPr lang="ru-RU" sz="2800" dirty="0" smtClean="0"/>
              <a:t>поведением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/>
              <a:t>преобразования на 1-окружности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92132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7000">
              <a:schemeClr val="accent2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9BF1604F-2F2D-4EBD-8C14-6EF87F963DFF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276999"/>
          </a:xfrm>
        </p:spPr>
        <p:txBody>
          <a:bodyPr/>
          <a:lstStyle/>
          <a:p>
            <a:fld id="{B6F15528-21DE-4FAA-801E-634DDDAF4B2B}" type="slidenum">
              <a:rPr lang="ru-RU" smtClean="0"/>
              <a:t>20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76580" y="703371"/>
            <a:ext cx="6484725" cy="459276"/>
          </a:xfrm>
          <a:prstGeom prst="rect">
            <a:avLst/>
          </a:prstGeom>
        </p:spPr>
        <p:txBody>
          <a:bodyPr wrap="square" lIns="104315" tIns="52157" rIns="104315" bIns="52157">
            <a:spAutoFit/>
          </a:bodyPr>
          <a:lstStyle/>
          <a:p>
            <a:r>
              <a:rPr lang="ru-RU" sz="2300" b="1" dirty="0">
                <a:solidFill>
                  <a:srgbClr val="FF0000"/>
                </a:solidFill>
              </a:rPr>
              <a:t>9. Свёртка спектров</a:t>
            </a:r>
            <a:endParaRPr lang="ru-RU" sz="2300" dirty="0">
              <a:solidFill>
                <a:srgbClr val="FF0000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094256" y="-193951"/>
            <a:ext cx="191098" cy="387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4593" tIns="47296" rIns="94593" bIns="47296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900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094256" y="-193951"/>
            <a:ext cx="191098" cy="387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4593" tIns="47296" rIns="94593" bIns="47296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90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094256" y="-193951"/>
            <a:ext cx="191098" cy="387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4593" tIns="47296" rIns="94593" bIns="47296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900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1094256" y="-193951"/>
            <a:ext cx="191098" cy="387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4593" tIns="47296" rIns="94593" bIns="47296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900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361811"/>
              </p:ext>
            </p:extLst>
          </p:nvPr>
        </p:nvGraphicFramePr>
        <p:xfrm>
          <a:off x="1731578" y="1346905"/>
          <a:ext cx="6129727" cy="12160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16" name="Equation" r:id="rId5" imgW="2933640" imgH="545760" progId="Equation.DSMT4">
                  <p:embed/>
                </p:oleObj>
              </mc:Choice>
              <mc:Fallback>
                <p:oleObj name="Equation" r:id="rId5" imgW="2933640" imgH="5457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1578" y="1346905"/>
                        <a:ext cx="6129727" cy="12160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1094256" y="-193951"/>
            <a:ext cx="191098" cy="387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4593" tIns="47296" rIns="94593" bIns="47296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900"/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3235002"/>
              </p:ext>
            </p:extLst>
          </p:nvPr>
        </p:nvGraphicFramePr>
        <p:xfrm>
          <a:off x="2527863" y="2291211"/>
          <a:ext cx="1403309" cy="5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17" name="Equation" r:id="rId7" imgW="495000" imgH="241200" progId="Equation.DSMT4">
                  <p:embed/>
                </p:oleObj>
              </mc:Choice>
              <mc:Fallback>
                <p:oleObj name="Equation" r:id="rId7" imgW="49500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7863" y="2291211"/>
                        <a:ext cx="1403309" cy="5985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8823593"/>
              </p:ext>
            </p:extLst>
          </p:nvPr>
        </p:nvGraphicFramePr>
        <p:xfrm>
          <a:off x="5735556" y="2270699"/>
          <a:ext cx="1186365" cy="5844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18" name="Equation" r:id="rId9" imgW="495000" imgH="241200" progId="Equation.DSMT4">
                  <p:embed/>
                </p:oleObj>
              </mc:Choice>
              <mc:Fallback>
                <p:oleObj name="Equation" r:id="rId9" imgW="49500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5556" y="2270699"/>
                        <a:ext cx="1186365" cy="5844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6457349"/>
              </p:ext>
            </p:extLst>
          </p:nvPr>
        </p:nvGraphicFramePr>
        <p:xfrm>
          <a:off x="1155701" y="2810153"/>
          <a:ext cx="8610600" cy="1409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19" name="Equation" r:id="rId11" imgW="4051080" imgH="622080" progId="Equation.DSMT4">
                  <p:embed/>
                </p:oleObj>
              </mc:Choice>
              <mc:Fallback>
                <p:oleObj name="Equation" r:id="rId11" imgW="4051080" imgH="622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1" y="2810153"/>
                        <a:ext cx="8610600" cy="14097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Объект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2907499"/>
              </p:ext>
            </p:extLst>
          </p:nvPr>
        </p:nvGraphicFramePr>
        <p:xfrm>
          <a:off x="1679192" y="3978631"/>
          <a:ext cx="7286611" cy="14029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20" name="Equation" r:id="rId13" imgW="3111480" imgH="622080" progId="Equation.DSMT4">
                  <p:embed/>
                </p:oleObj>
              </mc:Choice>
              <mc:Fallback>
                <p:oleObj name="Equation" r:id="rId13" imgW="3111480" imgH="622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9192" y="3978631"/>
                        <a:ext cx="7286611" cy="14029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Объект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9248115"/>
              </p:ext>
            </p:extLst>
          </p:nvPr>
        </p:nvGraphicFramePr>
        <p:xfrm>
          <a:off x="3670300" y="5076261"/>
          <a:ext cx="4619834" cy="12324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21" name="Equation" r:id="rId15" imgW="2209680" imgH="622080" progId="Equation.DSMT4">
                  <p:embed/>
                </p:oleObj>
              </mc:Choice>
              <mc:Fallback>
                <p:oleObj name="Equation" r:id="rId15" imgW="2209680" imgH="622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0300" y="5076261"/>
                        <a:ext cx="4619834" cy="12324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94256" y="6399113"/>
            <a:ext cx="815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33CC"/>
                </a:solidFill>
              </a:rPr>
              <a:t>- круговая свёртка, т.к. обе функции периодичны</a:t>
            </a:r>
            <a:endParaRPr lang="ru-RU" sz="2400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623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7000">
              <a:schemeClr val="accent2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ED3F2C4-1310-4FB5-97A6-9371CD252057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24956" y="579986"/>
            <a:ext cx="7696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Ранее мы рассматривали </a:t>
            </a:r>
            <a:r>
              <a:rPr lang="ru-RU" sz="2800" dirty="0" smtClean="0"/>
              <a:t>последовательности,</a:t>
            </a:r>
            <a:endParaRPr lang="ru-RU" sz="2800" dirty="0"/>
          </a:p>
          <a:p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/>
              <a:t>преобразования </a:t>
            </a:r>
            <a:r>
              <a:rPr lang="ru-RU" sz="2800" dirty="0"/>
              <a:t>которых сходятся в </a:t>
            </a:r>
            <a:r>
              <a:rPr lang="ru-RU" sz="2800" dirty="0" smtClean="0"/>
              <a:t>кольце</a:t>
            </a:r>
            <a:endParaRPr lang="ru-RU" sz="2800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27100" y="2638425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Чтобы последовательность была абсолютно суммируемой, необходимо и достаточно </a:t>
            </a:r>
            <a:endParaRPr lang="ru-RU" sz="2800" dirty="0"/>
          </a:p>
        </p:txBody>
      </p:sp>
      <p:pic>
        <p:nvPicPr>
          <p:cNvPr id="10035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100" y="3536035"/>
            <a:ext cx="3518220" cy="3358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24956" y="4924425"/>
            <a:ext cx="4419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Например, для этой НПД только одна из </a:t>
            </a:r>
            <a:r>
              <a:rPr lang="ru-RU" sz="2800" dirty="0"/>
              <a:t>ц</a:t>
            </a:r>
            <a:r>
              <a:rPr lang="ru-RU" sz="2800" dirty="0" smtClean="0"/>
              <a:t>епей будет устойчивой</a:t>
            </a:r>
            <a:endParaRPr lang="ru-RU" sz="2800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6952610"/>
              </p:ext>
            </p:extLst>
          </p:nvPr>
        </p:nvGraphicFramePr>
        <p:xfrm>
          <a:off x="1629012" y="3857625"/>
          <a:ext cx="3011488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32" name="Equation" r:id="rId6" imgW="1752480" imgH="482400" progId="Equation.DSMT4">
                  <p:embed/>
                </p:oleObj>
              </mc:Choice>
              <mc:Fallback>
                <p:oleObj name="Equation" r:id="rId6" imgW="1752480" imgH="4824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9012" y="3857625"/>
                        <a:ext cx="3011488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1559262"/>
              </p:ext>
            </p:extLst>
          </p:nvPr>
        </p:nvGraphicFramePr>
        <p:xfrm>
          <a:off x="2679700" y="1706728"/>
          <a:ext cx="3346450" cy="8058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33" name="Equation" r:id="rId8" imgW="1015920" imgH="241200" progId="Equation.DSMT4">
                  <p:embed/>
                </p:oleObj>
              </mc:Choice>
              <mc:Fallback>
                <p:oleObj name="Equation" r:id="rId8" imgW="1015920" imgH="2412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9700" y="1706728"/>
                        <a:ext cx="3346450" cy="8058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927936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7000">
              <a:schemeClr val="accent2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2948943-2B20-40B9-B1D8-2635F2487A21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4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71686" y="269551"/>
            <a:ext cx="91440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Следует отметить, что в </a:t>
            </a:r>
            <a:r>
              <a:rPr lang="en-US" sz="4400" dirty="0" smtClean="0">
                <a:latin typeface="Brush Script MT" panose="03060802040406070304" pitchFamily="66" charset="0"/>
              </a:rPr>
              <a:t>l</a:t>
            </a:r>
            <a:r>
              <a:rPr lang="en-US" sz="2400" dirty="0" smtClean="0"/>
              <a:t>1 </a:t>
            </a:r>
            <a:r>
              <a:rPr lang="ru-RU" sz="2800" dirty="0" smtClean="0"/>
              <a:t>имеется </a:t>
            </a:r>
            <a:r>
              <a:rPr lang="ru-RU" sz="2800" dirty="0"/>
              <a:t>класс последовательностей,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/>
              <a:t>преобразования которых сходятся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только</a:t>
            </a:r>
            <a:r>
              <a:rPr lang="ru-RU" sz="2800" dirty="0" smtClean="0"/>
              <a:t> на 1-окружности. Эти </a:t>
            </a:r>
            <a:r>
              <a:rPr lang="ru-RU" sz="2800" dirty="0"/>
              <a:t>последовательности убывают на </a:t>
            </a:r>
            <a:r>
              <a:rPr lang="ru-RU" sz="2800" dirty="0" smtClean="0"/>
              <a:t>бесконечности медленнее </a:t>
            </a:r>
            <a:r>
              <a:rPr lang="ru-RU" sz="2800" dirty="0"/>
              <a:t>экспоненциальных, но являются абсолютно суммируемыми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875416" y="2729063"/>
            <a:ext cx="74676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Пример</a:t>
            </a:r>
            <a:r>
              <a:rPr lang="ru-RU" sz="2800" dirty="0"/>
              <a:t>. </a:t>
            </a:r>
            <a:r>
              <a:rPr lang="ru-RU" sz="2800" dirty="0" smtClean="0"/>
              <a:t>Последовательность</a:t>
            </a:r>
          </a:p>
          <a:p>
            <a:endParaRPr lang="ru-RU" sz="1100" dirty="0"/>
          </a:p>
          <a:p>
            <a:r>
              <a:rPr lang="ru-RU" sz="2800" dirty="0" smtClean="0"/>
              <a:t>имеет скорость убывания </a:t>
            </a:r>
            <a:endParaRPr lang="ru-RU" sz="28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/>
          </p:nvPr>
        </p:nvGraphicFramePr>
        <p:xfrm>
          <a:off x="6619281" y="2340021"/>
          <a:ext cx="3008923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802" name="Equation" r:id="rId5" imgW="2197100" imgH="1117600" progId="Equation.DSMT4">
                  <p:embed/>
                </p:oleObj>
              </mc:Choice>
              <mc:Fallback>
                <p:oleObj name="Equation" r:id="rId5" imgW="2197100" imgH="1117600" progId="Equation.DSMT4">
                  <p:embed/>
                  <p:pic>
                    <p:nvPicPr>
                      <p:cNvPr id="6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9281" y="2340021"/>
                        <a:ext cx="3008923" cy="1524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/>
          </p:nvPr>
        </p:nvGraphicFramePr>
        <p:xfrm>
          <a:off x="5110899" y="3298211"/>
          <a:ext cx="713941" cy="622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803" name="Equation" r:id="rId7" imgW="622080" imgH="533160" progId="Equation.DSMT4">
                  <p:embed/>
                </p:oleObj>
              </mc:Choice>
              <mc:Fallback>
                <p:oleObj name="Equation" r:id="rId7" imgW="622080" imgH="533160" progId="Equation.DSMT4">
                  <p:embed/>
                  <p:pic>
                    <p:nvPicPr>
                      <p:cNvPr id="8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0899" y="3298211"/>
                        <a:ext cx="713941" cy="6229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/>
          </p:nvPr>
        </p:nvGraphicFramePr>
        <p:xfrm>
          <a:off x="1536700" y="3917769"/>
          <a:ext cx="3642887" cy="1222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804" name="Equation" r:id="rId9" imgW="2692400" imgH="901700" progId="Equation.DSMT4">
                  <p:embed/>
                </p:oleObj>
              </mc:Choice>
              <mc:Fallback>
                <p:oleObj name="Equation" r:id="rId9" imgW="2692400" imgH="901700" progId="Equation.DSMT4">
                  <p:embed/>
                  <p:pic>
                    <p:nvPicPr>
                      <p:cNvPr id="1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6700" y="3917769"/>
                        <a:ext cx="3642887" cy="12228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957843" y="5120042"/>
            <a:ext cx="48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равномерно </a:t>
            </a:r>
            <a:r>
              <a:rPr lang="ru-RU" sz="2800" dirty="0"/>
              <a:t>сходится </a:t>
            </a:r>
            <a:r>
              <a:rPr lang="ru-RU" sz="2800" dirty="0" smtClean="0"/>
              <a:t>при</a:t>
            </a:r>
          </a:p>
          <a:p>
            <a:endParaRPr lang="ru-RU" sz="1600" dirty="0"/>
          </a:p>
          <a:p>
            <a:r>
              <a:rPr lang="ru-RU" sz="2800" dirty="0" smtClean="0"/>
              <a:t>и расходится при </a:t>
            </a:r>
            <a:endParaRPr lang="ru-RU" sz="2800" dirty="0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/>
          </p:nvPr>
        </p:nvGraphicFramePr>
        <p:xfrm>
          <a:off x="5070693" y="5115426"/>
          <a:ext cx="977178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805" name="Equation" r:id="rId11" imgW="698500" imgH="419100" progId="Equation.DSMT4">
                  <p:embed/>
                </p:oleObj>
              </mc:Choice>
              <mc:Fallback>
                <p:oleObj name="Equation" r:id="rId11" imgW="698500" imgH="419100" progId="Equation.DSMT4">
                  <p:embed/>
                  <p:pic>
                    <p:nvPicPr>
                      <p:cNvPr id="13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0693" y="5115426"/>
                        <a:ext cx="977178" cy="5810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/>
          </p:nvPr>
        </p:nvGraphicFramePr>
        <p:xfrm>
          <a:off x="3950088" y="5838825"/>
          <a:ext cx="1105333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806" name="Equation" r:id="rId13" imgW="698500" imgH="419100" progId="Equation.DSMT4">
                  <p:embed/>
                </p:oleObj>
              </mc:Choice>
              <mc:Fallback>
                <p:oleObj name="Equation" r:id="rId13" imgW="698500" imgH="419100" progId="Equation.DSMT4">
                  <p:embed/>
                  <p:pic>
                    <p:nvPicPr>
                      <p:cNvPr id="15" name="Объект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0088" y="5838825"/>
                        <a:ext cx="1105333" cy="657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Рисунок 15" descr="Рис 2"/>
          <p:cNvPicPr/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600" y="4543425"/>
            <a:ext cx="3842072" cy="2133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90892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7000">
              <a:schemeClr val="accent2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03B97B6-4E93-4866-B420-44F1DE9E5692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5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79500" y="657225"/>
            <a:ext cx="7848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Вообще, для того, чтобы последовательность была абсолютно суммируемой, она должна убывать при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301828"/>
              </p:ext>
            </p:extLst>
          </p:nvPr>
        </p:nvGraphicFramePr>
        <p:xfrm>
          <a:off x="3594100" y="2496810"/>
          <a:ext cx="2144967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69" name="Equation" r:id="rId5" imgW="1422360" imgH="533160" progId="Equation.DSMT4">
                  <p:embed/>
                </p:oleObj>
              </mc:Choice>
              <mc:Fallback>
                <p:oleObj name="Equation" r:id="rId5" imgW="1422360" imgH="53316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4100" y="2496810"/>
                        <a:ext cx="2144967" cy="806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187396" y="2638425"/>
            <a:ext cx="22907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со скоростью 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7034665"/>
              </p:ext>
            </p:extLst>
          </p:nvPr>
        </p:nvGraphicFramePr>
        <p:xfrm>
          <a:off x="3441700" y="1571625"/>
          <a:ext cx="1493693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70" name="Equation" r:id="rId7" imgW="952087" imgH="418918" progId="Equation.DSMT4">
                  <p:embed/>
                </p:oleObj>
              </mc:Choice>
              <mc:Fallback>
                <p:oleObj name="Equation" r:id="rId7" imgW="952087" imgH="418918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1700" y="1571625"/>
                        <a:ext cx="1493693" cy="657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76095" y="3408831"/>
            <a:ext cx="5535181" cy="348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7129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7000">
              <a:schemeClr val="accent2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AC791EE3-D50F-4E42-9056-63B37F254BB0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6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347743" y="573181"/>
            <a:ext cx="746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Дискретно-временное преобразование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Фурье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7533718"/>
              </p:ext>
            </p:extLst>
          </p:nvPr>
        </p:nvGraphicFramePr>
        <p:xfrm>
          <a:off x="1570758" y="2530988"/>
          <a:ext cx="7021569" cy="115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93" name="Equation" r:id="rId5" imgW="5499100" imgH="901700" progId="Equation.DSMT4">
                  <p:embed/>
                </p:oleObj>
              </mc:Choice>
              <mc:Fallback>
                <p:oleObj name="Equation" r:id="rId5" imgW="54991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0758" y="2530988"/>
                        <a:ext cx="7021569" cy="115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76366" y="3774727"/>
            <a:ext cx="8534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Ряд в правой части выражения </a:t>
            </a:r>
            <a:r>
              <a:rPr lang="ru-RU" sz="2800" dirty="0" smtClean="0"/>
              <a:t>сходится </a:t>
            </a:r>
            <a:r>
              <a:rPr lang="ru-RU" sz="2800" dirty="0"/>
              <a:t>для </a:t>
            </a:r>
            <a:r>
              <a:rPr lang="ru-RU" sz="2800" i="1" dirty="0">
                <a:solidFill>
                  <a:srgbClr val="0000FF"/>
                </a:solidFill>
              </a:rPr>
              <a:t>абсолютно суммируемой</a:t>
            </a:r>
            <a:r>
              <a:rPr lang="ru-RU" sz="2800" dirty="0">
                <a:solidFill>
                  <a:srgbClr val="0000FF"/>
                </a:solidFill>
              </a:rPr>
              <a:t> </a:t>
            </a:r>
            <a:r>
              <a:rPr lang="ru-RU" sz="2800" dirty="0"/>
              <a:t>последовательности </a:t>
            </a:r>
            <a:r>
              <a:rPr lang="ru-RU" sz="2800" i="1" dirty="0">
                <a:solidFill>
                  <a:srgbClr val="0000FF"/>
                </a:solidFill>
              </a:rPr>
              <a:t>равномерно</a:t>
            </a:r>
            <a:r>
              <a:rPr lang="ru-RU" sz="2800" i="1" dirty="0"/>
              <a:t> </a:t>
            </a:r>
            <a:r>
              <a:rPr lang="ru-RU" sz="2800" dirty="0"/>
              <a:t>к </a:t>
            </a:r>
            <a:r>
              <a:rPr lang="ru-RU" sz="2800" i="1" dirty="0">
                <a:solidFill>
                  <a:srgbClr val="0000FF"/>
                </a:solidFill>
              </a:rPr>
              <a:t>непрерывной</a:t>
            </a:r>
            <a:r>
              <a:rPr lang="ru-RU" sz="2800" i="1" dirty="0"/>
              <a:t> </a:t>
            </a:r>
            <a:r>
              <a:rPr lang="ru-RU" sz="2800" dirty="0"/>
              <a:t>функции </a:t>
            </a:r>
            <a:r>
              <a:rPr lang="ru-RU" sz="2800" dirty="0" smtClean="0"/>
              <a:t>аргумента, периодической с периодом 2</a:t>
            </a:r>
            <a:r>
              <a:rPr lang="ru-RU" sz="2800" dirty="0" smtClean="0">
                <a:sym typeface="Symbol"/>
              </a:rPr>
              <a:t>, поэтому 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079500" y="1114425"/>
            <a:ext cx="8534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Сужение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/>
              <a:t>преобразования на 1-окружность  представляет </a:t>
            </a:r>
            <a:r>
              <a:rPr lang="ru-RU" sz="2800" dirty="0"/>
              <a:t>собой </a:t>
            </a:r>
            <a:r>
              <a:rPr lang="ru-RU" sz="2800" i="1" dirty="0"/>
              <a:t>дискретно-временное</a:t>
            </a:r>
            <a:r>
              <a:rPr lang="ru-RU" sz="2800" dirty="0"/>
              <a:t> </a:t>
            </a:r>
            <a:r>
              <a:rPr lang="ru-RU" sz="2800" i="1" dirty="0"/>
              <a:t>преобразование Фурье </a:t>
            </a:r>
            <a:r>
              <a:rPr lang="ru-RU" sz="2800" dirty="0"/>
              <a:t>(ДВПФ)</a:t>
            </a:r>
            <a:r>
              <a:rPr lang="ru-RU" sz="2800" i="1" dirty="0"/>
              <a:t> </a:t>
            </a:r>
            <a:r>
              <a:rPr lang="ru-RU" sz="2800" dirty="0"/>
              <a:t>последовательности 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4903480"/>
              </p:ext>
            </p:extLst>
          </p:nvPr>
        </p:nvGraphicFramePr>
        <p:xfrm>
          <a:off x="2603500" y="5590609"/>
          <a:ext cx="4808220" cy="12172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94" name="Equation" r:id="rId7" imgW="3759200" imgH="952500" progId="Equation.DSMT4">
                  <p:embed/>
                </p:oleObj>
              </mc:Choice>
              <mc:Fallback>
                <p:oleObj name="Equation" r:id="rId7" imgW="3759200" imgH="9525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3500" y="5590609"/>
                        <a:ext cx="4808220" cy="12172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32653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7000">
              <a:schemeClr val="accent2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D9E9B62-5BD4-4A89-9D0D-D10F21AD70F3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7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50900" y="581025"/>
            <a:ext cx="92202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Обратное ДВПФ </a:t>
            </a:r>
            <a:r>
              <a:rPr lang="ru-RU" sz="2800" dirty="0" smtClean="0"/>
              <a:t> </a:t>
            </a:r>
          </a:p>
          <a:p>
            <a:endParaRPr lang="ru-RU" sz="2800" dirty="0"/>
          </a:p>
          <a:p>
            <a:endParaRPr lang="ru-RU" sz="2800" dirty="0" smtClean="0"/>
          </a:p>
          <a:p>
            <a:r>
              <a:rPr lang="ru-RU" sz="2800" dirty="0" smtClean="0"/>
              <a:t>задает </a:t>
            </a:r>
            <a:r>
              <a:rPr lang="ru-RU" sz="2800" dirty="0"/>
              <a:t>представление последовательности</a:t>
            </a:r>
          </a:p>
          <a:p>
            <a:r>
              <a:rPr lang="ru-RU" sz="2800" dirty="0"/>
              <a:t>в виде </a:t>
            </a:r>
            <a:r>
              <a:rPr lang="ru-RU" sz="2800" i="1" dirty="0">
                <a:solidFill>
                  <a:srgbClr val="0000FF"/>
                </a:solidFill>
              </a:rPr>
              <a:t>суперпозиции</a:t>
            </a:r>
            <a:r>
              <a:rPr lang="ru-RU" sz="2800" i="1" dirty="0"/>
              <a:t> </a:t>
            </a:r>
            <a:r>
              <a:rPr lang="ru-RU" sz="2800" dirty="0"/>
              <a:t>(интегральной суммы) «сплошного» множества комплексных экспоненциальных </a:t>
            </a:r>
            <a:r>
              <a:rPr lang="ru-RU" sz="2800" dirty="0" smtClean="0"/>
              <a:t>последовательностей </a:t>
            </a:r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с </a:t>
            </a:r>
            <a:r>
              <a:rPr lang="ru-RU" sz="2800" dirty="0"/>
              <a:t>весами («комплексными амплитудами»), определяемыми спектральной плотностью</a:t>
            </a:r>
          </a:p>
          <a:p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0754381"/>
              </p:ext>
            </p:extLst>
          </p:nvPr>
        </p:nvGraphicFramePr>
        <p:xfrm>
          <a:off x="4152449" y="733843"/>
          <a:ext cx="4808538" cy="1217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46" name="Equation" r:id="rId5" imgW="3759200" imgH="952500" progId="Equation.DSMT4">
                  <p:embed/>
                </p:oleObj>
              </mc:Choice>
              <mc:Fallback>
                <p:oleObj name="Equation" r:id="rId5" imgW="3759200" imgH="95250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2449" y="733843"/>
                        <a:ext cx="4808538" cy="12172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2348464"/>
              </p:ext>
            </p:extLst>
          </p:nvPr>
        </p:nvGraphicFramePr>
        <p:xfrm>
          <a:off x="7708900" y="5200650"/>
          <a:ext cx="1217202" cy="6735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47" name="Equation" r:id="rId7" imgW="990170" imgH="545863" progId="Equation.DSMT4">
                  <p:embed/>
                </p:oleObj>
              </mc:Choice>
              <mc:Fallback>
                <p:oleObj name="Equation" r:id="rId7" imgW="990170" imgH="545863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08900" y="5200650"/>
                        <a:ext cx="1217202" cy="67359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2929176"/>
              </p:ext>
            </p:extLst>
          </p:nvPr>
        </p:nvGraphicFramePr>
        <p:xfrm>
          <a:off x="2070100" y="3857625"/>
          <a:ext cx="4416566" cy="787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48" name="Equation" r:id="rId9" imgW="3784600" imgH="673100" progId="Equation.DSMT4">
                  <p:embed/>
                </p:oleObj>
              </mc:Choice>
              <mc:Fallback>
                <p:oleObj name="Equation" r:id="rId9" imgW="3784600" imgH="6731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0100" y="3857625"/>
                        <a:ext cx="4416566" cy="7878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09054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7000">
              <a:schemeClr val="accent2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35229271-8B09-483E-B34C-60374B10E646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8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50900" y="504825"/>
            <a:ext cx="8915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Предположим, что комплексная экспоненциальная последовательность 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поступает </a:t>
            </a:r>
            <a:r>
              <a:rPr lang="ru-RU" sz="2800" dirty="0"/>
              <a:t>на вход ЛИС-цепи с импульсной </a:t>
            </a:r>
            <a:r>
              <a:rPr lang="ru-RU" sz="2800" dirty="0" smtClean="0"/>
              <a:t>характеристикой</a:t>
            </a:r>
          </a:p>
          <a:p>
            <a:endParaRPr lang="ru-RU" sz="2800" dirty="0"/>
          </a:p>
          <a:p>
            <a:r>
              <a:rPr lang="ru-RU" sz="2800" dirty="0"/>
              <a:t>Тогда выходная последовательность</a:t>
            </a:r>
          </a:p>
          <a:p>
            <a:endParaRPr lang="ru-RU" sz="2800" dirty="0"/>
          </a:p>
          <a:p>
            <a:endParaRPr lang="ru-RU" sz="2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0060086"/>
              </p:ext>
            </p:extLst>
          </p:nvPr>
        </p:nvGraphicFramePr>
        <p:xfrm>
          <a:off x="4584700" y="1079825"/>
          <a:ext cx="2209800" cy="6767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01" name="Equation" r:id="rId5" imgW="1524000" imgH="457200" progId="Equation.DSMT4">
                  <p:embed/>
                </p:oleObj>
              </mc:Choice>
              <mc:Fallback>
                <p:oleObj name="Equation" r:id="rId5" imgW="1524000" imgH="457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4700" y="1079825"/>
                        <a:ext cx="2209800" cy="6767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6228662"/>
              </p:ext>
            </p:extLst>
          </p:nvPr>
        </p:nvGraphicFramePr>
        <p:xfrm>
          <a:off x="3712290" y="2267190"/>
          <a:ext cx="664226" cy="4151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02" name="Equation" r:id="rId7" imgW="533169" imgH="330057" progId="Equation.DSMT4">
                  <p:embed/>
                </p:oleObj>
              </mc:Choice>
              <mc:Fallback>
                <p:oleObj name="Equation" r:id="rId7" imgW="533169" imgH="330057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2290" y="2267190"/>
                        <a:ext cx="664226" cy="4151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2477793"/>
              </p:ext>
            </p:extLst>
          </p:nvPr>
        </p:nvGraphicFramePr>
        <p:xfrm>
          <a:off x="1155700" y="3602084"/>
          <a:ext cx="8113698" cy="11750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03" name="Equation" r:id="rId9" imgW="6248400" imgH="901700" progId="Equation.DSMT4">
                  <p:embed/>
                </p:oleObj>
              </mc:Choice>
              <mc:Fallback>
                <p:oleObj name="Equation" r:id="rId9" imgW="6248400" imgH="9017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0" y="3602084"/>
                        <a:ext cx="8113698" cy="11750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6362146"/>
              </p:ext>
            </p:extLst>
          </p:nvPr>
        </p:nvGraphicFramePr>
        <p:xfrm>
          <a:off x="1308100" y="4866278"/>
          <a:ext cx="8077200" cy="19129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04" name="Equation" r:id="rId11" imgW="6502320" imgH="1536480" progId="Equation.DSMT4">
                  <p:embed/>
                </p:oleObj>
              </mc:Choice>
              <mc:Fallback>
                <p:oleObj name="Equation" r:id="rId11" imgW="6502320" imgH="153648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8100" y="4866278"/>
                        <a:ext cx="8077200" cy="19129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14625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37000">
              <a:schemeClr val="accent2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647AD124-D8A5-4AE3-8440-0542362A74C4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9</a:t>
            </a:fld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5902803"/>
              </p:ext>
            </p:extLst>
          </p:nvPr>
        </p:nvGraphicFramePr>
        <p:xfrm>
          <a:off x="2222500" y="594673"/>
          <a:ext cx="3693695" cy="1017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83" name="Equation" r:id="rId5" imgW="3289300" imgH="901700" progId="Equation.DSMT4">
                  <p:embed/>
                </p:oleObj>
              </mc:Choice>
              <mc:Fallback>
                <p:oleObj name="Equation" r:id="rId5" imgW="32893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2500" y="594673"/>
                        <a:ext cx="3693695" cy="1017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08100" y="1647825"/>
            <a:ext cx="8153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комплексная частотная характеристика </a:t>
            </a:r>
            <a:r>
              <a:rPr lang="ru-RU" sz="2800" dirty="0"/>
              <a:t>(КЧХ). КЧХ может рассматриваться, как </a:t>
            </a:r>
            <a:r>
              <a:rPr lang="ru-RU" sz="2800" i="1" dirty="0">
                <a:solidFill>
                  <a:srgbClr val="0000FF"/>
                </a:solidFill>
              </a:rPr>
              <a:t>сужение</a:t>
            </a:r>
            <a:r>
              <a:rPr lang="ru-RU" sz="2800" i="1" dirty="0">
                <a:solidFill>
                  <a:srgbClr val="0070C0"/>
                </a:solidFill>
              </a:rPr>
              <a:t> </a:t>
            </a:r>
            <a:r>
              <a:rPr lang="ru-RU" sz="2800" i="1" dirty="0" smtClean="0">
                <a:solidFill>
                  <a:srgbClr val="0070C0"/>
                </a:solidFill>
              </a:rPr>
              <a:t/>
            </a:r>
            <a:br>
              <a:rPr lang="ru-RU" sz="2800" i="1" dirty="0" smtClean="0">
                <a:solidFill>
                  <a:srgbClr val="0070C0"/>
                </a:solidFill>
              </a:rPr>
            </a:br>
            <a:r>
              <a:rPr lang="ru-RU" sz="2800" dirty="0" smtClean="0"/>
              <a:t>на 1-окружность передаточной </a:t>
            </a:r>
            <a:r>
              <a:rPr lang="ru-RU" sz="2800" dirty="0"/>
              <a:t>функции 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8373055"/>
              </p:ext>
            </p:extLst>
          </p:nvPr>
        </p:nvGraphicFramePr>
        <p:xfrm>
          <a:off x="2146300" y="2889168"/>
          <a:ext cx="3124199" cy="10524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84" name="Equation" r:id="rId7" imgW="2679700" imgH="901700" progId="Equation.DSMT4">
                  <p:embed/>
                </p:oleObj>
              </mc:Choice>
              <mc:Fallback>
                <p:oleObj name="Equation" r:id="rId7" imgW="2679700" imgH="901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6300" y="2889168"/>
                        <a:ext cx="3124199" cy="10524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52686" y="5141827"/>
            <a:ext cx="8382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Таким образом, комплексная </a:t>
            </a:r>
            <a:r>
              <a:rPr lang="ru-RU" sz="2800" dirty="0"/>
              <a:t>экспоненциальная </a:t>
            </a:r>
            <a:r>
              <a:rPr lang="ru-RU" sz="2800" dirty="0" smtClean="0"/>
              <a:t>последовательность                   является собственной </a:t>
            </a:r>
            <a:r>
              <a:rPr lang="ru-RU" sz="2800" dirty="0" smtClean="0"/>
              <a:t>функцией </a:t>
            </a:r>
            <a:r>
              <a:rPr lang="ru-RU" sz="2800" dirty="0" smtClean="0"/>
              <a:t>для </a:t>
            </a:r>
            <a:r>
              <a:rPr lang="ru-RU" sz="2800" dirty="0" smtClean="0"/>
              <a:t>любого ЛИС-оператора </a:t>
            </a:r>
            <a:r>
              <a:rPr lang="ru-RU" sz="2800" dirty="0"/>
              <a:t>при любом значении частоты</a:t>
            </a: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5180982"/>
              </p:ext>
            </p:extLst>
          </p:nvPr>
        </p:nvGraphicFramePr>
        <p:xfrm>
          <a:off x="3629025" y="3705225"/>
          <a:ext cx="3224212" cy="147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85" name="Picture" r:id="rId9" imgW="2743200" imgH="1284120" progId="Word.Picture.8">
                  <p:embed/>
                </p:oleObj>
              </mc:Choice>
              <mc:Fallback>
                <p:oleObj name="Picture" r:id="rId9" imgW="2743200" imgH="1284120" progId="Word.Picture.8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9025" y="3705225"/>
                        <a:ext cx="3224212" cy="1470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5559842"/>
              </p:ext>
            </p:extLst>
          </p:nvPr>
        </p:nvGraphicFramePr>
        <p:xfrm>
          <a:off x="2908300" y="4184650"/>
          <a:ext cx="965200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86" name="Equation" r:id="rId11" imgW="419040" imgH="253800" progId="Equation.DSMT4">
                  <p:embed/>
                </p:oleObj>
              </mc:Choice>
              <mc:Fallback>
                <p:oleObj name="Equation" r:id="rId11" imgW="41904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908300" y="4184650"/>
                        <a:ext cx="965200" cy="585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4586463"/>
              </p:ext>
            </p:extLst>
          </p:nvPr>
        </p:nvGraphicFramePr>
        <p:xfrm>
          <a:off x="6880225" y="4000500"/>
          <a:ext cx="2486025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87" name="Equation" r:id="rId13" imgW="1079280" imgH="393480" progId="Equation.DSMT4">
                  <p:embed/>
                </p:oleObj>
              </mc:Choice>
              <mc:Fallback>
                <p:oleObj name="Equation" r:id="rId13" imgW="1079280" imgH="393480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0225" y="4000500"/>
                        <a:ext cx="2486025" cy="90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0003333"/>
              </p:ext>
            </p:extLst>
          </p:nvPr>
        </p:nvGraphicFramePr>
        <p:xfrm>
          <a:off x="4442910" y="5492315"/>
          <a:ext cx="965200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88" name="Equation" r:id="rId15" imgW="419040" imgH="253800" progId="Equation.DSMT4">
                  <p:embed/>
                </p:oleObj>
              </mc:Choice>
              <mc:Fallback>
                <p:oleObj name="Equation" r:id="rId15" imgW="419040" imgH="253800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2910" y="5492315"/>
                        <a:ext cx="965200" cy="585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763261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1615</TotalTime>
  <Words>700</Words>
  <Application>Microsoft Office PowerPoint</Application>
  <PresentationFormat>Произвольный</PresentationFormat>
  <Paragraphs>114</Paragraphs>
  <Slides>20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Brush Script MT</vt:lpstr>
      <vt:lpstr>Calibri</vt:lpstr>
      <vt:lpstr>Cambria Math</vt:lpstr>
      <vt:lpstr>Symbol</vt:lpstr>
      <vt:lpstr>Times New Roman</vt:lpstr>
      <vt:lpstr>Office Theme</vt:lpstr>
      <vt:lpstr>Equation</vt:lpstr>
      <vt:lpstr>Picture</vt:lpstr>
      <vt:lpstr>В.Н. ВАСЮКОВ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&lt;4D6963726F736F667420576F7264202D20CFF0E5E7E5EDF2E0F6E8E82031&gt;</dc:title>
  <dc:creator>&lt;C2CDC2&gt;</dc:creator>
  <cp:lastModifiedBy>VNV</cp:lastModifiedBy>
  <cp:revision>166</cp:revision>
  <dcterms:created xsi:type="dcterms:W3CDTF">2020-01-30T15:23:58Z</dcterms:created>
  <dcterms:modified xsi:type="dcterms:W3CDTF">2024-01-24T05:11:39Z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2020-01-30T00:00:00Z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2020-01-30T00:00:00Z</vt:filetime>
  </property>
</Properties>
</file>