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4" r:id="rId23"/>
    <p:sldId id="276" r:id="rId24"/>
    <p:sldId id="295" r:id="rId25"/>
    <p:sldId id="296" r:id="rId26"/>
    <p:sldId id="277" r:id="rId27"/>
    <p:sldId id="278" r:id="rId28"/>
    <p:sldId id="279" r:id="rId29"/>
    <p:sldId id="297" r:id="rId30"/>
    <p:sldId id="305" r:id="rId31"/>
    <p:sldId id="280" r:id="rId32"/>
    <p:sldId id="293" r:id="rId33"/>
    <p:sldId id="299" r:id="rId34"/>
    <p:sldId id="302" r:id="rId35"/>
    <p:sldId id="282" r:id="rId36"/>
    <p:sldId id="286" r:id="rId37"/>
    <p:sldId id="301" r:id="rId38"/>
    <p:sldId id="300" r:id="rId39"/>
    <p:sldId id="303" r:id="rId40"/>
    <p:sldId id="304" r:id="rId41"/>
  </p:sldIdLst>
  <p:sldSz cx="10691813" cy="7559675"/>
  <p:notesSz cx="6858000" cy="9144000"/>
  <p:defaultTextStyle>
    <a:defPPr>
      <a:defRPr lang="ru-RU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212" y="9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14.wmf"/><Relationship Id="rId1" Type="http://schemas.openxmlformats.org/officeDocument/2006/relationships/image" Target="../media/image39.wmf"/><Relationship Id="rId4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2.wmf"/><Relationship Id="rId1" Type="http://schemas.openxmlformats.org/officeDocument/2006/relationships/image" Target="../media/image55.wmf"/><Relationship Id="rId4" Type="http://schemas.openxmlformats.org/officeDocument/2006/relationships/image" Target="../media/image5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image" Target="../media/image82.wmf"/><Relationship Id="rId7" Type="http://schemas.openxmlformats.org/officeDocument/2006/relationships/image" Target="../media/image86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Relationship Id="rId9" Type="http://schemas.openxmlformats.org/officeDocument/2006/relationships/image" Target="../media/image8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4" Type="http://schemas.openxmlformats.org/officeDocument/2006/relationships/image" Target="../media/image99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22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2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348400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1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36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38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1" y="302738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3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9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4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1" y="1763925"/>
            <a:ext cx="4722217" cy="498903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5"/>
            <a:ext cx="4722217" cy="4989036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3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1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0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9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88"/>
            <a:ext cx="5977020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1" y="1581933"/>
            <a:ext cx="3517533" cy="51710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59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5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4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4.bin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31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5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4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1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8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37.bin"/><Relationship Id="rId18" Type="http://schemas.openxmlformats.org/officeDocument/2006/relationships/oleObject" Target="../embeddings/oleObject40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23.wmf"/><Relationship Id="rId17" Type="http://schemas.openxmlformats.org/officeDocument/2006/relationships/image" Target="../media/image40.wmf"/><Relationship Id="rId2" Type="http://schemas.openxmlformats.org/officeDocument/2006/relationships/vmlDrawing" Target="../drawings/vmlDrawing11.vml"/><Relationship Id="rId16" Type="http://schemas.openxmlformats.org/officeDocument/2006/relationships/oleObject" Target="../embeddings/oleObject39.bin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22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3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23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40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3.wmf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23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4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0.bin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44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5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48.wmf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47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5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7.bin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54.wmf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53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6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57.wmf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56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6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67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69.bin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62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70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66.wmf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65.wmf"/><Relationship Id="rId4" Type="http://schemas.openxmlformats.org/officeDocument/2006/relationships/image" Target="../media/image68.png"/><Relationship Id="rId9" Type="http://schemas.openxmlformats.org/officeDocument/2006/relationships/oleObject" Target="../embeddings/oleObject7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66.wmf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70.png"/><Relationship Id="rId11" Type="http://schemas.openxmlformats.org/officeDocument/2006/relationships/oleObject" Target="../embeddings/oleObject77.bin"/><Relationship Id="rId5" Type="http://schemas.openxmlformats.org/officeDocument/2006/relationships/image" Target="../media/image69.png"/><Relationship Id="rId10" Type="http://schemas.openxmlformats.org/officeDocument/2006/relationships/image" Target="../media/image68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7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66.wmf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80.bin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72.png"/><Relationship Id="rId4" Type="http://schemas.openxmlformats.org/officeDocument/2006/relationships/image" Target="../media/image29.png"/><Relationship Id="rId9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83.bin"/><Relationship Id="rId2" Type="http://schemas.openxmlformats.org/officeDocument/2006/relationships/vmlDrawing" Target="../drawings/vmlDrawing25.v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85.bin"/><Relationship Id="rId2" Type="http://schemas.openxmlformats.org/officeDocument/2006/relationships/vmlDrawing" Target="../drawings/vmlDrawing26.v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27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4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86.wmf"/><Relationship Id="rId3" Type="http://schemas.openxmlformats.org/officeDocument/2006/relationships/slideLayout" Target="../slideLayouts/slideLayout1.xml"/><Relationship Id="rId21" Type="http://schemas.openxmlformats.org/officeDocument/2006/relationships/oleObject" Target="../embeddings/oleObject95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83.wmf"/><Relationship Id="rId17" Type="http://schemas.openxmlformats.org/officeDocument/2006/relationships/oleObject" Target="../embeddings/oleObject93.bin"/><Relationship Id="rId2" Type="http://schemas.openxmlformats.org/officeDocument/2006/relationships/vmlDrawing" Target="../drawings/vmlDrawing28.vml"/><Relationship Id="rId16" Type="http://schemas.openxmlformats.org/officeDocument/2006/relationships/image" Target="../media/image85.wmf"/><Relationship Id="rId20" Type="http://schemas.openxmlformats.org/officeDocument/2006/relationships/image" Target="../media/image87.wmf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10" Type="http://schemas.openxmlformats.org/officeDocument/2006/relationships/image" Target="../media/image82.wmf"/><Relationship Id="rId19" Type="http://schemas.openxmlformats.org/officeDocument/2006/relationships/oleObject" Target="../embeddings/oleObject94.bin"/><Relationship Id="rId4" Type="http://schemas.openxmlformats.org/officeDocument/2006/relationships/image" Target="../media/image29.png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84.wmf"/><Relationship Id="rId22" Type="http://schemas.openxmlformats.org/officeDocument/2006/relationships/image" Target="../media/image8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29.vml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0.wmf"/><Relationship Id="rId2" Type="http://schemas.openxmlformats.org/officeDocument/2006/relationships/vmlDrawing" Target="../drawings/vmlDrawing30.vml"/><Relationship Id="rId1" Type="http://schemas.openxmlformats.org/officeDocument/2006/relationships/themeOverride" Target="../theme/themeOverride31.xml"/><Relationship Id="rId6" Type="http://schemas.openxmlformats.org/officeDocument/2006/relationships/oleObject" Target="../embeddings/oleObject97.bin"/><Relationship Id="rId5" Type="http://schemas.openxmlformats.org/officeDocument/2006/relationships/image" Target="../media/image91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9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99.bin"/><Relationship Id="rId12" Type="http://schemas.openxmlformats.org/officeDocument/2006/relationships/image" Target="../media/image99.wmf"/><Relationship Id="rId2" Type="http://schemas.openxmlformats.org/officeDocument/2006/relationships/vmlDrawing" Target="../drawings/vmlDrawing31.v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98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100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03.bin"/><Relationship Id="rId2" Type="http://schemas.openxmlformats.org/officeDocument/2006/relationships/vmlDrawing" Target="../drawings/vmlDrawing32.v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102.bin"/><Relationship Id="rId10" Type="http://schemas.openxmlformats.org/officeDocument/2006/relationships/image" Target="../media/image102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104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109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106.wmf"/><Relationship Id="rId2" Type="http://schemas.openxmlformats.org/officeDocument/2006/relationships/vmlDrawing" Target="../drawings/vmlDrawing33.vml"/><Relationship Id="rId16" Type="http://schemas.openxmlformats.org/officeDocument/2006/relationships/image" Target="../media/image108.wmf"/><Relationship Id="rId1" Type="http://schemas.openxmlformats.org/officeDocument/2006/relationships/themeOverride" Target="../theme/themeOverride35.x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08.bin"/><Relationship Id="rId5" Type="http://schemas.openxmlformats.org/officeDocument/2006/relationships/oleObject" Target="../embeddings/oleObject105.bin"/><Relationship Id="rId15" Type="http://schemas.openxmlformats.org/officeDocument/2006/relationships/oleObject" Target="../embeddings/oleObject110.bin"/><Relationship Id="rId10" Type="http://schemas.openxmlformats.org/officeDocument/2006/relationships/image" Target="../media/image105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107.bin"/><Relationship Id="rId14" Type="http://schemas.openxmlformats.org/officeDocument/2006/relationships/image" Target="../media/image10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6.xml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7.xml"/><Relationship Id="rId4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8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9.wmf"/><Relationship Id="rId5" Type="http://schemas.openxmlformats.org/officeDocument/2006/relationships/image" Target="../media/image11.pn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5.png"/><Relationship Id="rId9" Type="http://schemas.openxmlformats.org/officeDocument/2006/relationships/image" Target="../media/image8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8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0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5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png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6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5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4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5.png"/><Relationship Id="rId9" Type="http://schemas.openxmlformats.org/officeDocument/2006/relationships/image" Target="../media/image13.wmf"/><Relationship Id="rId1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8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5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1.bin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8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3498" y="348562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/>
              <a:t>Цифровая обработка сигналов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Дискретное преобразование Фурье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9298" y="2640188"/>
            <a:ext cx="6400800" cy="694928"/>
          </a:xfrm>
        </p:spPr>
        <p:txBody>
          <a:bodyPr/>
          <a:lstStyle/>
          <a:p>
            <a:r>
              <a:rPr lang="ru-RU" dirty="0" smtClean="0"/>
              <a:t>В.Н. Васюков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9138" y="2083527"/>
            <a:ext cx="100811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6018062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 smtClean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582579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827510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790E58D-46F9-420C-BC9F-CFEB748294D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601491" y="683493"/>
            <a:ext cx="3700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Выполнив нормировку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212010"/>
              </p:ext>
            </p:extLst>
          </p:nvPr>
        </p:nvGraphicFramePr>
        <p:xfrm>
          <a:off x="2321571" y="1426880"/>
          <a:ext cx="6120680" cy="69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2" name="Equation" r:id="rId5" imgW="4267200" imgH="482600" progId="Equation.DSMT4">
                  <p:embed/>
                </p:oleObj>
              </mc:Choice>
              <mc:Fallback>
                <p:oleObj name="Equation" r:id="rId5" imgW="4267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571" y="1426880"/>
                        <a:ext cx="6120680" cy="696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65335" y="2339677"/>
            <a:ext cx="2560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получаем базис</a:t>
            </a:r>
            <a:endParaRPr lang="ru-RU" sz="28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863923"/>
              </p:ext>
            </p:extLst>
          </p:nvPr>
        </p:nvGraphicFramePr>
        <p:xfrm>
          <a:off x="1097433" y="2922415"/>
          <a:ext cx="8424937" cy="177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3" name="Equation" r:id="rId7" imgW="6108700" imgH="1282700" progId="Equation.DSMT4">
                  <p:embed/>
                </p:oleObj>
              </mc:Choice>
              <mc:Fallback>
                <p:oleObj name="Equation" r:id="rId7" imgW="6108700" imgH="1282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433" y="2922415"/>
                        <a:ext cx="8424937" cy="1774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47005"/>
              </p:ext>
            </p:extLst>
          </p:nvPr>
        </p:nvGraphicFramePr>
        <p:xfrm>
          <a:off x="1665334" y="5349813"/>
          <a:ext cx="3392541" cy="808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4" name="Equation" r:id="rId9" imgW="2044440" imgH="482400" progId="Equation.DSMT4">
                  <p:embed/>
                </p:oleObj>
              </mc:Choice>
              <mc:Fallback>
                <p:oleObj name="Equation" r:id="rId9" imgW="204444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5334" y="5349813"/>
                        <a:ext cx="3392541" cy="8085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65334" y="4696777"/>
            <a:ext cx="5984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Легко убедиться, что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65334" y="6300117"/>
            <a:ext cx="7136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что означает </a:t>
            </a:r>
            <a:r>
              <a:rPr lang="ru-RU" sz="2800" dirty="0" err="1"/>
              <a:t>ортонормальность</a:t>
            </a:r>
            <a:r>
              <a:rPr lang="ru-RU" sz="2800" dirty="0"/>
              <a:t> базиса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556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E660224-1167-4C0A-AE4E-B43FF0EC4F0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311238" y="613631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отношению к этому базису прямое и обратное преобразования принимают симметричную форму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141328"/>
              </p:ext>
            </p:extLst>
          </p:nvPr>
        </p:nvGraphicFramePr>
        <p:xfrm>
          <a:off x="1434853" y="2152502"/>
          <a:ext cx="5567238" cy="1515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" name="Equation" r:id="rId5" imgW="3848040" imgH="1041120" progId="Equation.DSMT4">
                  <p:embed/>
                </p:oleObj>
              </mc:Choice>
              <mc:Fallback>
                <p:oleObj name="Equation" r:id="rId5" imgW="3848040" imgH="10411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4853" y="2152502"/>
                        <a:ext cx="5567238" cy="15158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355125"/>
              </p:ext>
            </p:extLst>
          </p:nvPr>
        </p:nvGraphicFramePr>
        <p:xfrm>
          <a:off x="1561132" y="3901705"/>
          <a:ext cx="5440960" cy="1542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6" name="Equation" r:id="rId7" imgW="3695700" imgH="1041400" progId="Equation.DSMT4">
                  <p:embed/>
                </p:oleObj>
              </mc:Choice>
              <mc:Fallback>
                <p:oleObj name="Equation" r:id="rId7" imgW="36957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1132" y="3901705"/>
                        <a:ext cx="5440960" cy="1542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31221"/>
              </p:ext>
            </p:extLst>
          </p:nvPr>
        </p:nvGraphicFramePr>
        <p:xfrm>
          <a:off x="7529225" y="3042842"/>
          <a:ext cx="2084324" cy="595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7" name="Equation" r:id="rId9" imgW="1396394" imgH="406224" progId="Equation.DSMT4">
                  <p:embed/>
                </p:oleObj>
              </mc:Choice>
              <mc:Fallback>
                <p:oleObj name="Equation" r:id="rId9" imgW="1396394" imgH="40622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9225" y="3042842"/>
                        <a:ext cx="2084324" cy="5955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038866"/>
              </p:ext>
            </p:extLst>
          </p:nvPr>
        </p:nvGraphicFramePr>
        <p:xfrm>
          <a:off x="7402944" y="4735554"/>
          <a:ext cx="2378632" cy="68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8" name="Equation" r:id="rId11" imgW="1383699" imgH="406224" progId="Equation.DSMT4">
                  <p:embed/>
                </p:oleObj>
              </mc:Choice>
              <mc:Fallback>
                <p:oleObj name="Equation" r:id="rId11" imgW="1383699" imgH="40622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944" y="4735554"/>
                        <a:ext cx="2378632" cy="684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630446" y="5940078"/>
            <a:ext cx="7891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эта пара ДПФ-ОДПФ соответствует ортонормальному базису, и можно записать равенство Парсеваля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77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83AC6A6-F638-4FB4-8C7C-57907945DCB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565274"/>
              </p:ext>
            </p:extLst>
          </p:nvPr>
        </p:nvGraphicFramePr>
        <p:xfrm>
          <a:off x="2321570" y="756219"/>
          <a:ext cx="4710839" cy="1377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8" name="Equation" r:id="rId5" imgW="3098800" imgH="901700" progId="Equation.DSMT4">
                  <p:embed/>
                </p:oleObj>
              </mc:Choice>
              <mc:Fallback>
                <p:oleObj name="Equation" r:id="rId5" imgW="3098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570" y="756219"/>
                        <a:ext cx="4710839" cy="1377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671026"/>
              </p:ext>
            </p:extLst>
          </p:nvPr>
        </p:nvGraphicFramePr>
        <p:xfrm>
          <a:off x="2897633" y="5436021"/>
          <a:ext cx="4829505" cy="1337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9" name="Equation" r:id="rId7" imgW="3263900" imgH="901700" progId="Equation.DSMT4">
                  <p:embed/>
                </p:oleObj>
              </mc:Choice>
              <mc:Fallback>
                <p:oleObj name="Equation" r:id="rId7" imgW="32639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633" y="5436021"/>
                        <a:ext cx="4829505" cy="1337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54701"/>
              </p:ext>
            </p:extLst>
          </p:nvPr>
        </p:nvGraphicFramePr>
        <p:xfrm>
          <a:off x="1817514" y="2974570"/>
          <a:ext cx="7751936" cy="1522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0" name="Equation" r:id="rId9" imgW="5333760" imgH="1041120" progId="Equation.DSMT4">
                  <p:embed/>
                </p:oleObj>
              </mc:Choice>
              <mc:Fallback>
                <p:oleObj name="Equation" r:id="rId9" imgW="533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14" y="2974570"/>
                        <a:ext cx="7751936" cy="1522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17514" y="2267669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 поскольку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17514" y="478794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то для </a:t>
            </a:r>
            <a:r>
              <a:rPr lang="ru-RU" sz="2800" dirty="0" err="1"/>
              <a:t>неортонормального</a:t>
            </a:r>
            <a:r>
              <a:rPr lang="ru-RU" sz="2800" dirty="0"/>
              <a:t> базиса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516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6D0C7F5-3720-4772-BA59-78C780D5FE3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593242"/>
              </p:ext>
            </p:extLst>
          </p:nvPr>
        </p:nvGraphicFramePr>
        <p:xfrm>
          <a:off x="1133795" y="672679"/>
          <a:ext cx="40433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8" name="Equation" r:id="rId5" imgW="3098800" imgH="1041400" progId="Equation.DSMT4">
                  <p:embed/>
                </p:oleObj>
              </mc:Choice>
              <mc:Fallback>
                <p:oleObj name="Equation" r:id="rId5" imgW="30988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795" y="672679"/>
                        <a:ext cx="4043362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790251"/>
              </p:ext>
            </p:extLst>
          </p:nvPr>
        </p:nvGraphicFramePr>
        <p:xfrm>
          <a:off x="6575028" y="1348134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9" name="Equation" r:id="rId7" imgW="1396394" imgH="406224" progId="Equation.DSMT4">
                  <p:embed/>
                </p:oleObj>
              </mc:Choice>
              <mc:Fallback>
                <p:oleObj name="Equation" r:id="rId7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5028" y="1348134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865408"/>
              </p:ext>
            </p:extLst>
          </p:nvPr>
        </p:nvGraphicFramePr>
        <p:xfrm>
          <a:off x="1133795" y="2208957"/>
          <a:ext cx="4630738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0" name="Equation" r:id="rId9" imgW="3263900" imgH="1041400" progId="Equation.DSMT4">
                  <p:embed/>
                </p:oleObj>
              </mc:Choice>
              <mc:Fallback>
                <p:oleObj name="Equation" r:id="rId9" imgW="32639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795" y="2208957"/>
                        <a:ext cx="4630738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069946"/>
              </p:ext>
            </p:extLst>
          </p:nvPr>
        </p:nvGraphicFramePr>
        <p:xfrm>
          <a:off x="6575028" y="2870165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1" name="Equation" r:id="rId11" imgW="1384200" imgH="406080" progId="Equation.DSMT4">
                  <p:embed/>
                </p:oleObj>
              </mc:Choice>
              <mc:Fallback>
                <p:oleObj name="Equation" r:id="rId11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5028" y="2870165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737996"/>
              </p:ext>
            </p:extLst>
          </p:nvPr>
        </p:nvGraphicFramePr>
        <p:xfrm>
          <a:off x="2609602" y="3891161"/>
          <a:ext cx="44735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2" name="Equation" r:id="rId13" imgW="3429000" imgH="1041120" progId="Equation.DSMT4">
                  <p:embed/>
                </p:oleObj>
              </mc:Choice>
              <mc:Fallback>
                <p:oleObj name="Equation" r:id="rId13" imgW="342900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602" y="3891161"/>
                        <a:ext cx="4473575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801889"/>
              </p:ext>
            </p:extLst>
          </p:nvPr>
        </p:nvGraphicFramePr>
        <p:xfrm>
          <a:off x="7642398" y="4544359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3" name="Equation" r:id="rId15" imgW="1396394" imgH="406224" progId="Equation.DSMT4">
                  <p:embed/>
                </p:oleObj>
              </mc:Choice>
              <mc:Fallback>
                <p:oleObj name="Equation" r:id="rId15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398" y="4544359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927413"/>
              </p:ext>
            </p:extLst>
          </p:nvPr>
        </p:nvGraphicFramePr>
        <p:xfrm>
          <a:off x="2609602" y="5409192"/>
          <a:ext cx="4162425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4" name="Equation" r:id="rId16" imgW="2933640" imgH="1041120" progId="Equation.DSMT4">
                  <p:embed/>
                </p:oleObj>
              </mc:Choice>
              <mc:Fallback>
                <p:oleObj name="Equation" r:id="rId16" imgW="293364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602" y="5409192"/>
                        <a:ext cx="4162425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163419"/>
              </p:ext>
            </p:extLst>
          </p:nvPr>
        </p:nvGraphicFramePr>
        <p:xfrm>
          <a:off x="7642398" y="6043426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5" name="Equation" r:id="rId18" imgW="1384200" imgH="406080" progId="Equation.DSMT4">
                  <p:embed/>
                </p:oleObj>
              </mc:Choice>
              <mc:Fallback>
                <p:oleObj name="Equation" r:id="rId18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2398" y="6043426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380978" y="672679"/>
            <a:ext cx="129614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MATLAB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9644" y="5424149"/>
            <a:ext cx="129614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MathCad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99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AC4A4B2-CCCE-4C73-AC31-139A2310C14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235670"/>
              </p:ext>
            </p:extLst>
          </p:nvPr>
        </p:nvGraphicFramePr>
        <p:xfrm>
          <a:off x="1976974" y="862435"/>
          <a:ext cx="44735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6" name="Equation" r:id="rId5" imgW="3429000" imgH="1041120" progId="Equation.DSMT4">
                  <p:embed/>
                </p:oleObj>
              </mc:Choice>
              <mc:Fallback>
                <p:oleObj name="Equation" r:id="rId5" imgW="342900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974" y="862435"/>
                        <a:ext cx="4473575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591948"/>
              </p:ext>
            </p:extLst>
          </p:nvPr>
        </p:nvGraphicFramePr>
        <p:xfrm>
          <a:off x="6646564" y="1259111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7" name="Equation" r:id="rId7" imgW="1396394" imgH="406224" progId="Equation.DSMT4">
                  <p:embed/>
                </p:oleObj>
              </mc:Choice>
              <mc:Fallback>
                <p:oleObj name="Equation" r:id="rId7" imgW="1396394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564" y="1259111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174595"/>
              </p:ext>
            </p:extLst>
          </p:nvPr>
        </p:nvGraphicFramePr>
        <p:xfrm>
          <a:off x="1976974" y="2388833"/>
          <a:ext cx="4162425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8" name="Equation" r:id="rId9" imgW="2933640" imgH="1041120" progId="Equation.DSMT4">
                  <p:embed/>
                </p:oleObj>
              </mc:Choice>
              <mc:Fallback>
                <p:oleObj name="Equation" r:id="rId9" imgW="293364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974" y="2388833"/>
                        <a:ext cx="4162425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558509"/>
              </p:ext>
            </p:extLst>
          </p:nvPr>
        </p:nvGraphicFramePr>
        <p:xfrm>
          <a:off x="6798220" y="2698478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9" name="Equation" r:id="rId11" imgW="1384200" imgH="406080" progId="Equation.DSMT4">
                  <p:embed/>
                </p:oleObj>
              </mc:Choice>
              <mc:Fallback>
                <p:oleObj name="Equation" r:id="rId11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8220" y="2698478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3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38412" y="5798076"/>
            <a:ext cx="165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ICFFT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344890" y="3249638"/>
            <a:ext cx="2133600" cy="365125"/>
          </a:xfrm>
        </p:spPr>
        <p:txBody>
          <a:bodyPr/>
          <a:lstStyle/>
          <a:p>
            <a:fld id="{7FE0F90A-BC11-43DE-B96E-CFE3F41BB837}" type="slidenum">
              <a:rPr lang="ru-RU" smtClean="0"/>
              <a:t>14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27254" y="4283894"/>
            <a:ext cx="7407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системе </a:t>
            </a:r>
            <a:r>
              <a:rPr lang="en-US" sz="2800" dirty="0" err="1"/>
              <a:t>MathCAD</a:t>
            </a:r>
            <a:r>
              <a:rPr lang="en-US" sz="2800" dirty="0"/>
              <a:t> </a:t>
            </a:r>
            <a:r>
              <a:rPr lang="ru-RU" sz="2800" dirty="0"/>
              <a:t>предусмотрены функции ДПФ (БПФ)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50176" y="5757153"/>
            <a:ext cx="6988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Complex Fast Fourier Transform – CFFT</a:t>
            </a:r>
          </a:p>
          <a:p>
            <a:r>
              <a:rPr lang="en-US" sz="2400" dirty="0"/>
              <a:t>Inverse Complex Fast Fourier Transform – ICFFT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0007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8B0B2B7-D7AB-4B07-8EFD-51D8400E19C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540529"/>
              </p:ext>
            </p:extLst>
          </p:nvPr>
        </p:nvGraphicFramePr>
        <p:xfrm>
          <a:off x="1167607" y="3859212"/>
          <a:ext cx="7534275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2" name="Equation" r:id="rId5" imgW="5841720" imgH="1282680" progId="Equation.DSMT4">
                  <p:embed/>
                </p:oleObj>
              </mc:Choice>
              <mc:Fallback>
                <p:oleObj name="Equation" r:id="rId5" imgW="5841720" imgH="1282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607" y="3859212"/>
                        <a:ext cx="7534275" cy="166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80156"/>
              </p:ext>
            </p:extLst>
          </p:nvPr>
        </p:nvGraphicFramePr>
        <p:xfrm>
          <a:off x="1961530" y="1231391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3" name="Equation" r:id="rId7" imgW="3263760" imgH="1041120" progId="Equation.DSMT4">
                  <p:embed/>
                </p:oleObj>
              </mc:Choice>
              <mc:Fallback>
                <p:oleObj name="Equation" r:id="rId7" imgW="326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30" y="1231391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3498" y="611485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Напомним, что ОДПФ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096117"/>
              </p:ext>
            </p:extLst>
          </p:nvPr>
        </p:nvGraphicFramePr>
        <p:xfrm>
          <a:off x="7402733" y="1702084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4" name="Equation" r:id="rId9" imgW="1384200" imgH="406080" progId="Equation.DSMT4">
                  <p:embed/>
                </p:oleObj>
              </mc:Choice>
              <mc:Fallback>
                <p:oleObj name="Equation" r:id="rId9" imgW="1384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733" y="1702084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49462" y="2781975"/>
            <a:ext cx="8388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Соответствует разложению последовательности конечной длины в базисе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82378" y="5524500"/>
            <a:ext cx="90748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из гармонических последовательностей такой же длины с частотами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722754"/>
              </p:ext>
            </p:extLst>
          </p:nvPr>
        </p:nvGraphicFramePr>
        <p:xfrm>
          <a:off x="4751766" y="6001553"/>
          <a:ext cx="79216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5" name="Equation" r:id="rId11" imgW="558720" imgH="622080" progId="Equation.DSMT4">
                  <p:embed/>
                </p:oleObj>
              </mc:Choice>
              <mc:Fallback>
                <p:oleObj name="Equation" r:id="rId11" imgW="55872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1766" y="6001553"/>
                        <a:ext cx="792162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81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68CAAF5-6000-445D-BCD0-EBE3DA8A831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798914"/>
              </p:ext>
            </p:extLst>
          </p:nvPr>
        </p:nvGraphicFramePr>
        <p:xfrm>
          <a:off x="1817514" y="1112641"/>
          <a:ext cx="6895824" cy="1524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0" name="Equation" r:id="rId5" imgW="5841720" imgH="1282680" progId="Equation.DSMT4">
                  <p:embed/>
                </p:oleObj>
              </mc:Choice>
              <mc:Fallback>
                <p:oleObj name="Equation" r:id="rId5" imgW="5841720" imgH="1282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14" y="1112641"/>
                        <a:ext cx="6895824" cy="15241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66875" y="547123"/>
            <a:ext cx="8388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Все эти последовательности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9479948"/>
              </p:ext>
            </p:extLst>
          </p:nvPr>
        </p:nvGraphicFramePr>
        <p:xfrm>
          <a:off x="6065986" y="2555701"/>
          <a:ext cx="700626" cy="784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1" name="Equation" r:id="rId7" imgW="558720" imgH="622080" progId="Equation.DSMT4">
                  <p:embed/>
                </p:oleObj>
              </mc:Choice>
              <mc:Fallback>
                <p:oleObj name="Equation" r:id="rId7" imgW="55872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986" y="2555701"/>
                        <a:ext cx="700626" cy="784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66875" y="2679489"/>
            <a:ext cx="8645380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периодичны, т.к. их частоты            находятся </a:t>
            </a:r>
          </a:p>
          <a:p>
            <a:r>
              <a:rPr lang="ru-RU" sz="2800" dirty="0"/>
              <a:t>в рациональном отношении  к величине 2</a:t>
            </a:r>
            <a:r>
              <a:rPr lang="el-GR" sz="2800" dirty="0"/>
              <a:t>π</a:t>
            </a:r>
            <a:r>
              <a:rPr lang="ru-RU" sz="2800" dirty="0"/>
              <a:t>. </a:t>
            </a:r>
          </a:p>
          <a:p>
            <a:r>
              <a:rPr lang="ru-RU" sz="2800" dirty="0"/>
              <a:t>Величина </a:t>
            </a:r>
            <a:r>
              <a:rPr lang="en-US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/>
              <a:t> </a:t>
            </a:r>
            <a:r>
              <a:rPr lang="ru-RU" sz="2800" dirty="0"/>
              <a:t>равна или кратна их периодам, </a:t>
            </a:r>
          </a:p>
          <a:p>
            <a:r>
              <a:rPr lang="ru-RU" sz="2800" dirty="0"/>
              <a:t>поэтому можно все базисные последовательности</a:t>
            </a:r>
          </a:p>
          <a:p>
            <a:r>
              <a:rPr lang="ru-RU" sz="2800" dirty="0"/>
              <a:t>продолжить периодически на бесконечную </a:t>
            </a:r>
          </a:p>
          <a:p>
            <a:r>
              <a:rPr lang="ru-RU" sz="2800" dirty="0"/>
              <a:t>временную ось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10606"/>
              </p:ext>
            </p:extLst>
          </p:nvPr>
        </p:nvGraphicFramePr>
        <p:xfrm>
          <a:off x="2825626" y="5382930"/>
          <a:ext cx="6607360" cy="1499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2" name="Equation" r:id="rId9" imgW="5664200" imgH="1282700" progId="Equation.DSMT4">
                  <p:embed/>
                </p:oleObj>
              </mc:Choice>
              <mc:Fallback>
                <p:oleObj name="Equation" r:id="rId9" imgW="5664200" imgH="1282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626" y="5382930"/>
                        <a:ext cx="6607360" cy="14991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68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E67A067-0DE5-4AD6-9371-B72C24444FB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095191"/>
              </p:ext>
            </p:extLst>
          </p:nvPr>
        </p:nvGraphicFramePr>
        <p:xfrm>
          <a:off x="1745506" y="1935485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4" name="Equation" r:id="rId5" imgW="3263760" imgH="1041120" progId="Equation.DSMT4">
                  <p:embed/>
                </p:oleObj>
              </mc:Choice>
              <mc:Fallback>
                <p:oleObj name="Equation" r:id="rId5" imgW="32637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506" y="1935485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983611"/>
              </p:ext>
            </p:extLst>
          </p:nvPr>
        </p:nvGraphicFramePr>
        <p:xfrm>
          <a:off x="7321848" y="2436166"/>
          <a:ext cx="17684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5" name="Equation" r:id="rId7" imgW="1244520" imgH="406080" progId="Equation.DSMT4">
                  <p:embed/>
                </p:oleObj>
              </mc:Choice>
              <mc:Fallback>
                <p:oleObj name="Equation" r:id="rId7" imgW="12445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1848" y="2436166"/>
                        <a:ext cx="1768475" cy="579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458" y="539478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Тогда сумма с теми же коэффициентами дает периодическое продолжение последовательности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47242" y="3429095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ДПФ описывает как последовательность конечной длины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800" dirty="0"/>
              <a:t>, так и её периодическое продолжение с периодом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2800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689813"/>
              </p:ext>
            </p:extLst>
          </p:nvPr>
        </p:nvGraphicFramePr>
        <p:xfrm>
          <a:off x="1546255" y="4937200"/>
          <a:ext cx="3369364" cy="652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6" name="Equation" r:id="rId9" imgW="2070100" imgH="406400" progId="Equation.DSMT4">
                  <p:embed/>
                </p:oleObj>
              </mc:Choice>
              <mc:Fallback>
                <p:oleObj name="Equation" r:id="rId9" imgW="2070100" imgH="406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55" y="4937200"/>
                        <a:ext cx="3369364" cy="6521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301362"/>
              </p:ext>
            </p:extLst>
          </p:nvPr>
        </p:nvGraphicFramePr>
        <p:xfrm>
          <a:off x="1582367" y="5860639"/>
          <a:ext cx="3547515" cy="665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7" name="Equation" r:id="rId11" imgW="2132674" imgH="406224" progId="Equation.DSMT4">
                  <p:embed/>
                </p:oleObj>
              </mc:Choice>
              <mc:Fallback>
                <p:oleObj name="Equation" r:id="rId11" imgW="2132674" imgH="406224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2367" y="5860639"/>
                        <a:ext cx="3547515" cy="6651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43686" y="5085405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также продолжается до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11815" y="5905183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периодическим обходом 1-окружности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7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5DE2AA3-937B-41E2-8A1E-3A5021CE678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025426" y="539477"/>
            <a:ext cx="871296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a typeface="Times New Roman" panose="02020603050405020304" pitchFamily="18" charset="0"/>
              </a:rPr>
              <a:t>Здесь полезно напомнить, что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периодические</a:t>
            </a:r>
            <a:r>
              <a:rPr lang="ru-RU" sz="2800" dirty="0">
                <a:ea typeface="Times New Roman" panose="02020603050405020304" pitchFamily="18" charset="0"/>
              </a:rPr>
              <a:t> аналоговые сигналы имеют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дискретный</a:t>
            </a:r>
            <a:r>
              <a:rPr lang="ru-RU" sz="2800" dirty="0">
                <a:ea typeface="Times New Roman" panose="02020603050405020304" pitchFamily="18" charset="0"/>
              </a:rPr>
              <a:t> спектр.</a:t>
            </a:r>
          </a:p>
          <a:p>
            <a:r>
              <a:rPr lang="ru-RU" sz="2800" dirty="0">
                <a:ea typeface="Times New Roman" panose="02020603050405020304" pitchFamily="18" charset="0"/>
              </a:rPr>
              <a:t>При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дискретизации</a:t>
            </a:r>
            <a:r>
              <a:rPr lang="ru-RU" sz="2800" dirty="0">
                <a:ea typeface="Times New Roman" panose="02020603050405020304" pitchFamily="18" charset="0"/>
              </a:rPr>
              <a:t> спектральной плотности получаем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периодическое</a:t>
            </a:r>
            <a:r>
              <a:rPr lang="ru-RU" sz="2800" dirty="0">
                <a:ea typeface="Times New Roman" panose="02020603050405020304" pitchFamily="18" charset="0"/>
              </a:rPr>
              <a:t> продолжение во временной области. </a:t>
            </a:r>
          </a:p>
          <a:p>
            <a:endParaRPr lang="ru-RU" sz="1050" dirty="0"/>
          </a:p>
          <a:p>
            <a:r>
              <a:rPr lang="ru-RU" sz="2800" dirty="0"/>
              <a:t>По отсчётам ДПФ можно восстановить </a:t>
            </a:r>
            <a:r>
              <a:rPr lang="ru-RU" sz="2800" dirty="0" err="1"/>
              <a:t>фурье</a:t>
            </a:r>
            <a:r>
              <a:rPr lang="ru-RU" sz="2800" dirty="0"/>
              <a:t>-образ и </a:t>
            </a:r>
            <a:r>
              <a:rPr lang="en-US" sz="2800" dirty="0"/>
              <a:t>z</a:t>
            </a:r>
            <a:r>
              <a:rPr lang="ru-RU" sz="2800" dirty="0"/>
              <a:t>-образ последовательности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886815"/>
              </p:ext>
            </p:extLst>
          </p:nvPr>
        </p:nvGraphicFramePr>
        <p:xfrm>
          <a:off x="1385467" y="3653780"/>
          <a:ext cx="8432569" cy="1350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9" name="Equation" r:id="rId5" imgW="6540500" imgH="1041400" progId="Equation.DSMT4">
                  <p:embed/>
                </p:oleObj>
              </mc:Choice>
              <mc:Fallback>
                <p:oleObj name="Equation" r:id="rId5" imgW="65405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467" y="3653780"/>
                        <a:ext cx="8432569" cy="13501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366777"/>
              </p:ext>
            </p:extLst>
          </p:nvPr>
        </p:nvGraphicFramePr>
        <p:xfrm>
          <a:off x="1664494" y="5003800"/>
          <a:ext cx="5899150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0" name="Equation" r:id="rId7" imgW="4038480" imgH="1333440" progId="Equation.DSMT4">
                  <p:embed/>
                </p:oleObj>
              </mc:Choice>
              <mc:Fallback>
                <p:oleObj name="Equation" r:id="rId7" imgW="4038480" imgH="1333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4494" y="5003800"/>
                        <a:ext cx="5899150" cy="1947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65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1016965-2387-477B-973E-0B305A7E494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987686"/>
              </p:ext>
            </p:extLst>
          </p:nvPr>
        </p:nvGraphicFramePr>
        <p:xfrm>
          <a:off x="1689895" y="591162"/>
          <a:ext cx="6104283" cy="1723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8" name="Equation" r:id="rId5" imgW="4724280" imgH="1333440" progId="Equation.DSMT4">
                  <p:embed/>
                </p:oleObj>
              </mc:Choice>
              <mc:Fallback>
                <p:oleObj name="Equation" r:id="rId5" imgW="4724280" imgH="1333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895" y="591162"/>
                        <a:ext cx="6104283" cy="1723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45506" y="2314676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Введём обозначение</a:t>
            </a:r>
          </a:p>
          <a:p>
            <a:endParaRPr lang="ru-RU" sz="2800" dirty="0"/>
          </a:p>
          <a:p>
            <a:r>
              <a:rPr lang="ru-RU" sz="2800" dirty="0"/>
              <a:t>и учтём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401271"/>
              </p:ext>
            </p:extLst>
          </p:nvPr>
        </p:nvGraphicFramePr>
        <p:xfrm>
          <a:off x="5655072" y="2267669"/>
          <a:ext cx="2393581" cy="1203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9" name="Equation" r:id="rId7" imgW="1689100" imgH="838200" progId="Equation.DSMT4">
                  <p:embed/>
                </p:oleObj>
              </mc:Choice>
              <mc:Fallback>
                <p:oleObj name="Equation" r:id="rId7" imgW="1689100" imgH="838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5072" y="2267669"/>
                        <a:ext cx="2393581" cy="1203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495013"/>
              </p:ext>
            </p:extLst>
          </p:nvPr>
        </p:nvGraphicFramePr>
        <p:xfrm>
          <a:off x="1097434" y="3851846"/>
          <a:ext cx="8572802" cy="1268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0" name="Equation" r:id="rId9" imgW="6121400" imgH="901700" progId="Equation.DSMT4">
                  <p:embed/>
                </p:oleObj>
              </mc:Choice>
              <mc:Fallback>
                <p:oleObj name="Equation" r:id="rId9" imgW="61214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434" y="3851846"/>
                        <a:ext cx="8572802" cy="12685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225274"/>
              </p:ext>
            </p:extLst>
          </p:nvPr>
        </p:nvGraphicFramePr>
        <p:xfrm>
          <a:off x="1889522" y="5436022"/>
          <a:ext cx="4119566" cy="1254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1" name="Equation" r:id="rId11" imgW="2870200" imgH="876300" progId="Equation.DSMT4">
                  <p:embed/>
                </p:oleObj>
              </mc:Choice>
              <mc:Fallback>
                <p:oleObj name="Equation" r:id="rId11" imgW="2870200" imgH="8763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522" y="5436022"/>
                        <a:ext cx="4119566" cy="12549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40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DC6C0BF-9969-4B78-9FE2-1ECEF722314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106" y="467469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33CC"/>
                </a:solidFill>
              </a:rPr>
              <a:t>Дискретное преобразование Фурье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5466" y="1547589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Для вычисления свёртки можно использовать «окольный путь»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455322"/>
              </p:ext>
            </p:extLst>
          </p:nvPr>
        </p:nvGraphicFramePr>
        <p:xfrm>
          <a:off x="2865438" y="2498725"/>
          <a:ext cx="4097337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Equation" r:id="rId4" imgW="3047760" imgH="533160" progId="Equation.DSMT4">
                  <p:embed/>
                </p:oleObj>
              </mc:Choice>
              <mc:Fallback>
                <p:oleObj name="Equation" r:id="rId4" imgW="3047760" imgH="53316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2498725"/>
                        <a:ext cx="4097337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5790" y="333346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Но это возможно только в том случае, если последовательности заданы явно, т.е. замкнутыми выражениями, и можно найти  </a:t>
            </a:r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При реализации ЦОС речь может идти только о </a:t>
            </a:r>
            <a:r>
              <a:rPr lang="ru-RU" sz="2400" dirty="0">
                <a:solidFill>
                  <a:srgbClr val="0033CC"/>
                </a:solidFill>
              </a:rPr>
              <a:t>вычислении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свёртки, когда последовательность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поступает </a:t>
            </a:r>
            <a:r>
              <a:rPr lang="ru-RU" sz="2400" dirty="0"/>
              <a:t>в виде конкретных числовых отсчётов 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835134"/>
              </p:ext>
            </p:extLst>
          </p:nvPr>
        </p:nvGraphicFramePr>
        <p:xfrm>
          <a:off x="3386933" y="4640049"/>
          <a:ext cx="3039094" cy="481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Equation" r:id="rId6" imgW="2171520" imgH="342720" progId="Equation.DSMT4">
                  <p:embed/>
                </p:oleObj>
              </mc:Choice>
              <mc:Fallback>
                <p:oleObj name="Equation" r:id="rId6" imgW="2171520" imgH="3427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6933" y="4640049"/>
                        <a:ext cx="3039094" cy="4812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4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8CEBDB5-3AFD-4E0C-9972-792F1CE3C28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092554"/>
              </p:ext>
            </p:extLst>
          </p:nvPr>
        </p:nvGraphicFramePr>
        <p:xfrm>
          <a:off x="1689895" y="550502"/>
          <a:ext cx="6248299" cy="1764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5" name="Equation" r:id="rId5" imgW="4724280" imgH="1333440" progId="Equation.DSMT4">
                  <p:embed/>
                </p:oleObj>
              </mc:Choice>
              <mc:Fallback>
                <p:oleObj name="Equation" r:id="rId5" imgW="4724280" imgH="1333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895" y="550502"/>
                        <a:ext cx="6248299" cy="17640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45506" y="2314675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 учетом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4785"/>
              </p:ext>
            </p:extLst>
          </p:nvPr>
        </p:nvGraphicFramePr>
        <p:xfrm>
          <a:off x="1851049" y="2924300"/>
          <a:ext cx="2393581" cy="1203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6" name="Equation" r:id="rId7" imgW="1689100" imgH="838200" progId="Equation.DSMT4">
                  <p:embed/>
                </p:oleObj>
              </mc:Choice>
              <mc:Fallback>
                <p:oleObj name="Equation" r:id="rId7" imgW="1689100" imgH="83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1049" y="2924300"/>
                        <a:ext cx="2393581" cy="1203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600998"/>
              </p:ext>
            </p:extLst>
          </p:nvPr>
        </p:nvGraphicFramePr>
        <p:xfrm>
          <a:off x="5652344" y="2829895"/>
          <a:ext cx="2881313" cy="137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7" name="Equation" r:id="rId9" imgW="2057400" imgH="977760" progId="Equation.DSMT4">
                  <p:embed/>
                </p:oleObj>
              </mc:Choice>
              <mc:Fallback>
                <p:oleObj name="Equation" r:id="rId9" imgW="2057400" imgH="977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344" y="2829895"/>
                        <a:ext cx="2881313" cy="1376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932706"/>
              </p:ext>
            </p:extLst>
          </p:nvPr>
        </p:nvGraphicFramePr>
        <p:xfrm>
          <a:off x="3247210" y="4771247"/>
          <a:ext cx="5662634" cy="2063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8" name="Equation" r:id="rId11" imgW="3784600" imgH="1371600" progId="Equation.DSMT4">
                  <p:embed/>
                </p:oleObj>
              </mc:Choice>
              <mc:Fallback>
                <p:oleObj name="Equation" r:id="rId11" imgW="3784600" imgH="1371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7210" y="4771247"/>
                        <a:ext cx="5662634" cy="20630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45506" y="4571925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получим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08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BE5ABAF-CA9E-4D26-BC3B-1B936DB1C79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846630"/>
              </p:ext>
            </p:extLst>
          </p:nvPr>
        </p:nvGraphicFramePr>
        <p:xfrm>
          <a:off x="1817514" y="1420513"/>
          <a:ext cx="6408712" cy="1906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7" name="Equation" r:id="rId5" imgW="4864100" imgH="1447800" progId="Equation.DSMT4">
                  <p:embed/>
                </p:oleObj>
              </mc:Choice>
              <mc:Fallback>
                <p:oleObj name="Equation" r:id="rId5" imgW="4864100" imgH="1447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14" y="1420513"/>
                        <a:ext cx="6408712" cy="19063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85466" y="611485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 1-окружности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407733"/>
              </p:ext>
            </p:extLst>
          </p:nvPr>
        </p:nvGraphicFramePr>
        <p:xfrm>
          <a:off x="1529482" y="3849620"/>
          <a:ext cx="6552728" cy="2365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8" name="Equation" r:id="rId7" imgW="4838700" imgH="1739900" progId="Equation.DSMT4">
                  <p:embed/>
                </p:oleObj>
              </mc:Choice>
              <mc:Fallback>
                <p:oleObj name="Equation" r:id="rId7" imgW="4838700" imgH="173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482" y="3849620"/>
                        <a:ext cx="6552728" cy="23651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93578" y="6224103"/>
            <a:ext cx="7205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33CC"/>
                </a:solidFill>
              </a:rPr>
              <a:t>аналог ряда Котельникова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6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49A50AB-B763-4603-808F-D0A82ABC20DD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469479"/>
              </p:ext>
            </p:extLst>
          </p:nvPr>
        </p:nvGraphicFramePr>
        <p:xfrm>
          <a:off x="1529483" y="1565592"/>
          <a:ext cx="7337003" cy="2118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39" name="Equation" r:id="rId5" imgW="6019560" imgH="1739880" progId="Equation.DSMT4">
                  <p:embed/>
                </p:oleObj>
              </mc:Choice>
              <mc:Fallback>
                <p:oleObj name="Equation" r:id="rId5" imgW="6019560" imgH="1739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483" y="1565592"/>
                        <a:ext cx="7337003" cy="2118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85466" y="611486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Можно это выражение представить в несколько иной форме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838560"/>
              </p:ext>
            </p:extLst>
          </p:nvPr>
        </p:nvGraphicFramePr>
        <p:xfrm>
          <a:off x="2278572" y="3779837"/>
          <a:ext cx="6283325" cy="138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0" name="Equation" r:id="rId7" imgW="4228920" imgH="927000" progId="Equation.DSMT4">
                  <p:embed/>
                </p:oleObj>
              </mc:Choice>
              <mc:Fallback>
                <p:oleObj name="Equation" r:id="rId7" imgW="4228920" imgH="927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572" y="3779837"/>
                        <a:ext cx="6283325" cy="1382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55242" y="5508030"/>
            <a:ext cx="7205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Это формула интерполяции функции </a:t>
            </a:r>
            <a:r>
              <a:rPr lang="ru-RU" sz="2800" dirty="0">
                <a:solidFill>
                  <a:srgbClr val="0033CC"/>
                </a:solidFill>
              </a:rPr>
              <a:t>полиномом Лагранжа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22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097659"/>
              </p:ext>
            </p:extLst>
          </p:nvPr>
        </p:nvGraphicFramePr>
        <p:xfrm>
          <a:off x="8226226" y="5364013"/>
          <a:ext cx="103505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1" name="Equation" r:id="rId9" imgW="520560" imgH="266400" progId="Equation.DSMT4">
                  <p:embed/>
                </p:oleObj>
              </mc:Choice>
              <mc:Fallback>
                <p:oleObj name="Equation" r:id="rId9" imgW="520560" imgH="266400" progId="Equation.DSMT4">
                  <p:embed/>
                  <p:pic>
                    <p:nvPicPr>
                      <p:cNvPr id="0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6226" y="5364013"/>
                        <a:ext cx="103505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1391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521370" y="504825"/>
                <a:ext cx="963585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222485F-B843-4A04-985B-894C5FF1202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70" y="504825"/>
                <a:ext cx="963585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394" y="395462"/>
            <a:ext cx="9029490" cy="878041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атричная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(операторная) интерпретация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ДПФ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23</a:t>
            </a:fld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241244"/>
              </p:ext>
            </p:extLst>
          </p:nvPr>
        </p:nvGraphicFramePr>
        <p:xfrm>
          <a:off x="809403" y="1270844"/>
          <a:ext cx="3629235" cy="656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4" name="Equation" r:id="rId5" imgW="2895600" imgH="520700" progId="Equation.DSMT4">
                  <p:embed/>
                </p:oleObj>
              </mc:Choice>
              <mc:Fallback>
                <p:oleObj name="Equation" r:id="rId5" imgW="2895600" imgH="520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403" y="1270844"/>
                        <a:ext cx="3629235" cy="656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08145"/>
              </p:ext>
            </p:extLst>
          </p:nvPr>
        </p:nvGraphicFramePr>
        <p:xfrm>
          <a:off x="809402" y="3307341"/>
          <a:ext cx="8957482" cy="3497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5" name="Equation" r:id="rId7" imgW="7569000" imgH="2958840" progId="Equation.DSMT4">
                  <p:embed/>
                </p:oleObj>
              </mc:Choice>
              <mc:Fallback>
                <p:oleObj name="Equation" r:id="rId7" imgW="7569000" imgH="29588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402" y="3307341"/>
                        <a:ext cx="8957482" cy="3497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054259"/>
              </p:ext>
            </p:extLst>
          </p:nvPr>
        </p:nvGraphicFramePr>
        <p:xfrm>
          <a:off x="5849924" y="1259558"/>
          <a:ext cx="4104494" cy="667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6" name="Equation" r:id="rId9" imgW="3213100" imgH="520700" progId="Equation.DSMT4">
                  <p:embed/>
                </p:oleObj>
              </mc:Choice>
              <mc:Fallback>
                <p:oleObj name="Equation" r:id="rId9" imgW="3213100" imgH="520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9924" y="1259558"/>
                        <a:ext cx="4104494" cy="6678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4625826" y="1514810"/>
            <a:ext cx="1152128" cy="261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188369"/>
              </p:ext>
            </p:extLst>
          </p:nvPr>
        </p:nvGraphicFramePr>
        <p:xfrm>
          <a:off x="3830488" y="2105633"/>
          <a:ext cx="2235498" cy="1084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Equation" r:id="rId11" imgW="1586811" imgH="774364" progId="Equation.DSMT4">
                  <p:embed/>
                </p:oleObj>
              </mc:Choice>
              <mc:Fallback>
                <p:oleObj name="Equation" r:id="rId11" imgW="1586811" imgH="77436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488" y="2105633"/>
                        <a:ext cx="2235498" cy="10842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7528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E5871B8-BB34-403E-B968-9FBD6394AC5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24</a:t>
            </a:fld>
            <a:endParaRPr lang="ru-RU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530" y="4715942"/>
            <a:ext cx="6984776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232" y="611486"/>
            <a:ext cx="78200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7933" y="4004275"/>
            <a:ext cx="417646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</a:t>
            </a:r>
            <a:r>
              <a:rPr lang="en-US" dirty="0"/>
              <a:t>N=32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502537"/>
              </p:ext>
            </p:extLst>
          </p:nvPr>
        </p:nvGraphicFramePr>
        <p:xfrm>
          <a:off x="1455231" y="6084093"/>
          <a:ext cx="381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1" name="Equation" r:id="rId7" imgW="380880" imgH="266400" progId="Equation.DSMT4">
                  <p:embed/>
                </p:oleObj>
              </mc:Choice>
              <mc:Fallback>
                <p:oleObj name="Equation" r:id="rId7" imgW="3808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55231" y="6084093"/>
                        <a:ext cx="3810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133204"/>
              </p:ext>
            </p:extLst>
          </p:nvPr>
        </p:nvGraphicFramePr>
        <p:xfrm>
          <a:off x="1444278" y="4931965"/>
          <a:ext cx="381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2" name="Equation" r:id="rId9" imgW="380880" imgH="279360" progId="Equation.DSMT4">
                  <p:embed/>
                </p:oleObj>
              </mc:Choice>
              <mc:Fallback>
                <p:oleObj name="Equation" r:id="rId9" imgW="380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4278" y="4931965"/>
                        <a:ext cx="3810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997245"/>
              </p:ext>
            </p:extLst>
          </p:nvPr>
        </p:nvGraphicFramePr>
        <p:xfrm>
          <a:off x="6714058" y="3810413"/>
          <a:ext cx="1440160" cy="69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3" name="Equation" r:id="rId11" imgW="1586811" imgH="774364" progId="Equation.DSMT4">
                  <p:embed/>
                </p:oleObj>
              </mc:Choice>
              <mc:Fallback>
                <p:oleObj name="Equation" r:id="rId11" imgW="1586811" imgH="774364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4058" y="3810413"/>
                        <a:ext cx="1440160" cy="69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4157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EEA2D34-E3B4-4216-930C-F5D2E820677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25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255765"/>
              </p:ext>
            </p:extLst>
          </p:nvPr>
        </p:nvGraphicFramePr>
        <p:xfrm>
          <a:off x="1455231" y="6084093"/>
          <a:ext cx="381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84" name="Equation" r:id="rId5" imgW="380880" imgH="266400" progId="Equation.DSMT4">
                  <p:embed/>
                </p:oleObj>
              </mc:Choice>
              <mc:Fallback>
                <p:oleObj name="Equation" r:id="rId5" imgW="3808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55231" y="6084093"/>
                        <a:ext cx="3810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359241"/>
              </p:ext>
            </p:extLst>
          </p:nvPr>
        </p:nvGraphicFramePr>
        <p:xfrm>
          <a:off x="1444278" y="4931965"/>
          <a:ext cx="381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85" name="Equation" r:id="rId7" imgW="380880" imgH="279360" progId="Equation.DSMT4">
                  <p:embed/>
                </p:oleObj>
              </mc:Choice>
              <mc:Fallback>
                <p:oleObj name="Equation" r:id="rId7" imgW="3808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44278" y="4931965"/>
                        <a:ext cx="3810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663" y="611486"/>
            <a:ext cx="78200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542" y="4763938"/>
            <a:ext cx="6552728" cy="214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37933" y="4004275"/>
            <a:ext cx="417646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</a:t>
            </a:r>
            <a:r>
              <a:rPr lang="en-US" dirty="0"/>
              <a:t>N=32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143149"/>
              </p:ext>
            </p:extLst>
          </p:nvPr>
        </p:nvGraphicFramePr>
        <p:xfrm>
          <a:off x="6714058" y="3810413"/>
          <a:ext cx="1440160" cy="69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86" name="Equation" r:id="rId11" imgW="1586811" imgH="774364" progId="Equation.DSMT4">
                  <p:embed/>
                </p:oleObj>
              </mc:Choice>
              <mc:Fallback>
                <p:oleObj name="Equation" r:id="rId11" imgW="1586811" imgH="77436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4058" y="3810413"/>
                        <a:ext cx="1440160" cy="698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484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088DA6E-2A5E-495B-8174-4E58BDC30D2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062238"/>
              </p:ext>
            </p:extLst>
          </p:nvPr>
        </p:nvGraphicFramePr>
        <p:xfrm>
          <a:off x="1097435" y="1688347"/>
          <a:ext cx="8496944" cy="4035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Equation" r:id="rId5" imgW="5905500" imgH="2806700" progId="Equation.DSMT4">
                  <p:embed/>
                </p:oleObj>
              </mc:Choice>
              <mc:Fallback>
                <p:oleObj name="Equation" r:id="rId5" imgW="5905500" imgH="2806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435" y="1688347"/>
                        <a:ext cx="8496944" cy="40357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45506" y="611485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Обратное ДПФ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72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2D85C21-10FD-4E15-96B0-5AB60CF2EA3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875389"/>
              </p:ext>
            </p:extLst>
          </p:nvPr>
        </p:nvGraphicFramePr>
        <p:xfrm>
          <a:off x="958638" y="1979638"/>
          <a:ext cx="8779756" cy="3298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3" name="Equation" r:id="rId5" imgW="8127720" imgH="2958840" progId="Equation.DSMT4">
                  <p:embed/>
                </p:oleObj>
              </mc:Choice>
              <mc:Fallback>
                <p:oleObj name="Equation" r:id="rId5" imgW="8127720" imgH="295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638" y="1979638"/>
                        <a:ext cx="8779756" cy="32984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69442" y="61148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рассматривать ДПФ в ортонормальном базисе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375311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516464"/>
              </p:ext>
            </p:extLst>
          </p:nvPr>
        </p:nvGraphicFramePr>
        <p:xfrm>
          <a:off x="4121770" y="5652045"/>
          <a:ext cx="2415866" cy="93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4" name="Equation" r:id="rId7" imgW="1841500" imgH="711200" progId="Equation.DSMT4">
                  <p:embed/>
                </p:oleObj>
              </mc:Choice>
              <mc:Fallback>
                <p:oleObj name="Equation" r:id="rId7" imgW="1841500" imgH="711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770" y="5652045"/>
                        <a:ext cx="2415866" cy="938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02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03EE797-5330-4158-87A4-E527DB2192A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169442" y="61148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Обратная матрица находится как </a:t>
            </a:r>
            <a:r>
              <a:rPr lang="ru-RU" sz="2800" dirty="0" err="1"/>
              <a:t>эрмитово</a:t>
            </a:r>
            <a:r>
              <a:rPr lang="ru-RU" sz="2800" dirty="0"/>
              <a:t>-сопряжённая к прямой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375311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610826"/>
              </p:ext>
            </p:extLst>
          </p:nvPr>
        </p:nvGraphicFramePr>
        <p:xfrm>
          <a:off x="3921949" y="1541624"/>
          <a:ext cx="2415866" cy="93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5" imgW="1841500" imgH="711200" progId="Equation.DSMT4">
                  <p:embed/>
                </p:oleObj>
              </mc:Choice>
              <mc:Fallback>
                <p:oleObj name="Equation" r:id="rId5" imgW="1841500" imgH="71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949" y="1541624"/>
                        <a:ext cx="2415866" cy="938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656059"/>
              </p:ext>
            </p:extLst>
          </p:nvPr>
        </p:nvGraphicFramePr>
        <p:xfrm>
          <a:off x="1500882" y="2843733"/>
          <a:ext cx="7690048" cy="3517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0" name="Equation" r:id="rId7" imgW="6134040" imgH="2806560" progId="Equation.DSMT4">
                  <p:embed/>
                </p:oleObj>
              </mc:Choice>
              <mc:Fallback>
                <p:oleObj name="Equation" r:id="rId7" imgW="6134040" imgH="280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882" y="2843733"/>
                        <a:ext cx="7690048" cy="35173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71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D5D95FC-214A-46C5-BC65-05FCC5AE12C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13458" y="5520672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cfft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en-US" sz="28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</a:p>
          <a:p>
            <a:r>
              <a:rPr lang="en-US" sz="2800" b="1" dirty="0" err="1">
                <a:solidFill>
                  <a:srgbClr val="FF0000"/>
                </a:solidFill>
              </a:rPr>
              <a:t>icfft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en-US" sz="28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434" y="827509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Преобразования, матрицы которых удовлетворяют условию</a:t>
            </a:r>
          </a:p>
          <a:p>
            <a:endParaRPr lang="ru-RU" sz="2800" dirty="0"/>
          </a:p>
          <a:p>
            <a:endParaRPr lang="ru-RU" sz="1200" dirty="0"/>
          </a:p>
          <a:p>
            <a:r>
              <a:rPr lang="ru-RU" sz="2800" dirty="0"/>
              <a:t>называются </a:t>
            </a:r>
            <a:r>
              <a:rPr lang="ru-RU" sz="2800" dirty="0">
                <a:solidFill>
                  <a:srgbClr val="0033CC"/>
                </a:solidFill>
              </a:rPr>
              <a:t>унитарными</a:t>
            </a:r>
            <a:r>
              <a:rPr lang="ru-RU" sz="2800" dirty="0"/>
              <a:t>.</a:t>
            </a:r>
          </a:p>
          <a:p>
            <a:r>
              <a:rPr lang="ru-RU" sz="2800" dirty="0"/>
              <a:t>Это преобразования от одного ортонормального базиса к другому ортонормальному.</a:t>
            </a:r>
          </a:p>
          <a:p>
            <a:r>
              <a:rPr lang="ru-RU" sz="2800" dirty="0"/>
              <a:t>Поэтому для них справедливы равенство Парсеваля и обобщённая формула Рэлея.</a:t>
            </a:r>
          </a:p>
          <a:p>
            <a:r>
              <a:rPr lang="ru-RU" sz="2800" dirty="0"/>
              <a:t>В системе </a:t>
            </a:r>
            <a:r>
              <a:rPr lang="en-US" sz="2800" dirty="0" err="1"/>
              <a:t>MathCAD</a:t>
            </a:r>
            <a:r>
              <a:rPr lang="en-US" sz="2800" dirty="0"/>
              <a:t> </a:t>
            </a:r>
            <a:r>
              <a:rPr lang="ru-RU" sz="2800" dirty="0"/>
              <a:t>предусмотрены функции ДПФ (БПФ) 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465467"/>
              </p:ext>
            </p:extLst>
          </p:nvPr>
        </p:nvGraphicFramePr>
        <p:xfrm>
          <a:off x="5633938" y="1259557"/>
          <a:ext cx="241074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1" name="Equation" r:id="rId5" imgW="1841500" imgH="711200" progId="Equation.DSMT4">
                  <p:embed/>
                </p:oleObj>
              </mc:Choice>
              <mc:Fallback>
                <p:oleObj name="Equation" r:id="rId5" imgW="1841500" imgH="7112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3938" y="1259557"/>
                        <a:ext cx="2410742" cy="936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7634" y="5582226"/>
            <a:ext cx="69127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complex fast Fourier transform – </a:t>
            </a:r>
            <a:r>
              <a:rPr lang="en-US" sz="2600" dirty="0" err="1"/>
              <a:t>cfft</a:t>
            </a:r>
            <a:endParaRPr lang="en-US" sz="2600" dirty="0"/>
          </a:p>
          <a:p>
            <a:r>
              <a:rPr lang="en-US" sz="2600" dirty="0"/>
              <a:t>inverse complex fast Fourier transform – </a:t>
            </a:r>
            <a:r>
              <a:rPr lang="en-US" sz="2600" dirty="0" err="1"/>
              <a:t>icfft</a:t>
            </a:r>
            <a:r>
              <a:rPr lang="en-US" sz="2600" dirty="0"/>
              <a:t>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900545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6F1B310-B2EA-48FF-9157-2FFE0C1B73A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1106" y="827510"/>
            <a:ext cx="8229600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dirty="0">
                <a:solidFill>
                  <a:srgbClr val="0033CC"/>
                </a:solidFill>
              </a:rPr>
              <a:t>Вычислить</a:t>
            </a:r>
            <a:r>
              <a:rPr lang="ru-RU" sz="2400" i="1" dirty="0"/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/>
              <a:t>-</a:t>
            </a:r>
            <a:r>
              <a:rPr lang="ru-RU" sz="2400" dirty="0"/>
              <a:t>преобразование можно только для последовательности </a:t>
            </a:r>
            <a:r>
              <a:rPr lang="ru-RU" sz="2400" i="1" dirty="0">
                <a:solidFill>
                  <a:srgbClr val="0033CC"/>
                </a:solidFill>
              </a:rPr>
              <a:t>конечной</a:t>
            </a:r>
            <a:r>
              <a:rPr lang="ru-RU" sz="2400" i="1" dirty="0"/>
              <a:t> </a:t>
            </a:r>
            <a:r>
              <a:rPr lang="ru-RU" sz="2400" dirty="0"/>
              <a:t>длины и лишь в </a:t>
            </a:r>
            <a:r>
              <a:rPr lang="ru-RU" sz="2400" i="1" dirty="0">
                <a:solidFill>
                  <a:srgbClr val="0033CC"/>
                </a:solidFill>
              </a:rPr>
              <a:t>конечном</a:t>
            </a:r>
            <a:r>
              <a:rPr lang="ru-RU" sz="2400" i="1" dirty="0"/>
              <a:t> </a:t>
            </a:r>
            <a:r>
              <a:rPr lang="ru-RU" sz="2400" dirty="0"/>
              <a:t>множестве точек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/>
              <a:t>-</a:t>
            </a:r>
            <a:r>
              <a:rPr lang="ru-RU" sz="2400" dirty="0"/>
              <a:t>плоскости.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Рассмотрим последовательность конечной длины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938869"/>
              </p:ext>
            </p:extLst>
          </p:nvPr>
        </p:nvGraphicFramePr>
        <p:xfrm>
          <a:off x="2249562" y="2874963"/>
          <a:ext cx="3315026" cy="1192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Equation" r:id="rId5" imgW="2514600" imgH="901700" progId="Equation.DSMT4">
                  <p:embed/>
                </p:oleObj>
              </mc:Choice>
              <mc:Fallback>
                <p:oleObj name="Equation" r:id="rId5" imgW="25146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9562" y="2874963"/>
                        <a:ext cx="3315026" cy="11929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57474" y="4071077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полином от переменной      </a:t>
            </a:r>
            <a:r>
              <a:rPr lang="en-US" sz="2400" dirty="0"/>
              <a:t>    </a:t>
            </a:r>
            <a:r>
              <a:rPr lang="ru-RU" sz="2400" dirty="0"/>
              <a:t>степени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/>
              <a:t>-1</a:t>
            </a:r>
            <a:r>
              <a:rPr lang="ru-RU" sz="2400" dirty="0"/>
              <a:t>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137079"/>
              </p:ext>
            </p:extLst>
          </p:nvPr>
        </p:nvGraphicFramePr>
        <p:xfrm>
          <a:off x="5633938" y="3947546"/>
          <a:ext cx="582166" cy="708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Equation" r:id="rId7" imgW="444307" imgH="533169" progId="Equation.DSMT4">
                  <p:embed/>
                </p:oleObj>
              </mc:Choice>
              <mc:Fallback>
                <p:oleObj name="Equation" r:id="rId7" imgW="444307" imgH="53316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3938" y="3947546"/>
                        <a:ext cx="582166" cy="708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85466" y="4519081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того чтобы однозначно задать этот полином, достаточно указать его значения в</a:t>
            </a:r>
            <a:r>
              <a:rPr lang="en-US" sz="2400" dirty="0"/>
              <a:t>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/>
              <a:t> различных точках. Для точного задания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/>
              <a:t>-</a:t>
            </a:r>
            <a:r>
              <a:rPr lang="ru-RU" sz="2400" dirty="0"/>
              <a:t>образа последовательности, содержащей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отсчётов, достаточно вычислить его значения в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точках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/>
              <a:t>-</a:t>
            </a:r>
            <a:r>
              <a:rPr lang="ru-RU" sz="2400" dirty="0"/>
              <a:t>плоскости</a:t>
            </a:r>
          </a:p>
        </p:txBody>
      </p:sp>
    </p:spTree>
    <p:extLst>
      <p:ext uri="{BB962C8B-B14F-4D97-AF65-F5344CB8AC3E}">
        <p14:creationId xmlns:p14="http://schemas.microsoft.com/office/powerpoint/2010/main" val="3740871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C62AE6F-6D23-4D98-A235-60F6B9A7621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13458" y="3341745"/>
            <a:ext cx="1275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cfft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en-US" sz="28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</a:p>
          <a:p>
            <a:r>
              <a:rPr lang="en-US" sz="2800" b="1" dirty="0" err="1">
                <a:solidFill>
                  <a:srgbClr val="FF0000"/>
                </a:solidFill>
              </a:rPr>
              <a:t>icfft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en-US" sz="28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4902" y="3427489"/>
            <a:ext cx="69127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complex fast Fourier transform – </a:t>
            </a:r>
            <a:r>
              <a:rPr lang="en-US" sz="2600" dirty="0" err="1"/>
              <a:t>cfft</a:t>
            </a:r>
            <a:endParaRPr lang="en-US" sz="2600" dirty="0"/>
          </a:p>
          <a:p>
            <a:r>
              <a:rPr lang="en-US" sz="2600" dirty="0"/>
              <a:t>inverse complex fast Fourier transform – </a:t>
            </a:r>
            <a:r>
              <a:rPr lang="en-US" sz="2600" dirty="0" err="1"/>
              <a:t>icfft</a:t>
            </a:r>
            <a:r>
              <a:rPr lang="en-US" sz="2600" dirty="0"/>
              <a:t> 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1313458" y="2535078"/>
            <a:ext cx="14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ICFFT (</a:t>
            </a:r>
            <a:r>
              <a:rPr lang="en-US" sz="2000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6584" y="2510748"/>
            <a:ext cx="6988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Complex Fast Fourier Transform – CFFT</a:t>
            </a:r>
          </a:p>
          <a:p>
            <a:r>
              <a:rPr lang="en-US" sz="2400" dirty="0"/>
              <a:t>Inverse Complex Fast Fourier Transform – ICFFT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089" y="755501"/>
            <a:ext cx="7744662" cy="18722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456" y="4458543"/>
            <a:ext cx="7026523" cy="14842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88456" y="5947980"/>
            <a:ext cx="8599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Применимы только к вещественным последовательностям и учитывают сопряжённую симметрию спектра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8925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DF01B19-1E6F-4C87-A95C-80A5D569471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10019" y="772375"/>
            <a:ext cx="605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Свойства ДПФ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0600" y="1376277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Необходимо учитывать скрытую периодичность ДПФ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3652" y="2027938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1. Линейность ДПФ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290252"/>
              </p:ext>
            </p:extLst>
          </p:nvPr>
        </p:nvGraphicFramePr>
        <p:xfrm>
          <a:off x="1535906" y="2547318"/>
          <a:ext cx="1001688" cy="69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7" name="Equation" r:id="rId5" imgW="330120" imgH="228600" progId="Equation.DSMT4">
                  <p:embed/>
                </p:oleObj>
              </mc:Choice>
              <mc:Fallback>
                <p:oleObj name="Equation" r:id="rId5" imgW="3301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35906" y="2547318"/>
                        <a:ext cx="1001688" cy="69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612214"/>
              </p:ext>
            </p:extLst>
          </p:nvPr>
        </p:nvGraphicFramePr>
        <p:xfrm>
          <a:off x="3307556" y="2547317"/>
          <a:ext cx="1102246" cy="708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8" name="Equation" r:id="rId7" imgW="355320" imgH="228600" progId="Equation.DSMT4">
                  <p:embed/>
                </p:oleObj>
              </mc:Choice>
              <mc:Fallback>
                <p:oleObj name="Equation" r:id="rId7" imgW="355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07556" y="2547317"/>
                        <a:ext cx="1102246" cy="708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817083"/>
              </p:ext>
            </p:extLst>
          </p:nvPr>
        </p:nvGraphicFramePr>
        <p:xfrm>
          <a:off x="5322564" y="2483693"/>
          <a:ext cx="2183582" cy="728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9" name="Equation" r:id="rId9" imgW="723600" imgH="241200" progId="Equation.DSMT4">
                  <p:embed/>
                </p:oleObj>
              </mc:Choice>
              <mc:Fallback>
                <p:oleObj name="Equation" r:id="rId9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22564" y="2483693"/>
                        <a:ext cx="2183582" cy="728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417175"/>
              </p:ext>
            </p:extLst>
          </p:nvPr>
        </p:nvGraphicFramePr>
        <p:xfrm>
          <a:off x="1535906" y="3287877"/>
          <a:ext cx="3012662" cy="678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0" name="Equation" r:id="rId11" imgW="1015920" imgH="228600" progId="Equation.DSMT4">
                  <p:embed/>
                </p:oleObj>
              </mc:Choice>
              <mc:Fallback>
                <p:oleObj name="Equation" r:id="rId11" imgW="1015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35906" y="3287877"/>
                        <a:ext cx="3012662" cy="678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57729"/>
              </p:ext>
            </p:extLst>
          </p:nvPr>
        </p:nvGraphicFramePr>
        <p:xfrm>
          <a:off x="1342874" y="4499715"/>
          <a:ext cx="3708884" cy="759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1" name="Equation" r:id="rId13" imgW="1117440" imgH="228600" progId="Equation.DSMT4">
                  <p:embed/>
                </p:oleObj>
              </mc:Choice>
              <mc:Fallback>
                <p:oleObj name="Equation" r:id="rId13" imgW="1117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342874" y="4499715"/>
                        <a:ext cx="3708884" cy="759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96602"/>
              </p:ext>
            </p:extLst>
          </p:nvPr>
        </p:nvGraphicFramePr>
        <p:xfrm>
          <a:off x="5660420" y="4570633"/>
          <a:ext cx="2186359" cy="729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2" name="Equation" r:id="rId15" imgW="723600" imgH="241200" progId="Equation.DSMT4">
                  <p:embed/>
                </p:oleObj>
              </mc:Choice>
              <mc:Fallback>
                <p:oleObj name="Equation" r:id="rId15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60420" y="4570633"/>
                        <a:ext cx="2186359" cy="729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Стрелка вниз 2"/>
          <p:cNvSpPr/>
          <p:nvPr/>
        </p:nvSpPr>
        <p:spPr>
          <a:xfrm>
            <a:off x="2887158" y="3966519"/>
            <a:ext cx="310158" cy="451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08474" y="5283234"/>
            <a:ext cx="8511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То же справедливо для периодических последовательностей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548532"/>
              </p:ext>
            </p:extLst>
          </p:nvPr>
        </p:nvGraphicFramePr>
        <p:xfrm>
          <a:off x="4508120" y="5597546"/>
          <a:ext cx="831215" cy="575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3" name="Equation" r:id="rId17" imgW="330120" imgH="228600" progId="Equation.DSMT4">
                  <p:embed/>
                </p:oleObj>
              </mc:Choice>
              <mc:Fallback>
                <p:oleObj name="Equation" r:id="rId17" imgW="330120" imgH="2286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120" y="5597546"/>
                        <a:ext cx="831215" cy="575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954686"/>
              </p:ext>
            </p:extLst>
          </p:nvPr>
        </p:nvGraphicFramePr>
        <p:xfrm>
          <a:off x="5515832" y="5619375"/>
          <a:ext cx="910194" cy="58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4" name="Equation" r:id="rId19" imgW="355320" imgH="228600" progId="Equation.DSMT4">
                  <p:embed/>
                </p:oleObj>
              </mc:Choice>
              <mc:Fallback>
                <p:oleObj name="Equation" r:id="rId19" imgW="355320" imgH="228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5832" y="5619375"/>
                        <a:ext cx="910194" cy="58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917240"/>
              </p:ext>
            </p:extLst>
          </p:nvPr>
        </p:nvGraphicFramePr>
        <p:xfrm>
          <a:off x="2887158" y="6068051"/>
          <a:ext cx="2130111" cy="811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5" name="Equation" r:id="rId21" imgW="799920" imgH="304560" progId="Equation.DSMT4">
                  <p:embed/>
                </p:oleObj>
              </mc:Choice>
              <mc:Fallback>
                <p:oleObj name="Equation" r:id="rId21" imgW="799920" imgH="304560" progId="Equation.DSMT4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158" y="6068051"/>
                        <a:ext cx="2130111" cy="8114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0182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0441D61-CD74-4643-A47F-DB55A54AA7D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41450" y="835362"/>
            <a:ext cx="5136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2. Сдвиг последовательности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382751"/>
              </p:ext>
            </p:extLst>
          </p:nvPr>
        </p:nvGraphicFramePr>
        <p:xfrm>
          <a:off x="2059148" y="1541780"/>
          <a:ext cx="6569075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7" name="Equation" r:id="rId5" imgW="2260440" imgH="1803240" progId="Equation.DSMT4">
                  <p:embed/>
                </p:oleObj>
              </mc:Choice>
              <mc:Fallback>
                <p:oleObj name="Equation" r:id="rId5" imgW="2260440" imgH="1803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9148" y="1541780"/>
                        <a:ext cx="6569075" cy="4705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0600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7D7071C-91E4-4194-BEF6-7E87168BDAA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106" y="625475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Циклический сдвиг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33</a:t>
            </a:fld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482" y="2627709"/>
            <a:ext cx="7242905" cy="28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7434" y="1259557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силу двойственности ДПФ (применимости к последовательностям конечной длины и к периодическим последовательностям) сдвиг становится </a:t>
            </a:r>
            <a:r>
              <a:rPr lang="ru-RU" sz="2400" i="1" dirty="0"/>
              <a:t>циклическим</a:t>
            </a:r>
            <a:r>
              <a:rPr lang="ru-RU" sz="2400" dirty="0"/>
              <a:t>: 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478281"/>
              </p:ext>
            </p:extLst>
          </p:nvPr>
        </p:nvGraphicFramePr>
        <p:xfrm>
          <a:off x="2897633" y="5940078"/>
          <a:ext cx="4973773" cy="57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2" name="Equation" r:id="rId6" imgW="1968480" imgH="228600" progId="Equation.DSMT4">
                  <p:embed/>
                </p:oleObj>
              </mc:Choice>
              <mc:Fallback>
                <p:oleObj name="Equation" r:id="rId6" imgW="1968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97633" y="5940078"/>
                        <a:ext cx="4973773" cy="57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5020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7F85489-C326-4468-A1E2-7577E0AA0C9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106" y="625475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Циклический сдвиг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34</a:t>
            </a:fld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778" y="1403573"/>
            <a:ext cx="187220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634" y="2699718"/>
            <a:ext cx="4608512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611" y="4211885"/>
            <a:ext cx="468473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642" y="5508029"/>
            <a:ext cx="4536504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415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2016AEB-6B78-4A6F-B5EF-ABFABDD0B73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57474" y="566661"/>
            <a:ext cx="6915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3. ДПФ комплексно-сопряженной 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324319"/>
              </p:ext>
            </p:extLst>
          </p:nvPr>
        </p:nvGraphicFramePr>
        <p:xfrm>
          <a:off x="1645427" y="1237562"/>
          <a:ext cx="5397500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8" name="Equation" r:id="rId5" imgW="2717640" imgH="685800" progId="Equation.DSMT4">
                  <p:embed/>
                </p:oleObj>
              </mc:Choice>
              <mc:Fallback>
                <p:oleObj name="Equation" r:id="rId5" imgW="271764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427" y="1237562"/>
                        <a:ext cx="5397500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76483"/>
              </p:ext>
            </p:extLst>
          </p:nvPr>
        </p:nvGraphicFramePr>
        <p:xfrm>
          <a:off x="4265786" y="2498854"/>
          <a:ext cx="4441825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9" name="Equation" r:id="rId7" imgW="2234880" imgH="685800" progId="Equation.DSMT4">
                  <p:embed/>
                </p:oleObj>
              </mc:Choice>
              <mc:Fallback>
                <p:oleObj name="Equation" r:id="rId7" imgW="223488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5786" y="2498854"/>
                        <a:ext cx="4441825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85467" y="3940403"/>
            <a:ext cx="80209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4. ДПФ последовательности, обращённой во времени 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008871"/>
              </p:ext>
            </p:extLst>
          </p:nvPr>
        </p:nvGraphicFramePr>
        <p:xfrm>
          <a:off x="1758156" y="4511675"/>
          <a:ext cx="5170488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0" name="Equation" r:id="rId9" imgW="2603160" imgH="596880" progId="Equation.DSMT4">
                  <p:embed/>
                </p:oleObj>
              </mc:Choice>
              <mc:Fallback>
                <p:oleObj name="Equation" r:id="rId9" imgW="2603160" imgH="596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156" y="4511675"/>
                        <a:ext cx="5170488" cy="1185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521691"/>
              </p:ext>
            </p:extLst>
          </p:nvPr>
        </p:nvGraphicFramePr>
        <p:xfrm>
          <a:off x="5201890" y="5580037"/>
          <a:ext cx="4011612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1" name="Equation" r:id="rId11" imgW="2019240" imgH="596880" progId="Equation.DSMT4">
                  <p:embed/>
                </p:oleObj>
              </mc:Choice>
              <mc:Fallback>
                <p:oleObj name="Equation" r:id="rId11" imgW="2019240" imgH="596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1890" y="5580037"/>
                        <a:ext cx="4011612" cy="1185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92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C3E0606-2E12-4EB6-9C0E-99FE00F070B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57474" y="566661"/>
            <a:ext cx="69151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5. ДПФ вещественной 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496400"/>
              </p:ext>
            </p:extLst>
          </p:nvPr>
        </p:nvGraphicFramePr>
        <p:xfrm>
          <a:off x="1177131" y="1143000"/>
          <a:ext cx="6002338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3" name="Equation" r:id="rId5" imgW="3022560" imgH="685800" progId="Equation.DSMT4">
                  <p:embed/>
                </p:oleObj>
              </mc:Choice>
              <mc:Fallback>
                <p:oleObj name="Equation" r:id="rId5" imgW="302256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7131" y="1143000"/>
                        <a:ext cx="6002338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753376"/>
              </p:ext>
            </p:extLst>
          </p:nvPr>
        </p:nvGraphicFramePr>
        <p:xfrm>
          <a:off x="4179095" y="3003550"/>
          <a:ext cx="4441825" cy="136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4" name="Equation" r:id="rId7" imgW="2234880" imgH="685800" progId="Equation.DSMT4">
                  <p:embed/>
                </p:oleObj>
              </mc:Choice>
              <mc:Fallback>
                <p:oleObj name="Equation" r:id="rId7" imgW="223488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9095" y="3003550"/>
                        <a:ext cx="4441825" cy="1363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45443" y="4493545"/>
            <a:ext cx="78769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6. ДПФ вещественной чётной последовательности</a:t>
            </a:r>
            <a:endParaRPr lang="ru-RU" sz="2100" dirty="0">
              <a:solidFill>
                <a:srgbClr val="FF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796884"/>
              </p:ext>
            </p:extLst>
          </p:nvPr>
        </p:nvGraphicFramePr>
        <p:xfrm>
          <a:off x="2305844" y="5075237"/>
          <a:ext cx="37909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5" name="Equation" r:id="rId9" imgW="1549080" imgH="266400" progId="Equation.DSMT4">
                  <p:embed/>
                </p:oleObj>
              </mc:Choice>
              <mc:Fallback>
                <p:oleObj name="Equation" r:id="rId9" imgW="15490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844" y="5075237"/>
                        <a:ext cx="3790950" cy="649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89522" y="5940078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вещественная последовательность коэффициентов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167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9395B40-EB33-4B15-90ED-2819EF9D0C0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29482" y="755501"/>
            <a:ext cx="7128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1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7. Периодическая (круговая) свёртка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814715"/>
              </p:ext>
            </p:extLst>
          </p:nvPr>
        </p:nvGraphicFramePr>
        <p:xfrm>
          <a:off x="1768804" y="1403573"/>
          <a:ext cx="3325075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8" name="Equation" r:id="rId5" imgW="1497950" imgH="482391" progId="Equation.DSMT4">
                  <p:embed/>
                </p:oleObj>
              </mc:Choice>
              <mc:Fallback>
                <p:oleObj name="Equation" r:id="rId5" imgW="1497950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804" y="1403573"/>
                        <a:ext cx="3325075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063071"/>
              </p:ext>
            </p:extLst>
          </p:nvPr>
        </p:nvGraphicFramePr>
        <p:xfrm>
          <a:off x="1745506" y="2555701"/>
          <a:ext cx="566422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9" name="Equation" r:id="rId7" imgW="2603500" imgH="558800" progId="Equation.DSMT4">
                  <p:embed/>
                </p:oleObj>
              </mc:Choice>
              <mc:Fallback>
                <p:oleObj name="Equation" r:id="rId7" imgW="2603500" imgH="558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506" y="2555701"/>
                        <a:ext cx="5664222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485727"/>
              </p:ext>
            </p:extLst>
          </p:nvPr>
        </p:nvGraphicFramePr>
        <p:xfrm>
          <a:off x="1028321" y="4137950"/>
          <a:ext cx="7124340" cy="144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0" name="Equation" r:id="rId9" imgW="3149600" imgH="635000" progId="Equation.DSMT4">
                  <p:embed/>
                </p:oleObj>
              </mc:Choice>
              <mc:Fallback>
                <p:oleObj name="Equation" r:id="rId9" imgW="3149600" imgH="635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321" y="4137950"/>
                        <a:ext cx="7124340" cy="1442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841977"/>
              </p:ext>
            </p:extLst>
          </p:nvPr>
        </p:nvGraphicFramePr>
        <p:xfrm>
          <a:off x="8190730" y="4600150"/>
          <a:ext cx="1475656" cy="51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1" name="Equation" r:id="rId11" imgW="660400" imgH="228600" progId="Equation.DSMT4">
                  <p:embed/>
                </p:oleObj>
              </mc:Choice>
              <mc:Fallback>
                <p:oleObj name="Equation" r:id="rId11" imgW="6604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0730" y="4600150"/>
                        <a:ext cx="1475656" cy="5132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85466" y="5652046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сумма в круглых скобках во второй строке равна</a:t>
            </a:r>
          </a:p>
          <a:p>
            <a:r>
              <a:rPr lang="ru-RU" sz="2000" dirty="0"/>
              <a:t>независимо от </a:t>
            </a:r>
            <a:r>
              <a:rPr lang="en-US" sz="2000" i="1" dirty="0"/>
              <a:t>m</a:t>
            </a:r>
            <a:r>
              <a:rPr lang="en-US" sz="2000" dirty="0"/>
              <a:t>:</a:t>
            </a:r>
            <a:r>
              <a:rPr lang="ru-RU" sz="2000" dirty="0"/>
              <a:t> суммируются </a:t>
            </a:r>
            <a:r>
              <a:rPr lang="ru-RU" sz="2000" i="1" dirty="0"/>
              <a:t>одни и те же </a:t>
            </a:r>
            <a:r>
              <a:rPr lang="en-US" sz="2000" i="1" dirty="0"/>
              <a:t>N</a:t>
            </a:r>
            <a:r>
              <a:rPr lang="ru-RU" sz="2000" i="1" dirty="0"/>
              <a:t> </a:t>
            </a:r>
            <a:r>
              <a:rPr lang="ru-RU" sz="2000" dirty="0"/>
              <a:t>слагаемых </a:t>
            </a:r>
            <a:r>
              <a:rPr lang="en-US" sz="2000" dirty="0"/>
              <a:t> </a:t>
            </a:r>
            <a:r>
              <a:rPr lang="ru-RU" sz="2000" dirty="0"/>
              <a:t>в разном порядке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059065"/>
              </p:ext>
            </p:extLst>
          </p:nvPr>
        </p:nvGraphicFramePr>
        <p:xfrm>
          <a:off x="7362131" y="5580037"/>
          <a:ext cx="734869" cy="476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2" name="Equation" r:id="rId13" imgW="355446" imgH="228501" progId="Equation.DSMT4">
                  <p:embed/>
                </p:oleObj>
              </mc:Choice>
              <mc:Fallback>
                <p:oleObj name="Equation" r:id="rId13" imgW="355446" imgH="228501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2131" y="5580037"/>
                        <a:ext cx="734869" cy="476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44050"/>
              </p:ext>
            </p:extLst>
          </p:nvPr>
        </p:nvGraphicFramePr>
        <p:xfrm>
          <a:off x="6858074" y="1197909"/>
          <a:ext cx="2478088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3" name="Equation" r:id="rId15" imgW="1117440" imgH="342720" progId="Equation.DSMT4">
                  <p:embed/>
                </p:oleObj>
              </mc:Choice>
              <mc:Fallback>
                <p:oleObj name="Equation" r:id="rId15" imgW="1117440" imgH="34272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74" y="1197909"/>
                        <a:ext cx="2478088" cy="768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11241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6294112-0ECF-4D96-95E2-2C1A043A9CE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38</a:t>
            </a:fld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570" y="665162"/>
            <a:ext cx="4638675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11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B44A6D9-1732-4D5B-A89F-D709C5EC4DB9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39</a:t>
            </a:fld>
            <a:endParaRPr lang="ru-RU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50" y="1331565"/>
            <a:ext cx="8622704" cy="483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9482" y="683494"/>
            <a:ext cx="7560840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Сводная таблица свойств ДПФ</a:t>
            </a:r>
          </a:p>
        </p:txBody>
      </p:sp>
    </p:spTree>
    <p:extLst>
      <p:ext uri="{BB962C8B-B14F-4D97-AF65-F5344CB8AC3E}">
        <p14:creationId xmlns:p14="http://schemas.microsoft.com/office/powerpoint/2010/main" val="3398849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CCA2ED5-0FBA-44AC-A799-A2F4F34EFFC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226429" y="666418"/>
            <a:ext cx="77048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Значит, для нахождения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/>
              <a:t>-</a:t>
            </a:r>
            <a:r>
              <a:rPr lang="ru-RU" sz="2400" dirty="0"/>
              <a:t>образа последовательности </a:t>
            </a:r>
            <a:r>
              <a:rPr lang="ru-RU" sz="2400" dirty="0">
                <a:solidFill>
                  <a:srgbClr val="0070C0"/>
                </a:solidFill>
              </a:rPr>
              <a:t>конечной</a:t>
            </a:r>
            <a:r>
              <a:rPr lang="ru-RU" sz="2400" dirty="0"/>
              <a:t> длины можно ограничиться вычислением его в </a:t>
            </a:r>
            <a:r>
              <a:rPr lang="ru-RU" sz="2400" dirty="0">
                <a:solidFill>
                  <a:srgbClr val="0070C0"/>
                </a:solidFill>
              </a:rPr>
              <a:t>конечном</a:t>
            </a:r>
            <a:r>
              <a:rPr lang="ru-RU" sz="2400" dirty="0"/>
              <a:t> множестве точек, которые можно выбрать </a:t>
            </a:r>
            <a:r>
              <a:rPr lang="ru-RU" sz="2400" dirty="0" smtClean="0"/>
              <a:t>на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800" dirty="0"/>
              <a:t>-</a:t>
            </a:r>
            <a:r>
              <a:rPr lang="ru-RU" sz="2400" dirty="0"/>
              <a:t>плоскости произвольным образом.</a:t>
            </a:r>
          </a:p>
          <a:p>
            <a:endParaRPr lang="ru-RU" sz="2400" dirty="0"/>
          </a:p>
          <a:p>
            <a:r>
              <a:rPr lang="ru-RU" sz="2400" dirty="0"/>
              <a:t>Наиболее удобно, когда они находятся на 1-окружности и расположены на ней равномерно</a:t>
            </a:r>
          </a:p>
        </p:txBody>
      </p:sp>
      <p:pic>
        <p:nvPicPr>
          <p:cNvPr id="5" name="Рисунок 4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12" y="3868638"/>
            <a:ext cx="3168352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872400"/>
              </p:ext>
            </p:extLst>
          </p:nvPr>
        </p:nvGraphicFramePr>
        <p:xfrm>
          <a:off x="1505416" y="3928644"/>
          <a:ext cx="7524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Equation" r:id="rId6" imgW="749300" imgH="279400" progId="Equation.DSMT4">
                  <p:embed/>
                </p:oleObj>
              </mc:Choice>
              <mc:Fallback>
                <p:oleObj name="Equation" r:id="rId6" imgW="749300" imgH="279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5416" y="3928644"/>
                        <a:ext cx="75247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335531"/>
              </p:ext>
            </p:extLst>
          </p:nvPr>
        </p:nvGraphicFramePr>
        <p:xfrm>
          <a:off x="5506103" y="3708793"/>
          <a:ext cx="3207997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" name="Equation" r:id="rId8" imgW="2908300" imgH="838200" progId="Equation.DSMT4">
                  <p:embed/>
                </p:oleObj>
              </mc:Choice>
              <mc:Fallback>
                <p:oleObj name="Equation" r:id="rId8" imgW="2908300" imgH="838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103" y="3708793"/>
                        <a:ext cx="3207997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85708" y="4871537"/>
            <a:ext cx="3528392" cy="1356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 корни степени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/>
              <a:t> </a:t>
            </a:r>
            <a:r>
              <a:rPr lang="ru-RU" dirty="0"/>
              <a:t>из единицы, т.е. корни уравнения</a:t>
            </a:r>
          </a:p>
          <a:p>
            <a:r>
              <a:rPr lang="ru-RU" dirty="0" smtClean="0"/>
              <a:t>они </a:t>
            </a:r>
            <a:r>
              <a:rPr lang="ru-RU" dirty="0"/>
              <a:t>же – корни полинома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702886"/>
              </p:ext>
            </p:extLst>
          </p:nvPr>
        </p:nvGraphicFramePr>
        <p:xfrm>
          <a:off x="6786066" y="5436021"/>
          <a:ext cx="83661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" name="Equation" r:id="rId10" imgW="838080" imgH="393480" progId="Equation.DSMT4">
                  <p:embed/>
                </p:oleObj>
              </mc:Choice>
              <mc:Fallback>
                <p:oleObj name="Equation" r:id="rId10" imgW="83808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066" y="5436021"/>
                        <a:ext cx="836613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276903"/>
              </p:ext>
            </p:extLst>
          </p:nvPr>
        </p:nvGraphicFramePr>
        <p:xfrm>
          <a:off x="6641788" y="6264388"/>
          <a:ext cx="1155066" cy="491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4" name="Equation" r:id="rId12" imgW="939600" imgH="393480" progId="Equation.DSMT4">
                  <p:embed/>
                </p:oleObj>
              </mc:Choice>
              <mc:Fallback>
                <p:oleObj name="Equation" r:id="rId12" imgW="939600" imgH="39348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788" y="6264388"/>
                        <a:ext cx="1155066" cy="491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10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6216024-3864-49F3-B05A-EDE45A4A65F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29482" y="683494"/>
            <a:ext cx="7560840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Сводная таблица свойств ДПФ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58" y="1879599"/>
            <a:ext cx="8027820" cy="427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59" y="1052825"/>
            <a:ext cx="8023289" cy="71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3498" y="6214665"/>
            <a:ext cx="7024871" cy="72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Оппенгейм А., Шафер Р. Цифровая обработка сигналов, 2006 </a:t>
            </a:r>
          </a:p>
        </p:txBody>
      </p:sp>
    </p:spTree>
    <p:extLst>
      <p:ext uri="{BB962C8B-B14F-4D97-AF65-F5344CB8AC3E}">
        <p14:creationId xmlns:p14="http://schemas.microsoft.com/office/powerpoint/2010/main" val="118799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D45768C-CE11-483F-B83A-EF3158FB2086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977385"/>
              </p:ext>
            </p:extLst>
          </p:nvPr>
        </p:nvGraphicFramePr>
        <p:xfrm>
          <a:off x="1889523" y="1259557"/>
          <a:ext cx="6677105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7" name="Equation" r:id="rId5" imgW="4851400" imgH="1041400" progId="Equation.DSMT4">
                  <p:embed/>
                </p:oleObj>
              </mc:Choice>
              <mc:Fallback>
                <p:oleObj name="Equation" r:id="rId5" imgW="48514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523" y="1259557"/>
                        <a:ext cx="6677105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9515" y="683494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Значения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9516" y="2763951"/>
            <a:ext cx="6978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можно рассматривать как последовательность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59598"/>
              </p:ext>
            </p:extLst>
          </p:nvPr>
        </p:nvGraphicFramePr>
        <p:xfrm>
          <a:off x="1817514" y="3347789"/>
          <a:ext cx="404226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8" name="Equation" r:id="rId7" imgW="3098800" imgH="1041400" progId="Equation.DSMT4">
                  <p:embed/>
                </p:oleObj>
              </mc:Choice>
              <mc:Fallback>
                <p:oleObj name="Equation" r:id="rId7" imgW="30988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14" y="3347789"/>
                        <a:ext cx="4042267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250760"/>
              </p:ext>
            </p:extLst>
          </p:nvPr>
        </p:nvGraphicFramePr>
        <p:xfrm>
          <a:off x="6344024" y="3923853"/>
          <a:ext cx="1904231" cy="544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9" name="Equation" r:id="rId9" imgW="1396394" imgH="406224" progId="Equation.DSMT4">
                  <p:embed/>
                </p:oleObj>
              </mc:Choice>
              <mc:Fallback>
                <p:oleObj name="Equation" r:id="rId9" imgW="1396394" imgH="40622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4024" y="3923853"/>
                        <a:ext cx="1904231" cy="5440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89522" y="5003974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выражение носит название </a:t>
            </a:r>
            <a:r>
              <a:rPr lang="ru-RU" sz="2400" dirty="0">
                <a:solidFill>
                  <a:srgbClr val="0033CC"/>
                </a:solidFill>
              </a:rPr>
              <a:t>дискретного преобразования Фурье </a:t>
            </a:r>
            <a:r>
              <a:rPr lang="ru-RU" sz="2400" dirty="0"/>
              <a:t>(ДПФ).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32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3A7EBB0-CEC3-4100-A0BA-51C9387907B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310397" y="702473"/>
            <a:ext cx="5112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Умножим обе части выражения на</a:t>
            </a:r>
          </a:p>
          <a:p>
            <a:r>
              <a:rPr lang="ru-RU" sz="2400" dirty="0"/>
              <a:t>и просуммируем по </a:t>
            </a:r>
            <a:r>
              <a:rPr lang="en-US" sz="2400" i="1" dirty="0"/>
              <a:t>k</a:t>
            </a:r>
            <a:endParaRPr lang="ru-RU" sz="2400" i="1" dirty="0"/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759" y="489626"/>
            <a:ext cx="2412134" cy="94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546" y="1590757"/>
            <a:ext cx="6480720" cy="1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43" y="2843733"/>
            <a:ext cx="4104456" cy="1113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330" y="2771725"/>
            <a:ext cx="4019063" cy="12576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602401" y="4072533"/>
            <a:ext cx="80381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фигурных скобках сумма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векторов длины 1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22" y="4534197"/>
            <a:ext cx="3168352" cy="1101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936" y="5656635"/>
            <a:ext cx="5522122" cy="10755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179" y="4665662"/>
            <a:ext cx="25241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683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341C1D2-B4DB-47ED-A16F-382A3E38B52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402" y="467469"/>
            <a:ext cx="6073825" cy="12576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578069"/>
              </p:ext>
            </p:extLst>
          </p:nvPr>
        </p:nvGraphicFramePr>
        <p:xfrm>
          <a:off x="2825626" y="2333030"/>
          <a:ext cx="4201616" cy="134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1" name="Equation" r:id="rId6" imgW="3263900" imgH="1041400" progId="Equation.DSMT4">
                  <p:embed/>
                </p:oleObj>
              </mc:Choice>
              <mc:Fallback>
                <p:oleObj name="Equation" r:id="rId6" imgW="32639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626" y="2333030"/>
                        <a:ext cx="4201616" cy="1347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61529" y="1861380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Отсюда обратное ДПФ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959444"/>
              </p:ext>
            </p:extLst>
          </p:nvPr>
        </p:nvGraphicFramePr>
        <p:xfrm>
          <a:off x="2033538" y="3923854"/>
          <a:ext cx="40433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2" name="Equation" r:id="rId8" imgW="3098800" imgH="1041400" progId="Equation.DSMT4">
                  <p:embed/>
                </p:oleObj>
              </mc:Choice>
              <mc:Fallback>
                <p:oleObj name="Equation" r:id="rId8" imgW="3098800" imgH="10414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38" y="3923854"/>
                        <a:ext cx="4043362" cy="13684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877368"/>
              </p:ext>
            </p:extLst>
          </p:nvPr>
        </p:nvGraphicFramePr>
        <p:xfrm>
          <a:off x="6642050" y="4499918"/>
          <a:ext cx="19034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" name="Equation" r:id="rId10" imgW="1396394" imgH="406224" progId="Equation.DSMT4">
                  <p:embed/>
                </p:oleObj>
              </mc:Choice>
              <mc:Fallback>
                <p:oleObj name="Equation" r:id="rId10" imgW="1396394" imgH="406224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050" y="4499918"/>
                        <a:ext cx="1903412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173277"/>
              </p:ext>
            </p:extLst>
          </p:nvPr>
        </p:nvGraphicFramePr>
        <p:xfrm>
          <a:off x="2033538" y="5391869"/>
          <a:ext cx="4630738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4" name="Equation" r:id="rId12" imgW="3263900" imgH="1041400" progId="Equation.DSMT4">
                  <p:embed/>
                </p:oleObj>
              </mc:Choice>
              <mc:Fallback>
                <p:oleObj name="Equation" r:id="rId12" imgW="3263900" imgH="1041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38" y="5391869"/>
                        <a:ext cx="4630738" cy="14843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811371"/>
              </p:ext>
            </p:extLst>
          </p:nvPr>
        </p:nvGraphicFramePr>
        <p:xfrm>
          <a:off x="6793706" y="5939285"/>
          <a:ext cx="18859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5" name="Equation" r:id="rId13" imgW="1384200" imgH="406080" progId="Equation.DSMT4">
                  <p:embed/>
                </p:oleObj>
              </mc:Choice>
              <mc:Fallback>
                <p:oleObj name="Equation" r:id="rId13" imgW="1384200" imgH="40608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3706" y="5939285"/>
                        <a:ext cx="1885950" cy="5429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027242" y="3867326"/>
            <a:ext cx="129614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MATLAB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5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B7ECE9C-BAF4-4DFD-9E28-BA0A26D3619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226988"/>
              </p:ext>
            </p:extLst>
          </p:nvPr>
        </p:nvGraphicFramePr>
        <p:xfrm>
          <a:off x="2105547" y="3117651"/>
          <a:ext cx="5225179" cy="1598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9" name="Equation" r:id="rId5" imgW="4051300" imgH="1231900" progId="Equation.DSMT4">
                  <p:embed/>
                </p:oleObj>
              </mc:Choice>
              <mc:Fallback>
                <p:oleObj name="Equation" r:id="rId5" imgW="4051300" imgH="1231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7" y="3117651"/>
                        <a:ext cx="5225179" cy="1598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990609"/>
              </p:ext>
            </p:extLst>
          </p:nvPr>
        </p:nvGraphicFramePr>
        <p:xfrm>
          <a:off x="3113658" y="611486"/>
          <a:ext cx="462915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0" name="Equation" r:id="rId7" imgW="3263900" imgH="1041400" progId="Equation.DSMT4">
                  <p:embed/>
                </p:oleObj>
              </mc:Choice>
              <mc:Fallback>
                <p:oleObj name="Equation" r:id="rId7" imgW="3263900" imgH="1041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658" y="611486"/>
                        <a:ext cx="462915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45506" y="755502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CC"/>
                </a:solidFill>
              </a:rPr>
              <a:t>ОДПФ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17514" y="219566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Можно рассматривать как разложение последовательности в базисе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744404"/>
              </p:ext>
            </p:extLst>
          </p:nvPr>
        </p:nvGraphicFramePr>
        <p:xfrm>
          <a:off x="1961530" y="4787949"/>
          <a:ext cx="259986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" name="Equation" r:id="rId9" imgW="2145960" imgH="419040" progId="Equation.DSMT4">
                  <p:embed/>
                </p:oleObj>
              </mc:Choice>
              <mc:Fallback>
                <p:oleObj name="Equation" r:id="rId9" imgW="214596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30" y="4787949"/>
                        <a:ext cx="259986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833466" y="478795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коэффициенты этого разложения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5546" y="586807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Выясним свойства базиса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415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F3C6230-BECE-4C16-B4E0-4D3B21F2C300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2423" y="75550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Скалярное произведение пары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054264"/>
              </p:ext>
            </p:extLst>
          </p:nvPr>
        </p:nvGraphicFramePr>
        <p:xfrm>
          <a:off x="1789906" y="1403351"/>
          <a:ext cx="6408738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" name="Equation" r:id="rId5" imgW="5067000" imgH="1041120" progId="Equation.DSMT4">
                  <p:embed/>
                </p:oleObj>
              </mc:Choice>
              <mc:Fallback>
                <p:oleObj name="Equation" r:id="rId5" imgW="5067000" imgH="10411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906" y="1403351"/>
                        <a:ext cx="6408738" cy="132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887751"/>
              </p:ext>
            </p:extLst>
          </p:nvPr>
        </p:nvGraphicFramePr>
        <p:xfrm>
          <a:off x="1961530" y="2987749"/>
          <a:ext cx="5182114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7" name="Equation" r:id="rId7" imgW="4013200" imgH="1117600" progId="Equation.DSMT4">
                  <p:embed/>
                </p:oleObj>
              </mc:Choice>
              <mc:Fallback>
                <p:oleObj name="Equation" r:id="rId7" imgW="4013200" imgH="1117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30" y="2987749"/>
                        <a:ext cx="5182114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792497" y="4571926"/>
            <a:ext cx="7009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базис ортогонален, но не ортонормален: норма базисной последовательности равна </a:t>
            </a: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73907" y="146712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379237"/>
              </p:ext>
            </p:extLst>
          </p:nvPr>
        </p:nvGraphicFramePr>
        <p:xfrm>
          <a:off x="3564936" y="5546939"/>
          <a:ext cx="2352678" cy="92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8" name="Equation" r:id="rId9" imgW="1968500" imgH="774700" progId="Equation.DSMT4">
                  <p:embed/>
                </p:oleObj>
              </mc:Choice>
              <mc:Fallback>
                <p:oleObj name="Equation" r:id="rId9" imgW="1968500" imgH="774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4936" y="5546939"/>
                        <a:ext cx="2352678" cy="920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12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</TotalTime>
  <Words>895</Words>
  <Application>Microsoft Office PowerPoint</Application>
  <PresentationFormat>Произвольный</PresentationFormat>
  <Paragraphs>200</Paragraphs>
  <Slides>40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8" baseType="lpstr">
      <vt:lpstr>Arial</vt:lpstr>
      <vt:lpstr>Calibri</vt:lpstr>
      <vt:lpstr>Cambria Math</vt:lpstr>
      <vt:lpstr>Symbol</vt:lpstr>
      <vt:lpstr>Times New Roman</vt:lpstr>
      <vt:lpstr>Тема Office</vt:lpstr>
      <vt:lpstr>MathType 7.0 Equation</vt:lpstr>
      <vt:lpstr>Equation</vt:lpstr>
      <vt:lpstr>Цифровая обработка сигналов  Дискретное преобразование Фурье</vt:lpstr>
      <vt:lpstr>Дискретное преобразование Фурье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Матричная (операторная) интерпретация ДПФ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Циклический сдвиг</vt:lpstr>
      <vt:lpstr>Циклический сдвиг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VNV</cp:lastModifiedBy>
  <cp:revision>72</cp:revision>
  <dcterms:created xsi:type="dcterms:W3CDTF">2020-03-04T10:24:45Z</dcterms:created>
  <dcterms:modified xsi:type="dcterms:W3CDTF">2024-02-27T03:11:19Z</dcterms:modified>
</cp:coreProperties>
</file>