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theme/themeOverride23.xml" ContentType="application/vnd.openxmlformats-officedocument.themeOverride+xml"/>
  <Override PartName="/ppt/theme/themeOverride24.xml" ContentType="application/vnd.openxmlformats-officedocument.themeOverride+xml"/>
  <Override PartName="/ppt/theme/themeOverride25.xml" ContentType="application/vnd.openxmlformats-officedocument.themeOverride+xml"/>
  <Override PartName="/ppt/theme/themeOverride26.xml" ContentType="application/vnd.openxmlformats-officedocument.themeOverride+xml"/>
  <Override PartName="/ppt/theme/themeOverride27.xml" ContentType="application/vnd.openxmlformats-officedocument.themeOverride+xml"/>
  <Override PartName="/ppt/theme/themeOverride28.xml" ContentType="application/vnd.openxmlformats-officedocument.themeOverride+xml"/>
  <Override PartName="/ppt/theme/themeOverride29.xml" ContentType="application/vnd.openxmlformats-officedocument.themeOverride+xml"/>
  <Override PartName="/ppt/theme/themeOverride30.xml" ContentType="application/vnd.openxmlformats-officedocument.themeOverride+xml"/>
  <Override PartName="/ppt/theme/themeOverride31.xml" ContentType="application/vnd.openxmlformats-officedocument.themeOverride+xml"/>
  <Override PartName="/ppt/theme/themeOverride32.xml" ContentType="application/vnd.openxmlformats-officedocument.themeOverride+xml"/>
  <Override PartName="/ppt/theme/themeOverride33.xml" ContentType="application/vnd.openxmlformats-officedocument.themeOverride+xml"/>
  <Override PartName="/ppt/theme/themeOverride34.xml" ContentType="application/vnd.openxmlformats-officedocument.themeOverride+xml"/>
  <Override PartName="/ppt/theme/themeOverride35.xml" ContentType="application/vnd.openxmlformats-officedocument.themeOverride+xml"/>
  <Override PartName="/ppt/theme/themeOverride36.xml" ContentType="application/vnd.openxmlformats-officedocument.themeOverride+xml"/>
  <Override PartName="/ppt/theme/themeOverride37.xml" ContentType="application/vnd.openxmlformats-officedocument.themeOverride+xml"/>
  <Override PartName="/ppt/theme/themeOverride38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9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94" r:id="rId23"/>
    <p:sldId id="276" r:id="rId24"/>
    <p:sldId id="295" r:id="rId25"/>
    <p:sldId id="296" r:id="rId26"/>
    <p:sldId id="277" r:id="rId27"/>
    <p:sldId id="278" r:id="rId28"/>
    <p:sldId id="279" r:id="rId29"/>
    <p:sldId id="297" r:id="rId30"/>
    <p:sldId id="305" r:id="rId31"/>
    <p:sldId id="280" r:id="rId32"/>
    <p:sldId id="293" r:id="rId33"/>
    <p:sldId id="299" r:id="rId34"/>
    <p:sldId id="302" r:id="rId35"/>
    <p:sldId id="282" r:id="rId36"/>
    <p:sldId id="286" r:id="rId37"/>
    <p:sldId id="301" r:id="rId38"/>
    <p:sldId id="300" r:id="rId39"/>
    <p:sldId id="303" r:id="rId40"/>
    <p:sldId id="304" r:id="rId41"/>
  </p:sldIdLst>
  <p:sldSz cx="10691813" cy="7559675"/>
  <p:notesSz cx="6858000" cy="9144000"/>
  <p:defaultTextStyle>
    <a:defPPr>
      <a:defRPr lang="ru-RU"/>
    </a:defPPr>
    <a:lvl1pPr marL="0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1pPr>
    <a:lvl2pPr marL="521437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2pPr>
    <a:lvl3pPr marL="1042873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3pPr>
    <a:lvl4pPr marL="1564310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4pPr>
    <a:lvl5pPr marL="2085746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5pPr>
    <a:lvl6pPr marL="2607183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6pPr>
    <a:lvl7pPr marL="3128620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7pPr>
    <a:lvl8pPr marL="3650056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8pPr>
    <a:lvl9pPr marL="4171493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3" d="100"/>
          <a:sy n="83" d="100"/>
        </p:scale>
        <p:origin x="1212" y="90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6" Type="http://schemas.openxmlformats.org/officeDocument/2006/relationships/image" Target="../media/image40.wmf"/><Relationship Id="rId5" Type="http://schemas.openxmlformats.org/officeDocument/2006/relationships/image" Target="../media/image39.wmf"/><Relationship Id="rId4" Type="http://schemas.openxmlformats.org/officeDocument/2006/relationships/image" Target="../media/image23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14.wmf"/><Relationship Id="rId1" Type="http://schemas.openxmlformats.org/officeDocument/2006/relationships/image" Target="../media/image39.wmf"/><Relationship Id="rId4" Type="http://schemas.openxmlformats.org/officeDocument/2006/relationships/image" Target="../media/image23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Relationship Id="rId4" Type="http://schemas.openxmlformats.org/officeDocument/2006/relationships/image" Target="../media/image43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41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Relationship Id="rId4" Type="http://schemas.openxmlformats.org/officeDocument/2006/relationships/image" Target="../media/image48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50.wmf"/><Relationship Id="rId1" Type="http://schemas.openxmlformats.org/officeDocument/2006/relationships/image" Target="../media/image49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52.wmf"/><Relationship Id="rId1" Type="http://schemas.openxmlformats.org/officeDocument/2006/relationships/image" Target="../media/image51.wmf"/><Relationship Id="rId4" Type="http://schemas.openxmlformats.org/officeDocument/2006/relationships/image" Target="../media/image54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.wmf"/><Relationship Id="rId2" Type="http://schemas.openxmlformats.org/officeDocument/2006/relationships/image" Target="../media/image52.wmf"/><Relationship Id="rId1" Type="http://schemas.openxmlformats.org/officeDocument/2006/relationships/image" Target="../media/image55.wmf"/><Relationship Id="rId4" Type="http://schemas.openxmlformats.org/officeDocument/2006/relationships/image" Target="../media/image57.w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59.wmf"/><Relationship Id="rId1" Type="http://schemas.openxmlformats.org/officeDocument/2006/relationships/image" Target="../media/image58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2" Type="http://schemas.openxmlformats.org/officeDocument/2006/relationships/image" Target="../media/image61.wmf"/><Relationship Id="rId1" Type="http://schemas.openxmlformats.org/officeDocument/2006/relationships/image" Target="../media/image60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5.wmf"/><Relationship Id="rId2" Type="http://schemas.openxmlformats.org/officeDocument/2006/relationships/image" Target="../media/image64.wmf"/><Relationship Id="rId1" Type="http://schemas.openxmlformats.org/officeDocument/2006/relationships/image" Target="../media/image63.wmf"/><Relationship Id="rId4" Type="http://schemas.openxmlformats.org/officeDocument/2006/relationships/image" Target="../media/image66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6.wmf"/><Relationship Id="rId2" Type="http://schemas.openxmlformats.org/officeDocument/2006/relationships/image" Target="../media/image68.wmf"/><Relationship Id="rId1" Type="http://schemas.openxmlformats.org/officeDocument/2006/relationships/image" Target="../media/image67.w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6.wmf"/><Relationship Id="rId2" Type="http://schemas.openxmlformats.org/officeDocument/2006/relationships/image" Target="../media/image68.wmf"/><Relationship Id="rId1" Type="http://schemas.openxmlformats.org/officeDocument/2006/relationships/image" Target="../media/image67.w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3.wmf"/></Relationships>
</file>

<file path=ppt/drawings/_rels/vmlDrawing25.vml.rels><?xml version="1.0" encoding="UTF-8" standalone="yes"?>
<Relationships xmlns="http://schemas.openxmlformats.org/package/2006/relationships"><Relationship Id="rId2" Type="http://schemas.openxmlformats.org/officeDocument/2006/relationships/image" Target="../media/image75.wmf"/><Relationship Id="rId1" Type="http://schemas.openxmlformats.org/officeDocument/2006/relationships/image" Target="../media/image74.wmf"/></Relationships>
</file>

<file path=ppt/drawings/_rels/vmlDrawing26.vml.rels><?xml version="1.0" encoding="UTF-8" standalone="yes"?>
<Relationships xmlns="http://schemas.openxmlformats.org/package/2006/relationships"><Relationship Id="rId2" Type="http://schemas.openxmlformats.org/officeDocument/2006/relationships/image" Target="../media/image76.wmf"/><Relationship Id="rId1" Type="http://schemas.openxmlformats.org/officeDocument/2006/relationships/image" Target="../media/image75.w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5.wmf"/></Relationships>
</file>

<file path=ppt/drawings/_rels/vmlDrawing28.vml.rels><?xml version="1.0" encoding="UTF-8" standalone="yes"?>
<Relationships xmlns="http://schemas.openxmlformats.org/package/2006/relationships"><Relationship Id="rId8" Type="http://schemas.openxmlformats.org/officeDocument/2006/relationships/image" Target="../media/image87.wmf"/><Relationship Id="rId3" Type="http://schemas.openxmlformats.org/officeDocument/2006/relationships/image" Target="../media/image82.wmf"/><Relationship Id="rId7" Type="http://schemas.openxmlformats.org/officeDocument/2006/relationships/image" Target="../media/image86.wmf"/><Relationship Id="rId2" Type="http://schemas.openxmlformats.org/officeDocument/2006/relationships/image" Target="../media/image81.wmf"/><Relationship Id="rId1" Type="http://schemas.openxmlformats.org/officeDocument/2006/relationships/image" Target="../media/image80.wmf"/><Relationship Id="rId6" Type="http://schemas.openxmlformats.org/officeDocument/2006/relationships/image" Target="../media/image85.wmf"/><Relationship Id="rId5" Type="http://schemas.openxmlformats.org/officeDocument/2006/relationships/image" Target="../media/image84.wmf"/><Relationship Id="rId4" Type="http://schemas.openxmlformats.org/officeDocument/2006/relationships/image" Target="../media/image83.wmf"/><Relationship Id="rId9" Type="http://schemas.openxmlformats.org/officeDocument/2006/relationships/image" Target="../media/image88.w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89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4" Type="http://schemas.openxmlformats.org/officeDocument/2006/relationships/image" Target="../media/image10.w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90.wmf"/></Relationships>
</file>

<file path=ppt/drawings/_rels/vmlDrawing3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8.wmf"/><Relationship Id="rId2" Type="http://schemas.openxmlformats.org/officeDocument/2006/relationships/image" Target="../media/image97.wmf"/><Relationship Id="rId1" Type="http://schemas.openxmlformats.org/officeDocument/2006/relationships/image" Target="../media/image96.wmf"/><Relationship Id="rId4" Type="http://schemas.openxmlformats.org/officeDocument/2006/relationships/image" Target="../media/image99.wmf"/></Relationships>
</file>

<file path=ppt/drawings/_rels/vmlDrawing3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wmf"/><Relationship Id="rId2" Type="http://schemas.openxmlformats.org/officeDocument/2006/relationships/image" Target="../media/image101.wmf"/><Relationship Id="rId1" Type="http://schemas.openxmlformats.org/officeDocument/2006/relationships/image" Target="../media/image100.wmf"/></Relationships>
</file>

<file path=ppt/drawings/_rels/vmlDrawing3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wmf"/><Relationship Id="rId2" Type="http://schemas.openxmlformats.org/officeDocument/2006/relationships/image" Target="../media/image104.wmf"/><Relationship Id="rId1" Type="http://schemas.openxmlformats.org/officeDocument/2006/relationships/image" Target="../media/image103.wmf"/><Relationship Id="rId6" Type="http://schemas.openxmlformats.org/officeDocument/2006/relationships/image" Target="../media/image108.wmf"/><Relationship Id="rId5" Type="http://schemas.openxmlformats.org/officeDocument/2006/relationships/image" Target="../media/image107.wmf"/><Relationship Id="rId4" Type="http://schemas.openxmlformats.org/officeDocument/2006/relationships/image" Target="../media/image10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22.wmf"/><Relationship Id="rId4" Type="http://schemas.openxmlformats.org/officeDocument/2006/relationships/image" Target="../media/image23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2.wmf"/><Relationship Id="rId1" Type="http://schemas.openxmlformats.org/officeDocument/2006/relationships/image" Target="../media/image24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Relationship Id="rId4" Type="http://schemas.openxmlformats.org/officeDocument/2006/relationships/image" Target="../media/image3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C055AC-EF70-4903-8F7F-9DA2F612D36E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8327EF-8413-4324-8168-CC9AD6D77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623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1pPr>
    <a:lvl2pPr marL="521437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2pPr>
    <a:lvl3pPr marL="1042873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3pPr>
    <a:lvl4pPr marL="1564310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4pPr>
    <a:lvl5pPr marL="2085746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5pPr>
    <a:lvl6pPr marL="2607183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6pPr>
    <a:lvl7pPr marL="3128620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7pPr>
    <a:lvl8pPr marL="3650056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8pPr>
    <a:lvl9pPr marL="4171493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1886" y="2348400"/>
            <a:ext cx="9088041" cy="162043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3772" y="4283816"/>
            <a:ext cx="7484269" cy="193191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19406-18F5-499E-B26E-7CDA59CFCE07}" type="datetime1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117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F80B6-46E4-43A2-BFA9-141BB6F42F83}" type="datetime1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5360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1564" y="302738"/>
            <a:ext cx="2405658" cy="645022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591" y="302738"/>
            <a:ext cx="7038777" cy="645022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45E34-486D-49A3-AD5B-299B04292952}" type="datetime1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434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9F5E7-D0D7-4FC3-A0C8-503A51A1B322}" type="datetime1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098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580" y="4857792"/>
            <a:ext cx="9088041" cy="150143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580" y="3204114"/>
            <a:ext cx="9088041" cy="165367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350C2-8819-4FA1-B122-B089428DE8A2}" type="datetime1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5466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4591" y="1763925"/>
            <a:ext cx="4722217" cy="4989036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5005" y="1763925"/>
            <a:ext cx="4722217" cy="4989036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12256-EF03-4E5A-A8FC-890049EC8AE6}" type="datetime1">
              <a:rPr lang="ru-RU" smtClean="0"/>
              <a:t>27.02.2024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7830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591" y="1692178"/>
            <a:ext cx="4724074" cy="70521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4591" y="2397397"/>
            <a:ext cx="4724074" cy="4355563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1293" y="1692178"/>
            <a:ext cx="4725930" cy="70521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31293" y="2397397"/>
            <a:ext cx="4725930" cy="4355563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A82DE-8ADB-4790-94C2-CA8D4F50580E}" type="datetime1">
              <a:rPr lang="ru-RU" smtClean="0"/>
              <a:t>27.02.2024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315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41857-CCA2-4CD4-9723-DC8C874508A7}" type="datetime1">
              <a:rPr lang="ru-RU" smtClean="0"/>
              <a:t>27.02.2024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8704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A60F8-42FD-4729-8AF3-B225C609EBCF}" type="datetime1">
              <a:rPr lang="ru-RU" smtClean="0"/>
              <a:t>27.02.2024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592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591" y="300987"/>
            <a:ext cx="3517533" cy="1280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202" y="300988"/>
            <a:ext cx="5977020" cy="645197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591" y="1581933"/>
            <a:ext cx="3517533" cy="517102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4C7B-31BC-484D-889C-A79D87DD7DE5}" type="datetime1">
              <a:rPr lang="ru-RU" smtClean="0"/>
              <a:t>27.02.2024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7592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670" y="5291772"/>
            <a:ext cx="6415088" cy="62472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670" y="675471"/>
            <a:ext cx="6415088" cy="453580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670" y="5916496"/>
            <a:ext cx="6415088" cy="8872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71ED-6E1E-48FA-92A6-2048FFDA9950}" type="datetime1">
              <a:rPr lang="ru-RU" smtClean="0"/>
              <a:t>27.02.2024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06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591" y="302737"/>
            <a:ext cx="9622632" cy="1259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591" y="1763925"/>
            <a:ext cx="9622632" cy="49890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591" y="7006699"/>
            <a:ext cx="2494756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7DF4F3-AF76-476F-A122-BAA43494AD5B}" type="datetime1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3036" y="7006699"/>
            <a:ext cx="338574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2466" y="7006699"/>
            <a:ext cx="2494756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7422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slideLayout" Target="../slideLayouts/slideLayout2.xml"/><Relationship Id="rId7" Type="http://schemas.openxmlformats.org/officeDocument/2006/relationships/oleObject" Target="../embeddings/oleObject24.bin"/><Relationship Id="rId2" Type="http://schemas.openxmlformats.org/officeDocument/2006/relationships/vmlDrawing" Target="../drawings/vmlDrawing8.vml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29.wmf"/><Relationship Id="rId5" Type="http://schemas.openxmlformats.org/officeDocument/2006/relationships/oleObject" Target="../embeddings/oleObject23.bin"/><Relationship Id="rId10" Type="http://schemas.openxmlformats.org/officeDocument/2006/relationships/image" Target="../media/image31.wmf"/><Relationship Id="rId4" Type="http://schemas.openxmlformats.org/officeDocument/2006/relationships/image" Target="../media/image29.png"/><Relationship Id="rId9" Type="http://schemas.openxmlformats.org/officeDocument/2006/relationships/oleObject" Target="../embeddings/oleObject25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slideLayout" Target="../slideLayouts/slideLayout2.xml"/><Relationship Id="rId7" Type="http://schemas.openxmlformats.org/officeDocument/2006/relationships/oleObject" Target="../embeddings/oleObject27.bin"/><Relationship Id="rId12" Type="http://schemas.openxmlformats.org/officeDocument/2006/relationships/image" Target="../media/image35.wmf"/><Relationship Id="rId2" Type="http://schemas.openxmlformats.org/officeDocument/2006/relationships/vmlDrawing" Target="../drawings/vmlDrawing9.vml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32.wmf"/><Relationship Id="rId11" Type="http://schemas.openxmlformats.org/officeDocument/2006/relationships/oleObject" Target="../embeddings/oleObject29.bin"/><Relationship Id="rId5" Type="http://schemas.openxmlformats.org/officeDocument/2006/relationships/oleObject" Target="../embeddings/oleObject26.bin"/><Relationship Id="rId10" Type="http://schemas.openxmlformats.org/officeDocument/2006/relationships/image" Target="../media/image34.wmf"/><Relationship Id="rId4" Type="http://schemas.openxmlformats.org/officeDocument/2006/relationships/image" Target="../media/image29.png"/><Relationship Id="rId9" Type="http://schemas.openxmlformats.org/officeDocument/2006/relationships/oleObject" Target="../embeddings/oleObject28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3" Type="http://schemas.openxmlformats.org/officeDocument/2006/relationships/slideLayout" Target="../slideLayouts/slideLayout2.xml"/><Relationship Id="rId7" Type="http://schemas.openxmlformats.org/officeDocument/2006/relationships/oleObject" Target="../embeddings/oleObject31.bin"/><Relationship Id="rId2" Type="http://schemas.openxmlformats.org/officeDocument/2006/relationships/vmlDrawing" Target="../drawings/vmlDrawing10.vml"/><Relationship Id="rId1" Type="http://schemas.openxmlformats.org/officeDocument/2006/relationships/themeOverride" Target="../theme/themeOverride10.xml"/><Relationship Id="rId6" Type="http://schemas.openxmlformats.org/officeDocument/2006/relationships/image" Target="../media/image36.wmf"/><Relationship Id="rId5" Type="http://schemas.openxmlformats.org/officeDocument/2006/relationships/oleObject" Target="../embeddings/oleObject30.bin"/><Relationship Id="rId10" Type="http://schemas.openxmlformats.org/officeDocument/2006/relationships/image" Target="../media/image38.wmf"/><Relationship Id="rId4" Type="http://schemas.openxmlformats.org/officeDocument/2006/relationships/image" Target="../media/image29.png"/><Relationship Id="rId9" Type="http://schemas.openxmlformats.org/officeDocument/2006/relationships/oleObject" Target="../embeddings/oleObject32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13" Type="http://schemas.openxmlformats.org/officeDocument/2006/relationships/oleObject" Target="../embeddings/oleObject37.bin"/><Relationship Id="rId18" Type="http://schemas.openxmlformats.org/officeDocument/2006/relationships/oleObject" Target="../embeddings/oleObject40.bin"/><Relationship Id="rId3" Type="http://schemas.openxmlformats.org/officeDocument/2006/relationships/slideLayout" Target="../slideLayouts/slideLayout2.xml"/><Relationship Id="rId7" Type="http://schemas.openxmlformats.org/officeDocument/2006/relationships/oleObject" Target="../embeddings/oleObject34.bin"/><Relationship Id="rId12" Type="http://schemas.openxmlformats.org/officeDocument/2006/relationships/image" Target="../media/image23.wmf"/><Relationship Id="rId17" Type="http://schemas.openxmlformats.org/officeDocument/2006/relationships/image" Target="../media/image40.wmf"/><Relationship Id="rId2" Type="http://schemas.openxmlformats.org/officeDocument/2006/relationships/vmlDrawing" Target="../drawings/vmlDrawing11.vml"/><Relationship Id="rId16" Type="http://schemas.openxmlformats.org/officeDocument/2006/relationships/oleObject" Target="../embeddings/oleObject39.bin"/><Relationship Id="rId1" Type="http://schemas.openxmlformats.org/officeDocument/2006/relationships/themeOverride" Target="../theme/themeOverride11.xml"/><Relationship Id="rId6" Type="http://schemas.openxmlformats.org/officeDocument/2006/relationships/image" Target="../media/image13.wmf"/><Relationship Id="rId11" Type="http://schemas.openxmlformats.org/officeDocument/2006/relationships/oleObject" Target="../embeddings/oleObject36.bin"/><Relationship Id="rId5" Type="http://schemas.openxmlformats.org/officeDocument/2006/relationships/oleObject" Target="../embeddings/oleObject33.bin"/><Relationship Id="rId15" Type="http://schemas.openxmlformats.org/officeDocument/2006/relationships/oleObject" Target="../embeddings/oleObject38.bin"/><Relationship Id="rId10" Type="http://schemas.openxmlformats.org/officeDocument/2006/relationships/image" Target="../media/image22.wmf"/><Relationship Id="rId4" Type="http://schemas.openxmlformats.org/officeDocument/2006/relationships/image" Target="../media/image29.png"/><Relationship Id="rId9" Type="http://schemas.openxmlformats.org/officeDocument/2006/relationships/oleObject" Target="../embeddings/oleObject35.bin"/><Relationship Id="rId14" Type="http://schemas.openxmlformats.org/officeDocument/2006/relationships/image" Target="../media/image39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slideLayout" Target="../slideLayouts/slideLayout2.xml"/><Relationship Id="rId7" Type="http://schemas.openxmlformats.org/officeDocument/2006/relationships/oleObject" Target="../embeddings/oleObject42.bin"/><Relationship Id="rId12" Type="http://schemas.openxmlformats.org/officeDocument/2006/relationships/image" Target="../media/image23.wmf"/><Relationship Id="rId2" Type="http://schemas.openxmlformats.org/officeDocument/2006/relationships/vmlDrawing" Target="../drawings/vmlDrawing12.vml"/><Relationship Id="rId1" Type="http://schemas.openxmlformats.org/officeDocument/2006/relationships/themeOverride" Target="../theme/themeOverride12.xml"/><Relationship Id="rId6" Type="http://schemas.openxmlformats.org/officeDocument/2006/relationships/image" Target="../media/image39.wmf"/><Relationship Id="rId11" Type="http://schemas.openxmlformats.org/officeDocument/2006/relationships/oleObject" Target="../embeddings/oleObject44.bin"/><Relationship Id="rId5" Type="http://schemas.openxmlformats.org/officeDocument/2006/relationships/oleObject" Target="../embeddings/oleObject41.bin"/><Relationship Id="rId10" Type="http://schemas.openxmlformats.org/officeDocument/2006/relationships/image" Target="../media/image40.wmf"/><Relationship Id="rId4" Type="http://schemas.openxmlformats.org/officeDocument/2006/relationships/image" Target="../media/image29.png"/><Relationship Id="rId9" Type="http://schemas.openxmlformats.org/officeDocument/2006/relationships/oleObject" Target="../embeddings/oleObject43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wmf"/><Relationship Id="rId3" Type="http://schemas.openxmlformats.org/officeDocument/2006/relationships/slideLayout" Target="../slideLayouts/slideLayout2.xml"/><Relationship Id="rId7" Type="http://schemas.openxmlformats.org/officeDocument/2006/relationships/oleObject" Target="../embeddings/oleObject46.bin"/><Relationship Id="rId12" Type="http://schemas.openxmlformats.org/officeDocument/2006/relationships/image" Target="../media/image43.wmf"/><Relationship Id="rId2" Type="http://schemas.openxmlformats.org/officeDocument/2006/relationships/vmlDrawing" Target="../drawings/vmlDrawing13.vml"/><Relationship Id="rId1" Type="http://schemas.openxmlformats.org/officeDocument/2006/relationships/themeOverride" Target="../theme/themeOverride13.xml"/><Relationship Id="rId6" Type="http://schemas.openxmlformats.org/officeDocument/2006/relationships/image" Target="../media/image41.wmf"/><Relationship Id="rId11" Type="http://schemas.openxmlformats.org/officeDocument/2006/relationships/oleObject" Target="../embeddings/oleObject48.bin"/><Relationship Id="rId5" Type="http://schemas.openxmlformats.org/officeDocument/2006/relationships/oleObject" Target="../embeddings/oleObject45.bin"/><Relationship Id="rId10" Type="http://schemas.openxmlformats.org/officeDocument/2006/relationships/image" Target="../media/image23.wmf"/><Relationship Id="rId4" Type="http://schemas.openxmlformats.org/officeDocument/2006/relationships/image" Target="../media/image29.png"/><Relationship Id="rId9" Type="http://schemas.openxmlformats.org/officeDocument/2006/relationships/oleObject" Target="../embeddings/oleObject47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wmf"/><Relationship Id="rId3" Type="http://schemas.openxmlformats.org/officeDocument/2006/relationships/slideLayout" Target="../slideLayouts/slideLayout2.xml"/><Relationship Id="rId7" Type="http://schemas.openxmlformats.org/officeDocument/2006/relationships/oleObject" Target="../embeddings/oleObject50.bin"/><Relationship Id="rId2" Type="http://schemas.openxmlformats.org/officeDocument/2006/relationships/vmlDrawing" Target="../drawings/vmlDrawing14.vml"/><Relationship Id="rId1" Type="http://schemas.openxmlformats.org/officeDocument/2006/relationships/themeOverride" Target="../theme/themeOverride14.xml"/><Relationship Id="rId6" Type="http://schemas.openxmlformats.org/officeDocument/2006/relationships/image" Target="../media/image41.wmf"/><Relationship Id="rId5" Type="http://schemas.openxmlformats.org/officeDocument/2006/relationships/oleObject" Target="../embeddings/oleObject49.bin"/><Relationship Id="rId10" Type="http://schemas.openxmlformats.org/officeDocument/2006/relationships/image" Target="../media/image44.wmf"/><Relationship Id="rId4" Type="http://schemas.openxmlformats.org/officeDocument/2006/relationships/image" Target="../media/image29.png"/><Relationship Id="rId9" Type="http://schemas.openxmlformats.org/officeDocument/2006/relationships/oleObject" Target="../embeddings/oleObject51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wmf"/><Relationship Id="rId3" Type="http://schemas.openxmlformats.org/officeDocument/2006/relationships/slideLayout" Target="../slideLayouts/slideLayout2.xml"/><Relationship Id="rId7" Type="http://schemas.openxmlformats.org/officeDocument/2006/relationships/oleObject" Target="../embeddings/oleObject53.bin"/><Relationship Id="rId12" Type="http://schemas.openxmlformats.org/officeDocument/2006/relationships/image" Target="../media/image48.wmf"/><Relationship Id="rId2" Type="http://schemas.openxmlformats.org/officeDocument/2006/relationships/vmlDrawing" Target="../drawings/vmlDrawing15.vml"/><Relationship Id="rId1" Type="http://schemas.openxmlformats.org/officeDocument/2006/relationships/themeOverride" Target="../theme/themeOverride15.xml"/><Relationship Id="rId6" Type="http://schemas.openxmlformats.org/officeDocument/2006/relationships/image" Target="../media/image45.wmf"/><Relationship Id="rId11" Type="http://schemas.openxmlformats.org/officeDocument/2006/relationships/oleObject" Target="../embeddings/oleObject55.bin"/><Relationship Id="rId5" Type="http://schemas.openxmlformats.org/officeDocument/2006/relationships/oleObject" Target="../embeddings/oleObject52.bin"/><Relationship Id="rId10" Type="http://schemas.openxmlformats.org/officeDocument/2006/relationships/image" Target="../media/image47.wmf"/><Relationship Id="rId4" Type="http://schemas.openxmlformats.org/officeDocument/2006/relationships/image" Target="../media/image29.png"/><Relationship Id="rId9" Type="http://schemas.openxmlformats.org/officeDocument/2006/relationships/oleObject" Target="../embeddings/oleObject54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3" Type="http://schemas.openxmlformats.org/officeDocument/2006/relationships/slideLayout" Target="../slideLayouts/slideLayout2.xml"/><Relationship Id="rId7" Type="http://schemas.openxmlformats.org/officeDocument/2006/relationships/oleObject" Target="../embeddings/oleObject57.bin"/><Relationship Id="rId2" Type="http://schemas.openxmlformats.org/officeDocument/2006/relationships/vmlDrawing" Target="../drawings/vmlDrawing16.vml"/><Relationship Id="rId1" Type="http://schemas.openxmlformats.org/officeDocument/2006/relationships/themeOverride" Target="../theme/themeOverride16.xml"/><Relationship Id="rId6" Type="http://schemas.openxmlformats.org/officeDocument/2006/relationships/image" Target="../media/image49.wmf"/><Relationship Id="rId5" Type="http://schemas.openxmlformats.org/officeDocument/2006/relationships/oleObject" Target="../embeddings/oleObject56.bin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wmf"/><Relationship Id="rId3" Type="http://schemas.openxmlformats.org/officeDocument/2006/relationships/slideLayout" Target="../slideLayouts/slideLayout2.xml"/><Relationship Id="rId7" Type="http://schemas.openxmlformats.org/officeDocument/2006/relationships/oleObject" Target="../embeddings/oleObject59.bin"/><Relationship Id="rId12" Type="http://schemas.openxmlformats.org/officeDocument/2006/relationships/image" Target="../media/image54.wmf"/><Relationship Id="rId2" Type="http://schemas.openxmlformats.org/officeDocument/2006/relationships/vmlDrawing" Target="../drawings/vmlDrawing17.vml"/><Relationship Id="rId1" Type="http://schemas.openxmlformats.org/officeDocument/2006/relationships/themeOverride" Target="../theme/themeOverride17.xml"/><Relationship Id="rId6" Type="http://schemas.openxmlformats.org/officeDocument/2006/relationships/image" Target="../media/image51.wmf"/><Relationship Id="rId11" Type="http://schemas.openxmlformats.org/officeDocument/2006/relationships/oleObject" Target="../embeddings/oleObject61.bin"/><Relationship Id="rId5" Type="http://schemas.openxmlformats.org/officeDocument/2006/relationships/oleObject" Target="../embeddings/oleObject58.bin"/><Relationship Id="rId10" Type="http://schemas.openxmlformats.org/officeDocument/2006/relationships/image" Target="../media/image53.wmf"/><Relationship Id="rId4" Type="http://schemas.openxmlformats.org/officeDocument/2006/relationships/image" Target="../media/image29.png"/><Relationship Id="rId9" Type="http://schemas.openxmlformats.org/officeDocument/2006/relationships/oleObject" Target="../embeddings/oleObject60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wmf"/><Relationship Id="rId3" Type="http://schemas.openxmlformats.org/officeDocument/2006/relationships/slideLayout" Target="../slideLayouts/slideLayout2.xml"/><Relationship Id="rId7" Type="http://schemas.openxmlformats.org/officeDocument/2006/relationships/oleObject" Target="../embeddings/oleObject63.bin"/><Relationship Id="rId12" Type="http://schemas.openxmlformats.org/officeDocument/2006/relationships/image" Target="../media/image57.wmf"/><Relationship Id="rId2" Type="http://schemas.openxmlformats.org/officeDocument/2006/relationships/vmlDrawing" Target="../drawings/vmlDrawing18.vml"/><Relationship Id="rId1" Type="http://schemas.openxmlformats.org/officeDocument/2006/relationships/themeOverride" Target="../theme/themeOverride18.xml"/><Relationship Id="rId6" Type="http://schemas.openxmlformats.org/officeDocument/2006/relationships/image" Target="../media/image55.wmf"/><Relationship Id="rId11" Type="http://schemas.openxmlformats.org/officeDocument/2006/relationships/oleObject" Target="../embeddings/oleObject65.bin"/><Relationship Id="rId5" Type="http://schemas.openxmlformats.org/officeDocument/2006/relationships/oleObject" Target="../embeddings/oleObject62.bin"/><Relationship Id="rId10" Type="http://schemas.openxmlformats.org/officeDocument/2006/relationships/image" Target="../media/image56.wmf"/><Relationship Id="rId4" Type="http://schemas.openxmlformats.org/officeDocument/2006/relationships/image" Target="../media/image29.png"/><Relationship Id="rId9" Type="http://schemas.openxmlformats.org/officeDocument/2006/relationships/oleObject" Target="../embeddings/oleObject64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wmf"/><Relationship Id="rId3" Type="http://schemas.openxmlformats.org/officeDocument/2006/relationships/slideLayout" Target="../slideLayouts/slideLayout2.xml"/><Relationship Id="rId7" Type="http://schemas.openxmlformats.org/officeDocument/2006/relationships/oleObject" Target="../embeddings/oleObject67.bin"/><Relationship Id="rId2" Type="http://schemas.openxmlformats.org/officeDocument/2006/relationships/vmlDrawing" Target="../drawings/vmlDrawing19.vml"/><Relationship Id="rId1" Type="http://schemas.openxmlformats.org/officeDocument/2006/relationships/themeOverride" Target="../theme/themeOverride19.xml"/><Relationship Id="rId6" Type="http://schemas.openxmlformats.org/officeDocument/2006/relationships/image" Target="../media/image58.wmf"/><Relationship Id="rId5" Type="http://schemas.openxmlformats.org/officeDocument/2006/relationships/oleObject" Target="../embeddings/oleObject66.bin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wmf"/><Relationship Id="rId3" Type="http://schemas.openxmlformats.org/officeDocument/2006/relationships/slideLayout" Target="../slideLayouts/slideLayout2.xml"/><Relationship Id="rId7" Type="http://schemas.openxmlformats.org/officeDocument/2006/relationships/oleObject" Target="../embeddings/oleObject69.bin"/><Relationship Id="rId2" Type="http://schemas.openxmlformats.org/officeDocument/2006/relationships/vmlDrawing" Target="../drawings/vmlDrawing20.vml"/><Relationship Id="rId1" Type="http://schemas.openxmlformats.org/officeDocument/2006/relationships/themeOverride" Target="../theme/themeOverride20.xml"/><Relationship Id="rId6" Type="http://schemas.openxmlformats.org/officeDocument/2006/relationships/image" Target="../media/image60.wmf"/><Relationship Id="rId5" Type="http://schemas.openxmlformats.org/officeDocument/2006/relationships/oleObject" Target="../embeddings/oleObject68.bin"/><Relationship Id="rId10" Type="http://schemas.openxmlformats.org/officeDocument/2006/relationships/image" Target="../media/image62.wmf"/><Relationship Id="rId4" Type="http://schemas.openxmlformats.org/officeDocument/2006/relationships/image" Target="../media/image29.png"/><Relationship Id="rId9" Type="http://schemas.openxmlformats.org/officeDocument/2006/relationships/oleObject" Target="../embeddings/oleObject70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wmf"/><Relationship Id="rId3" Type="http://schemas.openxmlformats.org/officeDocument/2006/relationships/slideLayout" Target="../slideLayouts/slideLayout2.xml"/><Relationship Id="rId7" Type="http://schemas.openxmlformats.org/officeDocument/2006/relationships/oleObject" Target="../embeddings/oleObject72.bin"/><Relationship Id="rId12" Type="http://schemas.openxmlformats.org/officeDocument/2006/relationships/image" Target="../media/image66.wmf"/><Relationship Id="rId2" Type="http://schemas.openxmlformats.org/officeDocument/2006/relationships/vmlDrawing" Target="../drawings/vmlDrawing21.vml"/><Relationship Id="rId1" Type="http://schemas.openxmlformats.org/officeDocument/2006/relationships/themeOverride" Target="../theme/themeOverride21.xml"/><Relationship Id="rId6" Type="http://schemas.openxmlformats.org/officeDocument/2006/relationships/image" Target="../media/image63.wmf"/><Relationship Id="rId11" Type="http://schemas.openxmlformats.org/officeDocument/2006/relationships/oleObject" Target="../embeddings/oleObject74.bin"/><Relationship Id="rId5" Type="http://schemas.openxmlformats.org/officeDocument/2006/relationships/oleObject" Target="../embeddings/oleObject71.bin"/><Relationship Id="rId10" Type="http://schemas.openxmlformats.org/officeDocument/2006/relationships/image" Target="../media/image65.wmf"/><Relationship Id="rId4" Type="http://schemas.openxmlformats.org/officeDocument/2006/relationships/image" Target="../media/image68.png"/><Relationship Id="rId9" Type="http://schemas.openxmlformats.org/officeDocument/2006/relationships/oleObject" Target="../embeddings/oleObject73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wmf"/><Relationship Id="rId3" Type="http://schemas.openxmlformats.org/officeDocument/2006/relationships/slideLayout" Target="../slideLayouts/slideLayout2.xml"/><Relationship Id="rId7" Type="http://schemas.openxmlformats.org/officeDocument/2006/relationships/oleObject" Target="../embeddings/oleObject75.bin"/><Relationship Id="rId12" Type="http://schemas.openxmlformats.org/officeDocument/2006/relationships/image" Target="../media/image66.wmf"/><Relationship Id="rId2" Type="http://schemas.openxmlformats.org/officeDocument/2006/relationships/vmlDrawing" Target="../drawings/vmlDrawing22.vml"/><Relationship Id="rId1" Type="http://schemas.openxmlformats.org/officeDocument/2006/relationships/themeOverride" Target="../theme/themeOverride22.xml"/><Relationship Id="rId6" Type="http://schemas.openxmlformats.org/officeDocument/2006/relationships/image" Target="../media/image70.png"/><Relationship Id="rId11" Type="http://schemas.openxmlformats.org/officeDocument/2006/relationships/oleObject" Target="../embeddings/oleObject77.bin"/><Relationship Id="rId5" Type="http://schemas.openxmlformats.org/officeDocument/2006/relationships/image" Target="../media/image69.png"/><Relationship Id="rId10" Type="http://schemas.openxmlformats.org/officeDocument/2006/relationships/image" Target="../media/image68.wmf"/><Relationship Id="rId4" Type="http://schemas.openxmlformats.org/officeDocument/2006/relationships/image" Target="../media/image29.png"/><Relationship Id="rId9" Type="http://schemas.openxmlformats.org/officeDocument/2006/relationships/oleObject" Target="../embeddings/oleObject76.bin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wmf"/><Relationship Id="rId3" Type="http://schemas.openxmlformats.org/officeDocument/2006/relationships/slideLayout" Target="../slideLayouts/slideLayout2.xml"/><Relationship Id="rId7" Type="http://schemas.openxmlformats.org/officeDocument/2006/relationships/oleObject" Target="../embeddings/oleObject79.bin"/><Relationship Id="rId12" Type="http://schemas.openxmlformats.org/officeDocument/2006/relationships/image" Target="../media/image66.wmf"/><Relationship Id="rId2" Type="http://schemas.openxmlformats.org/officeDocument/2006/relationships/vmlDrawing" Target="../drawings/vmlDrawing23.vml"/><Relationship Id="rId1" Type="http://schemas.openxmlformats.org/officeDocument/2006/relationships/themeOverride" Target="../theme/themeOverride23.xml"/><Relationship Id="rId6" Type="http://schemas.openxmlformats.org/officeDocument/2006/relationships/image" Target="../media/image67.wmf"/><Relationship Id="rId11" Type="http://schemas.openxmlformats.org/officeDocument/2006/relationships/oleObject" Target="../embeddings/oleObject80.bin"/><Relationship Id="rId5" Type="http://schemas.openxmlformats.org/officeDocument/2006/relationships/oleObject" Target="../embeddings/oleObject78.bin"/><Relationship Id="rId10" Type="http://schemas.openxmlformats.org/officeDocument/2006/relationships/image" Target="../media/image72.png"/><Relationship Id="rId4" Type="http://schemas.openxmlformats.org/officeDocument/2006/relationships/image" Target="../media/image29.png"/><Relationship Id="rId9" Type="http://schemas.openxmlformats.org/officeDocument/2006/relationships/image" Target="../media/image7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mlDrawing" Target="../drawings/vmlDrawing24.vml"/><Relationship Id="rId1" Type="http://schemas.openxmlformats.org/officeDocument/2006/relationships/themeOverride" Target="../theme/themeOverride24.xml"/><Relationship Id="rId6" Type="http://schemas.openxmlformats.org/officeDocument/2006/relationships/image" Target="../media/image73.wmf"/><Relationship Id="rId5" Type="http://schemas.openxmlformats.org/officeDocument/2006/relationships/oleObject" Target="../embeddings/oleObject81.bin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wmf"/><Relationship Id="rId3" Type="http://schemas.openxmlformats.org/officeDocument/2006/relationships/slideLayout" Target="../slideLayouts/slideLayout2.xml"/><Relationship Id="rId7" Type="http://schemas.openxmlformats.org/officeDocument/2006/relationships/oleObject" Target="../embeddings/oleObject83.bin"/><Relationship Id="rId2" Type="http://schemas.openxmlformats.org/officeDocument/2006/relationships/vmlDrawing" Target="../drawings/vmlDrawing25.vml"/><Relationship Id="rId1" Type="http://schemas.openxmlformats.org/officeDocument/2006/relationships/themeOverride" Target="../theme/themeOverride25.xml"/><Relationship Id="rId6" Type="http://schemas.openxmlformats.org/officeDocument/2006/relationships/image" Target="../media/image74.wmf"/><Relationship Id="rId5" Type="http://schemas.openxmlformats.org/officeDocument/2006/relationships/oleObject" Target="../embeddings/oleObject82.bin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wmf"/><Relationship Id="rId3" Type="http://schemas.openxmlformats.org/officeDocument/2006/relationships/slideLayout" Target="../slideLayouts/slideLayout2.xml"/><Relationship Id="rId7" Type="http://schemas.openxmlformats.org/officeDocument/2006/relationships/oleObject" Target="../embeddings/oleObject85.bin"/><Relationship Id="rId2" Type="http://schemas.openxmlformats.org/officeDocument/2006/relationships/vmlDrawing" Target="../drawings/vmlDrawing26.vml"/><Relationship Id="rId1" Type="http://schemas.openxmlformats.org/officeDocument/2006/relationships/themeOverride" Target="../theme/themeOverride26.xml"/><Relationship Id="rId6" Type="http://schemas.openxmlformats.org/officeDocument/2006/relationships/image" Target="../media/image75.wmf"/><Relationship Id="rId5" Type="http://schemas.openxmlformats.org/officeDocument/2006/relationships/oleObject" Target="../embeddings/oleObject84.bin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mlDrawing" Target="../drawings/vmlDrawing27.vml"/><Relationship Id="rId1" Type="http://schemas.openxmlformats.org/officeDocument/2006/relationships/themeOverride" Target="../theme/themeOverride27.xml"/><Relationship Id="rId6" Type="http://schemas.openxmlformats.org/officeDocument/2006/relationships/image" Target="../media/image75.wmf"/><Relationship Id="rId5" Type="http://schemas.openxmlformats.org/officeDocument/2006/relationships/oleObject" Target="../embeddings/oleObject86.bin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slideLayout" Target="../slideLayouts/slideLayout2.xml"/><Relationship Id="rId7" Type="http://schemas.openxmlformats.org/officeDocument/2006/relationships/oleObject" Target="../embeddings/oleObject4.bin"/><Relationship Id="rId2" Type="http://schemas.openxmlformats.org/officeDocument/2006/relationships/vmlDrawing" Target="../drawings/vmlDrawing2.v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8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wmf"/><Relationship Id="rId13" Type="http://schemas.openxmlformats.org/officeDocument/2006/relationships/oleObject" Target="../embeddings/oleObject91.bin"/><Relationship Id="rId18" Type="http://schemas.openxmlformats.org/officeDocument/2006/relationships/image" Target="../media/image86.wmf"/><Relationship Id="rId3" Type="http://schemas.openxmlformats.org/officeDocument/2006/relationships/slideLayout" Target="../slideLayouts/slideLayout1.xml"/><Relationship Id="rId21" Type="http://schemas.openxmlformats.org/officeDocument/2006/relationships/oleObject" Target="../embeddings/oleObject95.bin"/><Relationship Id="rId7" Type="http://schemas.openxmlformats.org/officeDocument/2006/relationships/oleObject" Target="../embeddings/oleObject88.bin"/><Relationship Id="rId12" Type="http://schemas.openxmlformats.org/officeDocument/2006/relationships/image" Target="../media/image83.wmf"/><Relationship Id="rId17" Type="http://schemas.openxmlformats.org/officeDocument/2006/relationships/oleObject" Target="../embeddings/oleObject93.bin"/><Relationship Id="rId2" Type="http://schemas.openxmlformats.org/officeDocument/2006/relationships/vmlDrawing" Target="../drawings/vmlDrawing28.vml"/><Relationship Id="rId16" Type="http://schemas.openxmlformats.org/officeDocument/2006/relationships/image" Target="../media/image85.wmf"/><Relationship Id="rId20" Type="http://schemas.openxmlformats.org/officeDocument/2006/relationships/image" Target="../media/image87.wmf"/><Relationship Id="rId1" Type="http://schemas.openxmlformats.org/officeDocument/2006/relationships/themeOverride" Target="../theme/themeOverride29.xml"/><Relationship Id="rId6" Type="http://schemas.openxmlformats.org/officeDocument/2006/relationships/image" Target="../media/image80.wmf"/><Relationship Id="rId11" Type="http://schemas.openxmlformats.org/officeDocument/2006/relationships/oleObject" Target="../embeddings/oleObject90.bin"/><Relationship Id="rId5" Type="http://schemas.openxmlformats.org/officeDocument/2006/relationships/oleObject" Target="../embeddings/oleObject87.bin"/><Relationship Id="rId15" Type="http://schemas.openxmlformats.org/officeDocument/2006/relationships/oleObject" Target="../embeddings/oleObject92.bin"/><Relationship Id="rId10" Type="http://schemas.openxmlformats.org/officeDocument/2006/relationships/image" Target="../media/image82.wmf"/><Relationship Id="rId19" Type="http://schemas.openxmlformats.org/officeDocument/2006/relationships/oleObject" Target="../embeddings/oleObject94.bin"/><Relationship Id="rId4" Type="http://schemas.openxmlformats.org/officeDocument/2006/relationships/image" Target="../media/image29.png"/><Relationship Id="rId9" Type="http://schemas.openxmlformats.org/officeDocument/2006/relationships/oleObject" Target="../embeddings/oleObject89.bin"/><Relationship Id="rId14" Type="http://schemas.openxmlformats.org/officeDocument/2006/relationships/image" Target="../media/image84.wmf"/><Relationship Id="rId22" Type="http://schemas.openxmlformats.org/officeDocument/2006/relationships/image" Target="../media/image88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mlDrawing" Target="../drawings/vmlDrawing29.vml"/><Relationship Id="rId1" Type="http://schemas.openxmlformats.org/officeDocument/2006/relationships/themeOverride" Target="../theme/themeOverride30.xml"/><Relationship Id="rId6" Type="http://schemas.openxmlformats.org/officeDocument/2006/relationships/image" Target="../media/image89.wmf"/><Relationship Id="rId5" Type="http://schemas.openxmlformats.org/officeDocument/2006/relationships/oleObject" Target="../embeddings/oleObject96.bin"/><Relationship Id="rId4" Type="http://schemas.openxmlformats.org/officeDocument/2006/relationships/image" Target="../media/image2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0.wmf"/><Relationship Id="rId2" Type="http://schemas.openxmlformats.org/officeDocument/2006/relationships/vmlDrawing" Target="../drawings/vmlDrawing30.vml"/><Relationship Id="rId1" Type="http://schemas.openxmlformats.org/officeDocument/2006/relationships/themeOverride" Target="../theme/themeOverride31.xml"/><Relationship Id="rId6" Type="http://schemas.openxmlformats.org/officeDocument/2006/relationships/oleObject" Target="../embeddings/oleObject97.bin"/><Relationship Id="rId5" Type="http://schemas.openxmlformats.org/officeDocument/2006/relationships/image" Target="../media/image91.png"/><Relationship Id="rId4" Type="http://schemas.openxmlformats.org/officeDocument/2006/relationships/image" Target="../media/image2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9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2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wmf"/><Relationship Id="rId3" Type="http://schemas.openxmlformats.org/officeDocument/2006/relationships/slideLayout" Target="../slideLayouts/slideLayout2.xml"/><Relationship Id="rId7" Type="http://schemas.openxmlformats.org/officeDocument/2006/relationships/oleObject" Target="../embeddings/oleObject99.bin"/><Relationship Id="rId12" Type="http://schemas.openxmlformats.org/officeDocument/2006/relationships/image" Target="../media/image99.wmf"/><Relationship Id="rId2" Type="http://schemas.openxmlformats.org/officeDocument/2006/relationships/vmlDrawing" Target="../drawings/vmlDrawing31.vml"/><Relationship Id="rId1" Type="http://schemas.openxmlformats.org/officeDocument/2006/relationships/themeOverride" Target="../theme/themeOverride33.xml"/><Relationship Id="rId6" Type="http://schemas.openxmlformats.org/officeDocument/2006/relationships/image" Target="../media/image96.wmf"/><Relationship Id="rId11" Type="http://schemas.openxmlformats.org/officeDocument/2006/relationships/oleObject" Target="../embeddings/oleObject101.bin"/><Relationship Id="rId5" Type="http://schemas.openxmlformats.org/officeDocument/2006/relationships/oleObject" Target="../embeddings/oleObject98.bin"/><Relationship Id="rId10" Type="http://schemas.openxmlformats.org/officeDocument/2006/relationships/image" Target="../media/image98.wmf"/><Relationship Id="rId4" Type="http://schemas.openxmlformats.org/officeDocument/2006/relationships/image" Target="../media/image29.png"/><Relationship Id="rId9" Type="http://schemas.openxmlformats.org/officeDocument/2006/relationships/oleObject" Target="../embeddings/oleObject100.bin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wmf"/><Relationship Id="rId3" Type="http://schemas.openxmlformats.org/officeDocument/2006/relationships/slideLayout" Target="../slideLayouts/slideLayout2.xml"/><Relationship Id="rId7" Type="http://schemas.openxmlformats.org/officeDocument/2006/relationships/oleObject" Target="../embeddings/oleObject103.bin"/><Relationship Id="rId2" Type="http://schemas.openxmlformats.org/officeDocument/2006/relationships/vmlDrawing" Target="../drawings/vmlDrawing32.vml"/><Relationship Id="rId1" Type="http://schemas.openxmlformats.org/officeDocument/2006/relationships/themeOverride" Target="../theme/themeOverride34.xml"/><Relationship Id="rId6" Type="http://schemas.openxmlformats.org/officeDocument/2006/relationships/image" Target="../media/image100.wmf"/><Relationship Id="rId5" Type="http://schemas.openxmlformats.org/officeDocument/2006/relationships/oleObject" Target="../embeddings/oleObject102.bin"/><Relationship Id="rId10" Type="http://schemas.openxmlformats.org/officeDocument/2006/relationships/image" Target="../media/image102.wmf"/><Relationship Id="rId4" Type="http://schemas.openxmlformats.org/officeDocument/2006/relationships/image" Target="../media/image29.png"/><Relationship Id="rId9" Type="http://schemas.openxmlformats.org/officeDocument/2006/relationships/oleObject" Target="../embeddings/oleObject104.bin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wmf"/><Relationship Id="rId13" Type="http://schemas.openxmlformats.org/officeDocument/2006/relationships/oleObject" Target="../embeddings/oleObject109.bin"/><Relationship Id="rId3" Type="http://schemas.openxmlformats.org/officeDocument/2006/relationships/slideLayout" Target="../slideLayouts/slideLayout2.xml"/><Relationship Id="rId7" Type="http://schemas.openxmlformats.org/officeDocument/2006/relationships/oleObject" Target="../embeddings/oleObject106.bin"/><Relationship Id="rId12" Type="http://schemas.openxmlformats.org/officeDocument/2006/relationships/image" Target="../media/image106.wmf"/><Relationship Id="rId2" Type="http://schemas.openxmlformats.org/officeDocument/2006/relationships/vmlDrawing" Target="../drawings/vmlDrawing33.vml"/><Relationship Id="rId16" Type="http://schemas.openxmlformats.org/officeDocument/2006/relationships/image" Target="../media/image108.wmf"/><Relationship Id="rId1" Type="http://schemas.openxmlformats.org/officeDocument/2006/relationships/themeOverride" Target="../theme/themeOverride35.xml"/><Relationship Id="rId6" Type="http://schemas.openxmlformats.org/officeDocument/2006/relationships/image" Target="../media/image103.wmf"/><Relationship Id="rId11" Type="http://schemas.openxmlformats.org/officeDocument/2006/relationships/oleObject" Target="../embeddings/oleObject108.bin"/><Relationship Id="rId5" Type="http://schemas.openxmlformats.org/officeDocument/2006/relationships/oleObject" Target="../embeddings/oleObject105.bin"/><Relationship Id="rId15" Type="http://schemas.openxmlformats.org/officeDocument/2006/relationships/oleObject" Target="../embeddings/oleObject110.bin"/><Relationship Id="rId10" Type="http://schemas.openxmlformats.org/officeDocument/2006/relationships/image" Target="../media/image105.wmf"/><Relationship Id="rId4" Type="http://schemas.openxmlformats.org/officeDocument/2006/relationships/image" Target="../media/image29.png"/><Relationship Id="rId9" Type="http://schemas.openxmlformats.org/officeDocument/2006/relationships/oleObject" Target="../embeddings/oleObject107.bin"/><Relationship Id="rId14" Type="http://schemas.openxmlformats.org/officeDocument/2006/relationships/image" Target="../media/image107.w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6.xml"/><Relationship Id="rId4" Type="http://schemas.openxmlformats.org/officeDocument/2006/relationships/image" Target="../media/image10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7.xml"/><Relationship Id="rId4" Type="http://schemas.openxmlformats.org/officeDocument/2006/relationships/image" Target="../media/image1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image" Target="../media/image10.w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wmf"/><Relationship Id="rId12" Type="http://schemas.openxmlformats.org/officeDocument/2006/relationships/oleObject" Target="../embeddings/oleObject8.bin"/><Relationship Id="rId2" Type="http://schemas.openxmlformats.org/officeDocument/2006/relationships/vmlDrawing" Target="../drawings/vmlDrawing3.vml"/><Relationship Id="rId1" Type="http://schemas.openxmlformats.org/officeDocument/2006/relationships/themeOverride" Target="../theme/themeOverride2.x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9.wmf"/><Relationship Id="rId5" Type="http://schemas.openxmlformats.org/officeDocument/2006/relationships/image" Target="../media/image11.png"/><Relationship Id="rId10" Type="http://schemas.openxmlformats.org/officeDocument/2006/relationships/oleObject" Target="../embeddings/oleObject7.bin"/><Relationship Id="rId4" Type="http://schemas.openxmlformats.org/officeDocument/2006/relationships/image" Target="../media/image5.png"/><Relationship Id="rId9" Type="http://schemas.openxmlformats.org/officeDocument/2006/relationships/image" Target="../media/image8.w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8.xml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slideLayout" Target="../slideLayouts/slideLayout2.xml"/><Relationship Id="rId7" Type="http://schemas.openxmlformats.org/officeDocument/2006/relationships/oleObject" Target="../embeddings/oleObject10.bin"/><Relationship Id="rId2" Type="http://schemas.openxmlformats.org/officeDocument/2006/relationships/vmlDrawing" Target="../drawings/vmlDrawing4.v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9.bin"/><Relationship Id="rId10" Type="http://schemas.openxmlformats.org/officeDocument/2006/relationships/image" Target="../media/image14.wmf"/><Relationship Id="rId4" Type="http://schemas.openxmlformats.org/officeDocument/2006/relationships/image" Target="../media/image5.png"/><Relationship Id="rId9" Type="http://schemas.openxmlformats.org/officeDocument/2006/relationships/oleObject" Target="../embeddings/oleObject11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image" Target="../media/image5.png"/><Relationship Id="rId7" Type="http://schemas.openxmlformats.org/officeDocument/2006/relationships/image" Target="../media/image18.wmf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17.wmf"/><Relationship Id="rId5" Type="http://schemas.openxmlformats.org/officeDocument/2006/relationships/image" Target="../media/image16.wmf"/><Relationship Id="rId10" Type="http://schemas.openxmlformats.org/officeDocument/2006/relationships/image" Target="../media/image21.png"/><Relationship Id="rId4" Type="http://schemas.openxmlformats.org/officeDocument/2006/relationships/image" Target="../media/image15.wmf"/><Relationship Id="rId9" Type="http://schemas.openxmlformats.org/officeDocument/2006/relationships/image" Target="../media/image20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13" Type="http://schemas.openxmlformats.org/officeDocument/2006/relationships/oleObject" Target="../embeddings/oleObject16.bin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2.wmf"/><Relationship Id="rId12" Type="http://schemas.openxmlformats.org/officeDocument/2006/relationships/oleObject" Target="../embeddings/oleObject15.bin"/><Relationship Id="rId2" Type="http://schemas.openxmlformats.org/officeDocument/2006/relationships/vmlDrawing" Target="../drawings/vmlDrawing5.vml"/><Relationship Id="rId1" Type="http://schemas.openxmlformats.org/officeDocument/2006/relationships/themeOverride" Target="../theme/themeOverride5.xml"/><Relationship Id="rId6" Type="http://schemas.openxmlformats.org/officeDocument/2006/relationships/oleObject" Target="../embeddings/oleObject12.bin"/><Relationship Id="rId11" Type="http://schemas.openxmlformats.org/officeDocument/2006/relationships/image" Target="../media/image14.wmf"/><Relationship Id="rId5" Type="http://schemas.openxmlformats.org/officeDocument/2006/relationships/image" Target="../media/image20.wmf"/><Relationship Id="rId10" Type="http://schemas.openxmlformats.org/officeDocument/2006/relationships/oleObject" Target="../embeddings/oleObject14.bin"/><Relationship Id="rId4" Type="http://schemas.openxmlformats.org/officeDocument/2006/relationships/image" Target="../media/image5.png"/><Relationship Id="rId9" Type="http://schemas.openxmlformats.org/officeDocument/2006/relationships/image" Target="../media/image13.wmf"/><Relationship Id="rId14" Type="http://schemas.openxmlformats.org/officeDocument/2006/relationships/image" Target="../media/image23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slideLayout" Target="../slideLayouts/slideLayout2.xml"/><Relationship Id="rId7" Type="http://schemas.openxmlformats.org/officeDocument/2006/relationships/oleObject" Target="../embeddings/oleObject18.bin"/><Relationship Id="rId2" Type="http://schemas.openxmlformats.org/officeDocument/2006/relationships/vmlDrawing" Target="../drawings/vmlDrawing6.v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17.bin"/><Relationship Id="rId10" Type="http://schemas.openxmlformats.org/officeDocument/2006/relationships/image" Target="../media/image25.wmf"/><Relationship Id="rId4" Type="http://schemas.openxmlformats.org/officeDocument/2006/relationships/image" Target="../media/image5.png"/><Relationship Id="rId9" Type="http://schemas.openxmlformats.org/officeDocument/2006/relationships/oleObject" Target="../embeddings/oleObject19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slideLayout" Target="../slideLayouts/slideLayout2.xml"/><Relationship Id="rId7" Type="http://schemas.openxmlformats.org/officeDocument/2006/relationships/oleObject" Target="../embeddings/oleObject21.bin"/><Relationship Id="rId2" Type="http://schemas.openxmlformats.org/officeDocument/2006/relationships/vmlDrawing" Target="../drawings/vmlDrawing7.v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20.bin"/><Relationship Id="rId10" Type="http://schemas.openxmlformats.org/officeDocument/2006/relationships/image" Target="../media/image28.wmf"/><Relationship Id="rId4" Type="http://schemas.openxmlformats.org/officeDocument/2006/relationships/image" Target="../media/image29.png"/><Relationship Id="rId9" Type="http://schemas.openxmlformats.org/officeDocument/2006/relationships/oleObject" Target="../embeddings/oleObject2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52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73498" y="3485626"/>
            <a:ext cx="7772400" cy="1470025"/>
          </a:xfrm>
        </p:spPr>
        <p:txBody>
          <a:bodyPr>
            <a:normAutofit/>
          </a:bodyPr>
          <a:lstStyle/>
          <a:p>
            <a:r>
              <a:rPr lang="ru-RU" sz="2800" dirty="0"/>
              <a:t>Цифровая обработка сигналов</a:t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Дискретное преобразование Фурье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59298" y="2640188"/>
            <a:ext cx="6400800" cy="694928"/>
          </a:xfrm>
        </p:spPr>
        <p:txBody>
          <a:bodyPr/>
          <a:lstStyle/>
          <a:p>
            <a:r>
              <a:rPr lang="ru-RU" dirty="0" smtClean="0"/>
              <a:t>В.Н. Васюков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19138" y="2083527"/>
            <a:ext cx="1008112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72335" marR="5080" indent="-2160270">
              <a:lnSpc>
                <a:spcPts val="1839"/>
              </a:lnSpc>
              <a:spcBef>
                <a:spcPts val="229"/>
              </a:spcBef>
            </a:pPr>
            <a:r>
              <a:rPr lang="ru-RU" b="1" spc="-5" dirty="0">
                <a:latin typeface="Times New Roman"/>
                <a:cs typeface="Times New Roman"/>
              </a:rPr>
              <a:t>НОВОСИБИРСКИЙ ГОСУДАРСТВЕННЫЙ ТЕХНИЧЕСКИЙ  УНИВЕРСИТЕТ</a:t>
            </a:r>
            <a:endParaRPr lang="ru-RU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49862" y="6018062"/>
            <a:ext cx="792088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spc="-5" dirty="0" smtClean="0">
                <a:latin typeface="Times New Roman"/>
                <a:cs typeface="Times New Roman"/>
              </a:rPr>
              <a:t>202</a:t>
            </a:r>
            <a:r>
              <a:rPr lang="ru-RU" sz="2800" spc="-5" dirty="0" smtClean="0">
                <a:latin typeface="Times New Roman"/>
                <a:cs typeface="Times New Roman"/>
              </a:rPr>
              <a:t>4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67606" y="582579"/>
            <a:ext cx="1441846" cy="12079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7669006" y="827510"/>
            <a:ext cx="2194560" cy="7101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478276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3790E58D-46F9-420C-BC9F-CFEB748294DF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1601491" y="683493"/>
            <a:ext cx="37008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Выполнив нормировку</a:t>
            </a:r>
            <a:endParaRPr lang="ru-RU" sz="28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1212010"/>
              </p:ext>
            </p:extLst>
          </p:nvPr>
        </p:nvGraphicFramePr>
        <p:xfrm>
          <a:off x="2321571" y="1426880"/>
          <a:ext cx="6120680" cy="6967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52" name="Equation" r:id="rId5" imgW="4267200" imgH="482600" progId="Equation.DSMT4">
                  <p:embed/>
                </p:oleObj>
              </mc:Choice>
              <mc:Fallback>
                <p:oleObj name="Equation" r:id="rId5" imgW="4267200" imgH="4826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1571" y="1426880"/>
                        <a:ext cx="6120680" cy="69677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665335" y="2339677"/>
            <a:ext cx="25603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получаем базис</a:t>
            </a:r>
            <a:endParaRPr lang="ru-RU" sz="2800" dirty="0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1863923"/>
              </p:ext>
            </p:extLst>
          </p:nvPr>
        </p:nvGraphicFramePr>
        <p:xfrm>
          <a:off x="1097433" y="2922415"/>
          <a:ext cx="8424937" cy="1774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53" name="Equation" r:id="rId7" imgW="6108700" imgH="1282700" progId="Equation.DSMT4">
                  <p:embed/>
                </p:oleObj>
              </mc:Choice>
              <mc:Fallback>
                <p:oleObj name="Equation" r:id="rId7" imgW="6108700" imgH="12827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7433" y="2922415"/>
                        <a:ext cx="8424937" cy="17743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047005"/>
              </p:ext>
            </p:extLst>
          </p:nvPr>
        </p:nvGraphicFramePr>
        <p:xfrm>
          <a:off x="1665334" y="5349813"/>
          <a:ext cx="3392541" cy="8085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54" name="Equation" r:id="rId9" imgW="2044440" imgH="482400" progId="Equation.DSMT4">
                  <p:embed/>
                </p:oleObj>
              </mc:Choice>
              <mc:Fallback>
                <p:oleObj name="Equation" r:id="rId9" imgW="2044440" imgH="4824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5334" y="5349813"/>
                        <a:ext cx="3392541" cy="80850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665334" y="4696777"/>
            <a:ext cx="59848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Легко убедиться, что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65334" y="6300117"/>
            <a:ext cx="71369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что означает </a:t>
            </a:r>
            <a:r>
              <a:rPr lang="ru-RU" sz="2800" dirty="0" err="1"/>
              <a:t>ортонормальность</a:t>
            </a:r>
            <a:r>
              <a:rPr lang="ru-RU" sz="2800" dirty="0"/>
              <a:t> базиса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5560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9E660224-1167-4C0A-AE4E-B43FF0EC4F0C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1311238" y="613631"/>
            <a:ext cx="80648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 отношению к этому базису прямое и обратное преобразования принимают симметричную форму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3141328"/>
              </p:ext>
            </p:extLst>
          </p:nvPr>
        </p:nvGraphicFramePr>
        <p:xfrm>
          <a:off x="1434853" y="2152502"/>
          <a:ext cx="5567238" cy="15158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5" name="Equation" r:id="rId5" imgW="3848040" imgH="1041120" progId="Equation.DSMT4">
                  <p:embed/>
                </p:oleObj>
              </mc:Choice>
              <mc:Fallback>
                <p:oleObj name="Equation" r:id="rId5" imgW="3848040" imgH="104112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4853" y="2152502"/>
                        <a:ext cx="5567238" cy="151583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9355125"/>
              </p:ext>
            </p:extLst>
          </p:nvPr>
        </p:nvGraphicFramePr>
        <p:xfrm>
          <a:off x="1561132" y="3901705"/>
          <a:ext cx="5440960" cy="15425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6" name="Equation" r:id="rId7" imgW="3695700" imgH="1041400" progId="Equation.DSMT4">
                  <p:embed/>
                </p:oleObj>
              </mc:Choice>
              <mc:Fallback>
                <p:oleObj name="Equation" r:id="rId7" imgW="3695700" imgH="10414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1132" y="3901705"/>
                        <a:ext cx="5440960" cy="154254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431221"/>
              </p:ext>
            </p:extLst>
          </p:nvPr>
        </p:nvGraphicFramePr>
        <p:xfrm>
          <a:off x="7529225" y="3042842"/>
          <a:ext cx="2084324" cy="5955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7" name="Equation" r:id="rId9" imgW="1396394" imgH="406224" progId="Equation.DSMT4">
                  <p:embed/>
                </p:oleObj>
              </mc:Choice>
              <mc:Fallback>
                <p:oleObj name="Equation" r:id="rId9" imgW="1396394" imgH="406224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29225" y="3042842"/>
                        <a:ext cx="2084324" cy="59552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0038866"/>
              </p:ext>
            </p:extLst>
          </p:nvPr>
        </p:nvGraphicFramePr>
        <p:xfrm>
          <a:off x="7402944" y="4735554"/>
          <a:ext cx="2378632" cy="6842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8" name="Equation" r:id="rId11" imgW="1383699" imgH="406224" progId="Equation.DSMT4">
                  <p:embed/>
                </p:oleObj>
              </mc:Choice>
              <mc:Fallback>
                <p:oleObj name="Equation" r:id="rId11" imgW="1383699" imgH="406224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02944" y="4735554"/>
                        <a:ext cx="2378632" cy="6842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630446" y="5940078"/>
            <a:ext cx="78919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эта пара ДПФ-ОДПФ соответствует ортонормальному базису, и можно записать равенство Парсеваля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9772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483AC6A6-F638-4FB4-8C7C-57907945DCBD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3565274"/>
              </p:ext>
            </p:extLst>
          </p:nvPr>
        </p:nvGraphicFramePr>
        <p:xfrm>
          <a:off x="2321570" y="756219"/>
          <a:ext cx="4710839" cy="13770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8" name="Equation" r:id="rId5" imgW="3098800" imgH="901700" progId="Equation.DSMT4">
                  <p:embed/>
                </p:oleObj>
              </mc:Choice>
              <mc:Fallback>
                <p:oleObj name="Equation" r:id="rId5" imgW="3098800" imgH="9017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1570" y="756219"/>
                        <a:ext cx="4710839" cy="137701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9671026"/>
              </p:ext>
            </p:extLst>
          </p:nvPr>
        </p:nvGraphicFramePr>
        <p:xfrm>
          <a:off x="2897633" y="5436021"/>
          <a:ext cx="4829505" cy="13376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9" name="Equation" r:id="rId7" imgW="3263900" imgH="901700" progId="Equation.DSMT4">
                  <p:embed/>
                </p:oleObj>
              </mc:Choice>
              <mc:Fallback>
                <p:oleObj name="Equation" r:id="rId7" imgW="3263900" imgH="9017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7633" y="5436021"/>
                        <a:ext cx="4829505" cy="133761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454701"/>
              </p:ext>
            </p:extLst>
          </p:nvPr>
        </p:nvGraphicFramePr>
        <p:xfrm>
          <a:off x="1817514" y="2974570"/>
          <a:ext cx="7751936" cy="15224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0" name="Equation" r:id="rId9" imgW="5333760" imgH="1041120" progId="Equation.DSMT4">
                  <p:embed/>
                </p:oleObj>
              </mc:Choice>
              <mc:Fallback>
                <p:oleObj name="Equation" r:id="rId9" imgW="5333760" imgH="10411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7514" y="2974570"/>
                        <a:ext cx="7751936" cy="152241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817514" y="2267669"/>
            <a:ext cx="6336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А поскольку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17514" y="4787949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то для </a:t>
            </a:r>
            <a:r>
              <a:rPr lang="ru-RU" sz="2800" dirty="0" err="1"/>
              <a:t>неортонормального</a:t>
            </a:r>
            <a:r>
              <a:rPr lang="ru-RU" sz="2800" dirty="0"/>
              <a:t> базиса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42516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D6D0C7F5-3720-4772-BA59-78C780D5FE36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4593242"/>
              </p:ext>
            </p:extLst>
          </p:nvPr>
        </p:nvGraphicFramePr>
        <p:xfrm>
          <a:off x="1133795" y="672679"/>
          <a:ext cx="4043362" cy="1368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58" name="Equation" r:id="rId5" imgW="3098800" imgH="1041400" progId="Equation.DSMT4">
                  <p:embed/>
                </p:oleObj>
              </mc:Choice>
              <mc:Fallback>
                <p:oleObj name="Equation" r:id="rId5" imgW="3098800" imgH="1041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3795" y="672679"/>
                        <a:ext cx="4043362" cy="1368425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FF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0790251"/>
              </p:ext>
            </p:extLst>
          </p:nvPr>
        </p:nvGraphicFramePr>
        <p:xfrm>
          <a:off x="6575028" y="1348134"/>
          <a:ext cx="1903412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59" name="Equation" r:id="rId7" imgW="1396394" imgH="406224" progId="Equation.DSMT4">
                  <p:embed/>
                </p:oleObj>
              </mc:Choice>
              <mc:Fallback>
                <p:oleObj name="Equation" r:id="rId7" imgW="1396394" imgH="406224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5028" y="1348134"/>
                        <a:ext cx="1903412" cy="542925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FF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9865408"/>
              </p:ext>
            </p:extLst>
          </p:nvPr>
        </p:nvGraphicFramePr>
        <p:xfrm>
          <a:off x="1133795" y="2208957"/>
          <a:ext cx="4630738" cy="1484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60" name="Equation" r:id="rId9" imgW="3263900" imgH="1041400" progId="Equation.DSMT4">
                  <p:embed/>
                </p:oleObj>
              </mc:Choice>
              <mc:Fallback>
                <p:oleObj name="Equation" r:id="rId9" imgW="3263900" imgH="1041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3795" y="2208957"/>
                        <a:ext cx="4630738" cy="1484312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00206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0069946"/>
              </p:ext>
            </p:extLst>
          </p:nvPr>
        </p:nvGraphicFramePr>
        <p:xfrm>
          <a:off x="6575028" y="2870165"/>
          <a:ext cx="1885950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61" name="Equation" r:id="rId11" imgW="1384200" imgH="406080" progId="Equation.DSMT4">
                  <p:embed/>
                </p:oleObj>
              </mc:Choice>
              <mc:Fallback>
                <p:oleObj name="Equation" r:id="rId11" imgW="1384200" imgH="4060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5028" y="2870165"/>
                        <a:ext cx="1885950" cy="542925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00206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8737996"/>
              </p:ext>
            </p:extLst>
          </p:nvPr>
        </p:nvGraphicFramePr>
        <p:xfrm>
          <a:off x="2609602" y="3891161"/>
          <a:ext cx="4473575" cy="1368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62" name="Equation" r:id="rId13" imgW="3429000" imgH="1041120" progId="Equation.DSMT4">
                  <p:embed/>
                </p:oleObj>
              </mc:Choice>
              <mc:Fallback>
                <p:oleObj name="Equation" r:id="rId13" imgW="3429000" imgH="10411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9602" y="3891161"/>
                        <a:ext cx="4473575" cy="1368425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accent6">
                            <a:lumMod val="7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7801889"/>
              </p:ext>
            </p:extLst>
          </p:nvPr>
        </p:nvGraphicFramePr>
        <p:xfrm>
          <a:off x="7642398" y="4544359"/>
          <a:ext cx="1903412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63" name="Equation" r:id="rId15" imgW="1396394" imgH="406224" progId="Equation.DSMT4">
                  <p:embed/>
                </p:oleObj>
              </mc:Choice>
              <mc:Fallback>
                <p:oleObj name="Equation" r:id="rId15" imgW="1396394" imgH="406224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42398" y="4544359"/>
                        <a:ext cx="1903412" cy="542925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accent6">
                            <a:lumMod val="7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8927413"/>
              </p:ext>
            </p:extLst>
          </p:nvPr>
        </p:nvGraphicFramePr>
        <p:xfrm>
          <a:off x="2609602" y="5409192"/>
          <a:ext cx="4162425" cy="1484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64" name="Equation" r:id="rId16" imgW="2933640" imgH="1041120" progId="Equation.DSMT4">
                  <p:embed/>
                </p:oleObj>
              </mc:Choice>
              <mc:Fallback>
                <p:oleObj name="Equation" r:id="rId16" imgW="2933640" imgH="10411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9602" y="5409192"/>
                        <a:ext cx="4162425" cy="1484312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accent3">
                            <a:lumMod val="7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9163419"/>
              </p:ext>
            </p:extLst>
          </p:nvPr>
        </p:nvGraphicFramePr>
        <p:xfrm>
          <a:off x="7642398" y="6043426"/>
          <a:ext cx="1885950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65" name="Equation" r:id="rId18" imgW="1384200" imgH="406080" progId="Equation.DSMT4">
                  <p:embed/>
                </p:oleObj>
              </mc:Choice>
              <mc:Fallback>
                <p:oleObj name="Equation" r:id="rId18" imgW="1384200" imgH="4060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42398" y="6043426"/>
                        <a:ext cx="1885950" cy="542925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accent3">
                            <a:lumMod val="7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13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380978" y="672679"/>
            <a:ext cx="1296144" cy="408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MATLAB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09644" y="5424149"/>
            <a:ext cx="1296144" cy="408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MathCad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2996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EAC4A4B2-CCCE-4C73-AC31-139A2310C14A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2235670"/>
              </p:ext>
            </p:extLst>
          </p:nvPr>
        </p:nvGraphicFramePr>
        <p:xfrm>
          <a:off x="1976974" y="862435"/>
          <a:ext cx="4473575" cy="1368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6" name="Equation" r:id="rId5" imgW="3429000" imgH="1041120" progId="Equation.DSMT4">
                  <p:embed/>
                </p:oleObj>
              </mc:Choice>
              <mc:Fallback>
                <p:oleObj name="Equation" r:id="rId5" imgW="3429000" imgH="10411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6974" y="862435"/>
                        <a:ext cx="4473575" cy="1368425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accent6">
                            <a:lumMod val="7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7591948"/>
              </p:ext>
            </p:extLst>
          </p:nvPr>
        </p:nvGraphicFramePr>
        <p:xfrm>
          <a:off x="6646564" y="1259111"/>
          <a:ext cx="1903412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7" name="Equation" r:id="rId7" imgW="1396394" imgH="406224" progId="Equation.DSMT4">
                  <p:embed/>
                </p:oleObj>
              </mc:Choice>
              <mc:Fallback>
                <p:oleObj name="Equation" r:id="rId7" imgW="1396394" imgH="406224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6564" y="1259111"/>
                        <a:ext cx="1903412" cy="542925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accent6">
                            <a:lumMod val="7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1174595"/>
              </p:ext>
            </p:extLst>
          </p:nvPr>
        </p:nvGraphicFramePr>
        <p:xfrm>
          <a:off x="1976974" y="2388833"/>
          <a:ext cx="4162425" cy="1484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8" name="Equation" r:id="rId9" imgW="2933640" imgH="1041120" progId="Equation.DSMT4">
                  <p:embed/>
                </p:oleObj>
              </mc:Choice>
              <mc:Fallback>
                <p:oleObj name="Equation" r:id="rId9" imgW="2933640" imgH="10411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6974" y="2388833"/>
                        <a:ext cx="4162425" cy="1484312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accent3">
                            <a:lumMod val="7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7558509"/>
              </p:ext>
            </p:extLst>
          </p:nvPr>
        </p:nvGraphicFramePr>
        <p:xfrm>
          <a:off x="6798220" y="2698478"/>
          <a:ext cx="1885950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9" name="Equation" r:id="rId11" imgW="1384200" imgH="406080" progId="Equation.DSMT4">
                  <p:embed/>
                </p:oleObj>
              </mc:Choice>
              <mc:Fallback>
                <p:oleObj name="Equation" r:id="rId11" imgW="1384200" imgH="4060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98220" y="2698478"/>
                        <a:ext cx="1885950" cy="542925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accent3">
                            <a:lumMod val="7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238412" y="5798076"/>
            <a:ext cx="16592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CFFT (</a:t>
            </a:r>
            <a:r>
              <a:rPr lang="en-US" sz="2000" b="1" dirty="0">
                <a:solidFill>
                  <a:srgbClr val="FF0000"/>
                </a:solidFill>
                <a:sym typeface="Symbol"/>
              </a:rPr>
              <a:t></a:t>
            </a:r>
            <a:r>
              <a:rPr lang="en-US" sz="2000" b="1" dirty="0">
                <a:solidFill>
                  <a:srgbClr val="FF0000"/>
                </a:solidFill>
              </a:rPr>
              <a:t>)</a:t>
            </a:r>
          </a:p>
          <a:p>
            <a:r>
              <a:rPr lang="en-US" sz="2000" b="1" dirty="0">
                <a:solidFill>
                  <a:srgbClr val="FF0000"/>
                </a:solidFill>
              </a:rPr>
              <a:t>ICFFT (</a:t>
            </a:r>
            <a:r>
              <a:rPr lang="en-US" sz="2000" b="1" dirty="0">
                <a:solidFill>
                  <a:srgbClr val="FF0000"/>
                </a:solidFill>
                <a:sym typeface="Symbol"/>
              </a:rPr>
              <a:t></a:t>
            </a:r>
            <a:r>
              <a:rPr lang="en-US" sz="2000" b="1" dirty="0">
                <a:solidFill>
                  <a:srgbClr val="FF0000"/>
                </a:solidFill>
              </a:rPr>
              <a:t>)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344890" y="3249638"/>
            <a:ext cx="2133600" cy="365125"/>
          </a:xfrm>
        </p:spPr>
        <p:txBody>
          <a:bodyPr/>
          <a:lstStyle/>
          <a:p>
            <a:fld id="{7FE0F90A-BC11-43DE-B96E-CFE3F41BB837}" type="slidenum">
              <a:rPr lang="ru-RU" smtClean="0"/>
              <a:t>14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827254" y="4283894"/>
            <a:ext cx="74070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В системе </a:t>
            </a:r>
            <a:r>
              <a:rPr lang="en-US" sz="2800" dirty="0" err="1"/>
              <a:t>MathCAD</a:t>
            </a:r>
            <a:r>
              <a:rPr lang="en-US" sz="2800" dirty="0"/>
              <a:t> </a:t>
            </a:r>
            <a:r>
              <a:rPr lang="ru-RU" sz="2800" dirty="0"/>
              <a:t>предусмотрены функции ДПФ (БПФ)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50176" y="5757153"/>
            <a:ext cx="69882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Complex Fast Fourier Transform – CFFT</a:t>
            </a:r>
          </a:p>
          <a:p>
            <a:r>
              <a:rPr lang="en-US" sz="2400" dirty="0"/>
              <a:t>Inverse Complex Fast Fourier Transform – ICFFT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700074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F8B0B2B7-D7AB-4B07-8EFD-51D8400E19CF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6540529"/>
              </p:ext>
            </p:extLst>
          </p:nvPr>
        </p:nvGraphicFramePr>
        <p:xfrm>
          <a:off x="1167607" y="3859212"/>
          <a:ext cx="7534275" cy="1665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72" name="Equation" r:id="rId5" imgW="5841720" imgH="1282680" progId="Equation.DSMT4">
                  <p:embed/>
                </p:oleObj>
              </mc:Choice>
              <mc:Fallback>
                <p:oleObj name="Equation" r:id="rId5" imgW="5841720" imgH="12826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7607" y="3859212"/>
                        <a:ext cx="7534275" cy="16652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580156"/>
              </p:ext>
            </p:extLst>
          </p:nvPr>
        </p:nvGraphicFramePr>
        <p:xfrm>
          <a:off x="1961530" y="1231391"/>
          <a:ext cx="4629150" cy="1484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73" name="Equation" r:id="rId7" imgW="3263760" imgH="1041120" progId="Equation.DSMT4">
                  <p:embed/>
                </p:oleObj>
              </mc:Choice>
              <mc:Fallback>
                <p:oleObj name="Equation" r:id="rId7" imgW="3263760" imgH="10411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1530" y="1231391"/>
                        <a:ext cx="4629150" cy="1484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673498" y="611485"/>
            <a:ext cx="6912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Напомним, что ОДПФ</a:t>
            </a:r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6096117"/>
              </p:ext>
            </p:extLst>
          </p:nvPr>
        </p:nvGraphicFramePr>
        <p:xfrm>
          <a:off x="7402733" y="1702084"/>
          <a:ext cx="1885950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74" name="Equation" r:id="rId9" imgW="1384200" imgH="406080" progId="Equation.DSMT4">
                  <p:embed/>
                </p:oleObj>
              </mc:Choice>
              <mc:Fallback>
                <p:oleObj name="Equation" r:id="rId9" imgW="1384200" imgH="4060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02733" y="1702084"/>
                        <a:ext cx="1885950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349462" y="2781975"/>
            <a:ext cx="83889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Соответствует разложению последовательности конечной длины в базисе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82378" y="5524500"/>
            <a:ext cx="90748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из гармонических последовательностей такой же длины с частотами</a:t>
            </a:r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8722754"/>
              </p:ext>
            </p:extLst>
          </p:nvPr>
        </p:nvGraphicFramePr>
        <p:xfrm>
          <a:off x="4751766" y="6001553"/>
          <a:ext cx="792162" cy="887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75" name="Equation" r:id="rId11" imgW="558720" imgH="622080" progId="Equation.DSMT4">
                  <p:embed/>
                </p:oleObj>
              </mc:Choice>
              <mc:Fallback>
                <p:oleObj name="Equation" r:id="rId11" imgW="558720" imgH="6220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51766" y="6001553"/>
                        <a:ext cx="792162" cy="887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4818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968CAAF5-6000-445D-BCD0-EBE3DA8A831C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2798914"/>
              </p:ext>
            </p:extLst>
          </p:nvPr>
        </p:nvGraphicFramePr>
        <p:xfrm>
          <a:off x="1817514" y="1112641"/>
          <a:ext cx="6895824" cy="15241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50" name="Equation" r:id="rId5" imgW="5841720" imgH="1282680" progId="Equation.DSMT4">
                  <p:embed/>
                </p:oleObj>
              </mc:Choice>
              <mc:Fallback>
                <p:oleObj name="Equation" r:id="rId5" imgW="5841720" imgH="12826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7514" y="1112641"/>
                        <a:ext cx="6895824" cy="15241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166875" y="547123"/>
            <a:ext cx="83889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Все эти последовательности</a:t>
            </a:r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9479948"/>
              </p:ext>
            </p:extLst>
          </p:nvPr>
        </p:nvGraphicFramePr>
        <p:xfrm>
          <a:off x="6065986" y="2555701"/>
          <a:ext cx="700626" cy="7848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51" name="Equation" r:id="rId7" imgW="558720" imgH="622080" progId="Equation.DSMT4">
                  <p:embed/>
                </p:oleObj>
              </mc:Choice>
              <mc:Fallback>
                <p:oleObj name="Equation" r:id="rId7" imgW="558720" imgH="6220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5986" y="2555701"/>
                        <a:ext cx="700626" cy="7848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166875" y="2679489"/>
            <a:ext cx="8645380" cy="28007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/>
              <a:t>периодичны, т.к. их частоты            находятся </a:t>
            </a:r>
          </a:p>
          <a:p>
            <a:r>
              <a:rPr lang="ru-RU" sz="2800" dirty="0"/>
              <a:t>в рациональном отношении  к величине 2</a:t>
            </a:r>
            <a:r>
              <a:rPr lang="el-GR" sz="2800" dirty="0"/>
              <a:t>π</a:t>
            </a:r>
            <a:r>
              <a:rPr lang="ru-RU" sz="2800" dirty="0"/>
              <a:t>. </a:t>
            </a:r>
          </a:p>
          <a:p>
            <a:r>
              <a:rPr lang="ru-RU" sz="2800" dirty="0"/>
              <a:t>Величина 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800" dirty="0"/>
              <a:t> </a:t>
            </a:r>
            <a:r>
              <a:rPr lang="ru-RU" sz="2800" dirty="0"/>
              <a:t>равна или кратна их периодам, </a:t>
            </a:r>
          </a:p>
          <a:p>
            <a:r>
              <a:rPr lang="ru-RU" sz="2800" dirty="0"/>
              <a:t>поэтому можно все базисные последовательности</a:t>
            </a:r>
          </a:p>
          <a:p>
            <a:r>
              <a:rPr lang="ru-RU" sz="2800" dirty="0"/>
              <a:t>продолжить периодически на бесконечную </a:t>
            </a:r>
          </a:p>
          <a:p>
            <a:r>
              <a:rPr lang="ru-RU" sz="2800" dirty="0"/>
              <a:t>временную ось</a:t>
            </a: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110606"/>
              </p:ext>
            </p:extLst>
          </p:nvPr>
        </p:nvGraphicFramePr>
        <p:xfrm>
          <a:off x="2825626" y="5382930"/>
          <a:ext cx="6607360" cy="14991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52" name="Equation" r:id="rId9" imgW="5664200" imgH="1282700" progId="Equation.DSMT4">
                  <p:embed/>
                </p:oleObj>
              </mc:Choice>
              <mc:Fallback>
                <p:oleObj name="Equation" r:id="rId9" imgW="5664200" imgH="12827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5626" y="5382930"/>
                        <a:ext cx="6607360" cy="149914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0686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2E67A067-0DE5-4AD6-9371-B72C24444FB2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8095191"/>
              </p:ext>
            </p:extLst>
          </p:nvPr>
        </p:nvGraphicFramePr>
        <p:xfrm>
          <a:off x="1745506" y="1935485"/>
          <a:ext cx="4629150" cy="1484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14" name="Equation" r:id="rId5" imgW="3263760" imgH="1041120" progId="Equation.DSMT4">
                  <p:embed/>
                </p:oleObj>
              </mc:Choice>
              <mc:Fallback>
                <p:oleObj name="Equation" r:id="rId5" imgW="3263760" imgH="10411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5506" y="1935485"/>
                        <a:ext cx="4629150" cy="1484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9983611"/>
              </p:ext>
            </p:extLst>
          </p:nvPr>
        </p:nvGraphicFramePr>
        <p:xfrm>
          <a:off x="7321848" y="2436166"/>
          <a:ext cx="1768475" cy="579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15" name="Equation" r:id="rId7" imgW="1244520" imgH="406080" progId="Equation.DSMT4">
                  <p:embed/>
                </p:oleObj>
              </mc:Choice>
              <mc:Fallback>
                <p:oleObj name="Equation" r:id="rId7" imgW="1244520" imgH="4060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21848" y="2436166"/>
                        <a:ext cx="1768475" cy="5794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313458" y="539478"/>
            <a:ext cx="84249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Тогда сумма с теми же коэффициентами дает периодическое продолжение последовательности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47242" y="3429095"/>
            <a:ext cx="799288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ДПФ описывает как последовательность конечной длины 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2800" dirty="0"/>
              <a:t>, так и её периодическое продолжение с периодом 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ru-RU" sz="2800" dirty="0"/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1689813"/>
              </p:ext>
            </p:extLst>
          </p:nvPr>
        </p:nvGraphicFramePr>
        <p:xfrm>
          <a:off x="1546255" y="4937200"/>
          <a:ext cx="3369364" cy="6521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16" name="Equation" r:id="rId9" imgW="2070100" imgH="406400" progId="Equation.DSMT4">
                  <p:embed/>
                </p:oleObj>
              </mc:Choice>
              <mc:Fallback>
                <p:oleObj name="Equation" r:id="rId9" imgW="2070100" imgH="4064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6255" y="4937200"/>
                        <a:ext cx="3369364" cy="65213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4301362"/>
              </p:ext>
            </p:extLst>
          </p:nvPr>
        </p:nvGraphicFramePr>
        <p:xfrm>
          <a:off x="1582367" y="5860639"/>
          <a:ext cx="3547515" cy="6651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17" name="Equation" r:id="rId11" imgW="2132674" imgH="406224" progId="Equation.DSMT4">
                  <p:embed/>
                </p:oleObj>
              </mc:Choice>
              <mc:Fallback>
                <p:oleObj name="Equation" r:id="rId11" imgW="2132674" imgH="406224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2367" y="5860639"/>
                        <a:ext cx="3547515" cy="66515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5343686" y="5085405"/>
            <a:ext cx="3888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также продолжается до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11815" y="5905183"/>
            <a:ext cx="37444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периодическим обходом 1-окружности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479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F5DE2AA3-937B-41E2-8A1E-3A5021CE678B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1025426" y="539477"/>
            <a:ext cx="8712968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ea typeface="Times New Roman" panose="02020603050405020304" pitchFamily="18" charset="0"/>
              </a:rPr>
              <a:t>Здесь полезно напомнить, что </a:t>
            </a:r>
            <a:r>
              <a:rPr lang="ru-RU" sz="2800" dirty="0">
                <a:solidFill>
                  <a:srgbClr val="0070C0"/>
                </a:solidFill>
                <a:ea typeface="Times New Roman" panose="02020603050405020304" pitchFamily="18" charset="0"/>
              </a:rPr>
              <a:t>периодические</a:t>
            </a:r>
            <a:r>
              <a:rPr lang="ru-RU" sz="2800" dirty="0">
                <a:ea typeface="Times New Roman" panose="02020603050405020304" pitchFamily="18" charset="0"/>
              </a:rPr>
              <a:t> аналоговые сигналы имеют </a:t>
            </a:r>
            <a:r>
              <a:rPr lang="ru-RU" sz="2800" dirty="0">
                <a:solidFill>
                  <a:srgbClr val="0070C0"/>
                </a:solidFill>
                <a:ea typeface="Times New Roman" panose="02020603050405020304" pitchFamily="18" charset="0"/>
              </a:rPr>
              <a:t>дискретный</a:t>
            </a:r>
            <a:r>
              <a:rPr lang="ru-RU" sz="2800" dirty="0">
                <a:ea typeface="Times New Roman" panose="02020603050405020304" pitchFamily="18" charset="0"/>
              </a:rPr>
              <a:t> спектр.</a:t>
            </a:r>
          </a:p>
          <a:p>
            <a:r>
              <a:rPr lang="ru-RU" sz="2800" dirty="0">
                <a:ea typeface="Times New Roman" panose="02020603050405020304" pitchFamily="18" charset="0"/>
              </a:rPr>
              <a:t>При </a:t>
            </a:r>
            <a:r>
              <a:rPr lang="ru-RU" sz="2800" dirty="0">
                <a:solidFill>
                  <a:srgbClr val="0070C0"/>
                </a:solidFill>
                <a:ea typeface="Times New Roman" panose="02020603050405020304" pitchFamily="18" charset="0"/>
              </a:rPr>
              <a:t>дискретизации</a:t>
            </a:r>
            <a:r>
              <a:rPr lang="ru-RU" sz="2800" dirty="0">
                <a:ea typeface="Times New Roman" panose="02020603050405020304" pitchFamily="18" charset="0"/>
              </a:rPr>
              <a:t> спектральной плотности получаем </a:t>
            </a:r>
            <a:r>
              <a:rPr lang="ru-RU" sz="2800" dirty="0">
                <a:solidFill>
                  <a:srgbClr val="0070C0"/>
                </a:solidFill>
                <a:ea typeface="Times New Roman" panose="02020603050405020304" pitchFamily="18" charset="0"/>
              </a:rPr>
              <a:t>периодическое</a:t>
            </a:r>
            <a:r>
              <a:rPr lang="ru-RU" sz="2800" dirty="0">
                <a:ea typeface="Times New Roman" panose="02020603050405020304" pitchFamily="18" charset="0"/>
              </a:rPr>
              <a:t> продолжение во временной области. </a:t>
            </a:r>
          </a:p>
          <a:p>
            <a:endParaRPr lang="ru-RU" sz="1050" dirty="0"/>
          </a:p>
          <a:p>
            <a:r>
              <a:rPr lang="ru-RU" sz="2800" dirty="0"/>
              <a:t>По отсчётам ДПФ можно восстановить </a:t>
            </a:r>
            <a:r>
              <a:rPr lang="ru-RU" sz="2800" dirty="0" err="1"/>
              <a:t>фурье</a:t>
            </a:r>
            <a:r>
              <a:rPr lang="ru-RU" sz="2800" dirty="0"/>
              <a:t>-образ и </a:t>
            </a:r>
            <a:r>
              <a:rPr lang="en-US" sz="2800" dirty="0"/>
              <a:t>z</a:t>
            </a:r>
            <a:r>
              <a:rPr lang="ru-RU" sz="2800" dirty="0"/>
              <a:t>-образ последовательности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5886815"/>
              </p:ext>
            </p:extLst>
          </p:nvPr>
        </p:nvGraphicFramePr>
        <p:xfrm>
          <a:off x="1385467" y="3653780"/>
          <a:ext cx="8432569" cy="13501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49" name="Equation" r:id="rId5" imgW="6540500" imgH="1041400" progId="Equation.DSMT4">
                  <p:embed/>
                </p:oleObj>
              </mc:Choice>
              <mc:Fallback>
                <p:oleObj name="Equation" r:id="rId5" imgW="6540500" imgH="10414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5467" y="3653780"/>
                        <a:ext cx="8432569" cy="135019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2366777"/>
              </p:ext>
            </p:extLst>
          </p:nvPr>
        </p:nvGraphicFramePr>
        <p:xfrm>
          <a:off x="1664494" y="5003800"/>
          <a:ext cx="5899150" cy="1947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50" name="Equation" r:id="rId7" imgW="4038480" imgH="1333440" progId="Equation.DSMT4">
                  <p:embed/>
                </p:oleObj>
              </mc:Choice>
              <mc:Fallback>
                <p:oleObj name="Equation" r:id="rId7" imgW="4038480" imgH="13334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4494" y="5003800"/>
                        <a:ext cx="5899150" cy="19478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85652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F1016965-2387-477B-973E-0B305A7E4941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8987686"/>
              </p:ext>
            </p:extLst>
          </p:nvPr>
        </p:nvGraphicFramePr>
        <p:xfrm>
          <a:off x="1689895" y="591162"/>
          <a:ext cx="6104283" cy="17234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58" name="Equation" r:id="rId5" imgW="4724280" imgH="1333440" progId="Equation.DSMT4">
                  <p:embed/>
                </p:oleObj>
              </mc:Choice>
              <mc:Fallback>
                <p:oleObj name="Equation" r:id="rId5" imgW="4724280" imgH="13334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9895" y="591162"/>
                        <a:ext cx="6104283" cy="172341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745506" y="2314676"/>
            <a:ext cx="47525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Введём обозначение</a:t>
            </a:r>
          </a:p>
          <a:p>
            <a:endParaRPr lang="ru-RU" sz="2800" dirty="0"/>
          </a:p>
          <a:p>
            <a:r>
              <a:rPr lang="ru-RU" sz="2800" dirty="0"/>
              <a:t>и учтём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0401271"/>
              </p:ext>
            </p:extLst>
          </p:nvPr>
        </p:nvGraphicFramePr>
        <p:xfrm>
          <a:off x="5655072" y="2267669"/>
          <a:ext cx="2393581" cy="12035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59" name="Equation" r:id="rId7" imgW="1689100" imgH="838200" progId="Equation.DSMT4">
                  <p:embed/>
                </p:oleObj>
              </mc:Choice>
              <mc:Fallback>
                <p:oleObj name="Equation" r:id="rId7" imgW="1689100" imgH="8382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5072" y="2267669"/>
                        <a:ext cx="2393581" cy="120355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3495013"/>
              </p:ext>
            </p:extLst>
          </p:nvPr>
        </p:nvGraphicFramePr>
        <p:xfrm>
          <a:off x="1097434" y="3851846"/>
          <a:ext cx="8572802" cy="12685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60" name="Equation" r:id="rId9" imgW="6121400" imgH="901700" progId="Equation.DSMT4">
                  <p:embed/>
                </p:oleObj>
              </mc:Choice>
              <mc:Fallback>
                <p:oleObj name="Equation" r:id="rId9" imgW="6121400" imgH="9017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7434" y="3851846"/>
                        <a:ext cx="8572802" cy="12685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7225274"/>
              </p:ext>
            </p:extLst>
          </p:nvPr>
        </p:nvGraphicFramePr>
        <p:xfrm>
          <a:off x="1889522" y="5436022"/>
          <a:ext cx="4119566" cy="12549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61" name="Equation" r:id="rId11" imgW="2870200" imgH="876300" progId="Equation.DSMT4">
                  <p:embed/>
                </p:oleObj>
              </mc:Choice>
              <mc:Fallback>
                <p:oleObj name="Equation" r:id="rId11" imgW="2870200" imgH="8763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9522" y="5436022"/>
                        <a:ext cx="4119566" cy="125496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1405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9DC6C0BF-9969-4B78-9FE2-1ECEF722314E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1106" y="467469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Дискретное преобразование Фурье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85466" y="1547589"/>
            <a:ext cx="8229600" cy="8926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Для вычисления свёртки можно использовать «окольный путь»</a:t>
            </a: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8455322"/>
              </p:ext>
            </p:extLst>
          </p:nvPr>
        </p:nvGraphicFramePr>
        <p:xfrm>
          <a:off x="2865438" y="2498725"/>
          <a:ext cx="4097337" cy="71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2" name="Equation" r:id="rId4" imgW="3047760" imgH="533160" progId="Equation.DSMT4">
                  <p:embed/>
                </p:oleObj>
              </mc:Choice>
              <mc:Fallback>
                <p:oleObj name="Equation" r:id="rId4" imgW="3047760" imgH="533160" progId="Equation.DSMT4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65438" y="2498725"/>
                        <a:ext cx="4097337" cy="717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15790" y="3333462"/>
            <a:ext cx="856895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Но это возможно только в том случае, если последовательности заданы явно, т.е. замкнутыми выражениями, и можно найти  </a:t>
            </a:r>
          </a:p>
          <a:p>
            <a:endParaRPr lang="ru-RU" sz="2400" dirty="0"/>
          </a:p>
          <a:p>
            <a:endParaRPr lang="ru-RU" sz="2400" dirty="0"/>
          </a:p>
          <a:p>
            <a:r>
              <a:rPr lang="ru-RU" sz="2400" dirty="0"/>
              <a:t>При реализации ЦОС речь может идти только о </a:t>
            </a:r>
            <a:r>
              <a:rPr lang="ru-RU" sz="2400" dirty="0">
                <a:solidFill>
                  <a:srgbClr val="0033CC"/>
                </a:solidFill>
              </a:rPr>
              <a:t>вычислении</a:t>
            </a:r>
            <a:r>
              <a:rPr lang="ru-RU" sz="2400" dirty="0">
                <a:solidFill>
                  <a:srgbClr val="0070C0"/>
                </a:solidFill>
              </a:rPr>
              <a:t> </a:t>
            </a:r>
            <a:r>
              <a:rPr lang="ru-RU" sz="2400" dirty="0"/>
              <a:t>свёртки, когда последовательность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поступает </a:t>
            </a:r>
            <a:r>
              <a:rPr lang="ru-RU" sz="2400" dirty="0"/>
              <a:t>в виде конкретных числовых отсчётов  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9835134"/>
              </p:ext>
            </p:extLst>
          </p:nvPr>
        </p:nvGraphicFramePr>
        <p:xfrm>
          <a:off x="3386933" y="4640049"/>
          <a:ext cx="3039094" cy="4812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3" name="Equation" r:id="rId6" imgW="2171520" imgH="342720" progId="Equation.DSMT4">
                  <p:embed/>
                </p:oleObj>
              </mc:Choice>
              <mc:Fallback>
                <p:oleObj name="Equation" r:id="rId6" imgW="2171520" imgH="34272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6933" y="4640049"/>
                        <a:ext cx="3039094" cy="48122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449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78CEBDB5-3AFD-4E0C-9972-792F1CE3C28C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5092554"/>
              </p:ext>
            </p:extLst>
          </p:nvPr>
        </p:nvGraphicFramePr>
        <p:xfrm>
          <a:off x="1689895" y="550502"/>
          <a:ext cx="6248299" cy="17640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75" name="Equation" r:id="rId5" imgW="4724280" imgH="1333440" progId="Equation.DSMT4">
                  <p:embed/>
                </p:oleObj>
              </mc:Choice>
              <mc:Fallback>
                <p:oleObj name="Equation" r:id="rId5" imgW="4724280" imgH="13334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9895" y="550502"/>
                        <a:ext cx="6248299" cy="176407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745506" y="2314675"/>
            <a:ext cx="4752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С учетом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24785"/>
              </p:ext>
            </p:extLst>
          </p:nvPr>
        </p:nvGraphicFramePr>
        <p:xfrm>
          <a:off x="1851049" y="2924300"/>
          <a:ext cx="2393581" cy="12035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76" name="Equation" r:id="rId7" imgW="1689100" imgH="838200" progId="Equation.DSMT4">
                  <p:embed/>
                </p:oleObj>
              </mc:Choice>
              <mc:Fallback>
                <p:oleObj name="Equation" r:id="rId7" imgW="1689100" imgH="838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1049" y="2924300"/>
                        <a:ext cx="2393581" cy="120355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8600998"/>
              </p:ext>
            </p:extLst>
          </p:nvPr>
        </p:nvGraphicFramePr>
        <p:xfrm>
          <a:off x="5652344" y="2829895"/>
          <a:ext cx="2881313" cy="1376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77" name="Equation" r:id="rId9" imgW="2057400" imgH="977760" progId="Equation.DSMT4">
                  <p:embed/>
                </p:oleObj>
              </mc:Choice>
              <mc:Fallback>
                <p:oleObj name="Equation" r:id="rId9" imgW="2057400" imgH="9777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2344" y="2829895"/>
                        <a:ext cx="2881313" cy="13763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6932706"/>
              </p:ext>
            </p:extLst>
          </p:nvPr>
        </p:nvGraphicFramePr>
        <p:xfrm>
          <a:off x="3247210" y="4771247"/>
          <a:ext cx="5662634" cy="20630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78" name="Equation" r:id="rId11" imgW="3784600" imgH="1371600" progId="Equation.DSMT4">
                  <p:embed/>
                </p:oleObj>
              </mc:Choice>
              <mc:Fallback>
                <p:oleObj name="Equation" r:id="rId11" imgW="3784600" imgH="13716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7210" y="4771247"/>
                        <a:ext cx="5662634" cy="206302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745506" y="4571925"/>
            <a:ext cx="36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получим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4087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CBE5ABAF-CA9E-4D26-BC3B-1B936DB1C795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0846630"/>
              </p:ext>
            </p:extLst>
          </p:nvPr>
        </p:nvGraphicFramePr>
        <p:xfrm>
          <a:off x="1817514" y="1420513"/>
          <a:ext cx="6408712" cy="19063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17" name="Equation" r:id="rId5" imgW="4864100" imgH="1447800" progId="Equation.DSMT4">
                  <p:embed/>
                </p:oleObj>
              </mc:Choice>
              <mc:Fallback>
                <p:oleObj name="Equation" r:id="rId5" imgW="4864100" imgH="14478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7514" y="1420513"/>
                        <a:ext cx="6408712" cy="190631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385466" y="611485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На 1-окружности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8407733"/>
              </p:ext>
            </p:extLst>
          </p:nvPr>
        </p:nvGraphicFramePr>
        <p:xfrm>
          <a:off x="1529482" y="3849620"/>
          <a:ext cx="6552728" cy="23651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18" name="Equation" r:id="rId7" imgW="4838700" imgH="1739900" progId="Equation.DSMT4">
                  <p:embed/>
                </p:oleObj>
              </mc:Choice>
              <mc:Fallback>
                <p:oleObj name="Equation" r:id="rId7" imgW="4838700" imgH="17399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9482" y="3849620"/>
                        <a:ext cx="6552728" cy="236518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393578" y="6224103"/>
            <a:ext cx="7205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аналог ряда Котельникова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969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349A50AB-B763-4603-808F-D0A82ABC20DD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9469479"/>
              </p:ext>
            </p:extLst>
          </p:nvPr>
        </p:nvGraphicFramePr>
        <p:xfrm>
          <a:off x="1529483" y="1565592"/>
          <a:ext cx="7337003" cy="21183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39" name="Equation" r:id="rId5" imgW="6019560" imgH="1739880" progId="Equation.DSMT4">
                  <p:embed/>
                </p:oleObj>
              </mc:Choice>
              <mc:Fallback>
                <p:oleObj name="Equation" r:id="rId5" imgW="6019560" imgH="17398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9483" y="1565592"/>
                        <a:ext cx="7337003" cy="211830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385466" y="611486"/>
            <a:ext cx="6624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Можно это выражение представить в несколько иной форме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3838560"/>
              </p:ext>
            </p:extLst>
          </p:nvPr>
        </p:nvGraphicFramePr>
        <p:xfrm>
          <a:off x="2278572" y="3779837"/>
          <a:ext cx="6283325" cy="1382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40" name="Equation" r:id="rId7" imgW="4228920" imgH="927000" progId="Equation.DSMT4">
                  <p:embed/>
                </p:oleObj>
              </mc:Choice>
              <mc:Fallback>
                <p:oleObj name="Equation" r:id="rId7" imgW="4228920" imgH="927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8572" y="3779837"/>
                        <a:ext cx="6283325" cy="13827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855242" y="5508030"/>
            <a:ext cx="72054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Это формула интерполяции функции </a:t>
            </a:r>
            <a:r>
              <a:rPr lang="ru-RU" sz="2800" dirty="0">
                <a:solidFill>
                  <a:srgbClr val="0033CC"/>
                </a:solidFill>
              </a:rPr>
              <a:t>полиномом Лагранжа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22</a:t>
            </a:fld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7097659"/>
              </p:ext>
            </p:extLst>
          </p:nvPr>
        </p:nvGraphicFramePr>
        <p:xfrm>
          <a:off x="8226226" y="5364013"/>
          <a:ext cx="1035050" cy="706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41" name="Equation" r:id="rId9" imgW="520560" imgH="266400" progId="Equation.DSMT4">
                  <p:embed/>
                </p:oleObj>
              </mc:Choice>
              <mc:Fallback>
                <p:oleObj name="Equation" r:id="rId9" imgW="520560" imgH="266400" progId="Equation.DSMT4">
                  <p:embed/>
                  <p:pic>
                    <p:nvPicPr>
                      <p:cNvPr id="0" name="Объект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6226" y="5364013"/>
                        <a:ext cx="1035050" cy="706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013915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521370" y="504825"/>
                <a:ext cx="963585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B222485F-B843-4A04-985B-894C5FF1202F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370" y="504825"/>
                <a:ext cx="963585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394" y="395462"/>
            <a:ext cx="9029490" cy="878041"/>
          </a:xfrm>
        </p:spPr>
        <p:txBody>
          <a:bodyPr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М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атричная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(операторная) интерпретация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ДПФ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23</a:t>
            </a:fld>
            <a:endParaRPr lang="ru-RU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2241244"/>
              </p:ext>
            </p:extLst>
          </p:nvPr>
        </p:nvGraphicFramePr>
        <p:xfrm>
          <a:off x="809403" y="1270844"/>
          <a:ext cx="3629235" cy="6566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34" name="Equation" r:id="rId5" imgW="2895600" imgH="520700" progId="Equation.DSMT4">
                  <p:embed/>
                </p:oleObj>
              </mc:Choice>
              <mc:Fallback>
                <p:oleObj name="Equation" r:id="rId5" imgW="2895600" imgH="5207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9403" y="1270844"/>
                        <a:ext cx="3629235" cy="65660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008145"/>
              </p:ext>
            </p:extLst>
          </p:nvPr>
        </p:nvGraphicFramePr>
        <p:xfrm>
          <a:off x="809402" y="3307341"/>
          <a:ext cx="8957482" cy="34972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35" name="Equation" r:id="rId7" imgW="7569000" imgH="2958840" progId="Equation.DSMT4">
                  <p:embed/>
                </p:oleObj>
              </mc:Choice>
              <mc:Fallback>
                <p:oleObj name="Equation" r:id="rId7" imgW="7569000" imgH="29588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9402" y="3307341"/>
                        <a:ext cx="8957482" cy="349725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1054259"/>
              </p:ext>
            </p:extLst>
          </p:nvPr>
        </p:nvGraphicFramePr>
        <p:xfrm>
          <a:off x="5849924" y="1259558"/>
          <a:ext cx="4104494" cy="6678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36" name="Equation" r:id="rId9" imgW="3213100" imgH="520700" progId="Equation.DSMT4">
                  <p:embed/>
                </p:oleObj>
              </mc:Choice>
              <mc:Fallback>
                <p:oleObj name="Equation" r:id="rId9" imgW="3213100" imgH="5207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49924" y="1259558"/>
                        <a:ext cx="4104494" cy="66789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Стрелка вправо 9"/>
          <p:cNvSpPr/>
          <p:nvPr/>
        </p:nvSpPr>
        <p:spPr>
          <a:xfrm>
            <a:off x="4625826" y="1514810"/>
            <a:ext cx="1152128" cy="2619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9188369"/>
              </p:ext>
            </p:extLst>
          </p:nvPr>
        </p:nvGraphicFramePr>
        <p:xfrm>
          <a:off x="3830488" y="2105633"/>
          <a:ext cx="2235498" cy="10842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37" name="Equation" r:id="rId11" imgW="1586811" imgH="774364" progId="Equation.DSMT4">
                  <p:embed/>
                </p:oleObj>
              </mc:Choice>
              <mc:Fallback>
                <p:oleObj name="Equation" r:id="rId11" imgW="1586811" imgH="774364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0488" y="2105633"/>
                        <a:ext cx="2235498" cy="108428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875286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FE5871B8-BB34-403E-B968-9FBD6394AC5F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24</a:t>
            </a:fld>
            <a:endParaRPr lang="ru-RU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1530" y="4715942"/>
            <a:ext cx="6984776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232" y="611486"/>
            <a:ext cx="7820025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537933" y="4004275"/>
            <a:ext cx="4176464" cy="408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При </a:t>
            </a:r>
            <a:r>
              <a:rPr lang="en-US" dirty="0"/>
              <a:t>N=32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7502537"/>
              </p:ext>
            </p:extLst>
          </p:nvPr>
        </p:nvGraphicFramePr>
        <p:xfrm>
          <a:off x="1455231" y="6084093"/>
          <a:ext cx="381000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61" name="Equation" r:id="rId7" imgW="380880" imgH="266400" progId="Equation.DSMT4">
                  <p:embed/>
                </p:oleObj>
              </mc:Choice>
              <mc:Fallback>
                <p:oleObj name="Equation" r:id="rId7" imgW="380880" imgH="266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455231" y="6084093"/>
                        <a:ext cx="381000" cy="266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0133204"/>
              </p:ext>
            </p:extLst>
          </p:nvPr>
        </p:nvGraphicFramePr>
        <p:xfrm>
          <a:off x="1444278" y="4931965"/>
          <a:ext cx="3810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62" name="Equation" r:id="rId9" imgW="380880" imgH="279360" progId="Equation.DSMT4">
                  <p:embed/>
                </p:oleObj>
              </mc:Choice>
              <mc:Fallback>
                <p:oleObj name="Equation" r:id="rId9" imgW="380880" imgH="2793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444278" y="4931965"/>
                        <a:ext cx="381000" cy="279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1997245"/>
              </p:ext>
            </p:extLst>
          </p:nvPr>
        </p:nvGraphicFramePr>
        <p:xfrm>
          <a:off x="6714058" y="3810413"/>
          <a:ext cx="1440160" cy="698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63" name="Equation" r:id="rId11" imgW="1586811" imgH="774364" progId="Equation.DSMT4">
                  <p:embed/>
                </p:oleObj>
              </mc:Choice>
              <mc:Fallback>
                <p:oleObj name="Equation" r:id="rId11" imgW="1586811" imgH="774364" progId="Equation.DSMT4">
                  <p:embed/>
                  <p:pic>
                    <p:nvPicPr>
                      <p:cNvPr id="0" name="Объект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14058" y="3810413"/>
                        <a:ext cx="1440160" cy="6981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541570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AEEA2D34-E3B4-4216-930C-F5D2E8206774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25</a:t>
            </a:fld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8255765"/>
              </p:ext>
            </p:extLst>
          </p:nvPr>
        </p:nvGraphicFramePr>
        <p:xfrm>
          <a:off x="1455231" y="6084093"/>
          <a:ext cx="381000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84" name="Equation" r:id="rId5" imgW="380880" imgH="266400" progId="Equation.DSMT4">
                  <p:embed/>
                </p:oleObj>
              </mc:Choice>
              <mc:Fallback>
                <p:oleObj name="Equation" r:id="rId5" imgW="380880" imgH="266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55231" y="6084093"/>
                        <a:ext cx="381000" cy="266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8359241"/>
              </p:ext>
            </p:extLst>
          </p:nvPr>
        </p:nvGraphicFramePr>
        <p:xfrm>
          <a:off x="1444278" y="4931965"/>
          <a:ext cx="3810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85" name="Equation" r:id="rId7" imgW="380880" imgH="279360" progId="Equation.DSMT4">
                  <p:embed/>
                </p:oleObj>
              </mc:Choice>
              <mc:Fallback>
                <p:oleObj name="Equation" r:id="rId7" imgW="380880" imgH="2793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444278" y="4931965"/>
                        <a:ext cx="381000" cy="279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663" y="611486"/>
            <a:ext cx="7820025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9542" y="4763938"/>
            <a:ext cx="6552728" cy="2143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537933" y="4004275"/>
            <a:ext cx="4176464" cy="408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При </a:t>
            </a:r>
            <a:r>
              <a:rPr lang="en-US" dirty="0"/>
              <a:t>N=32</a:t>
            </a:r>
            <a:endParaRPr lang="ru-RU" dirty="0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9143149"/>
              </p:ext>
            </p:extLst>
          </p:nvPr>
        </p:nvGraphicFramePr>
        <p:xfrm>
          <a:off x="6714058" y="3810413"/>
          <a:ext cx="1440160" cy="698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86" name="Equation" r:id="rId11" imgW="1586811" imgH="774364" progId="Equation.DSMT4">
                  <p:embed/>
                </p:oleObj>
              </mc:Choice>
              <mc:Fallback>
                <p:oleObj name="Equation" r:id="rId11" imgW="1586811" imgH="774364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14058" y="3810413"/>
                        <a:ext cx="1440160" cy="6981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044843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0088DA6E-2A5E-495B-8174-4E58BDC30D2C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6062238"/>
              </p:ext>
            </p:extLst>
          </p:nvPr>
        </p:nvGraphicFramePr>
        <p:xfrm>
          <a:off x="1097435" y="1688347"/>
          <a:ext cx="8496944" cy="40357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1" name="Equation" r:id="rId5" imgW="5905500" imgH="2806700" progId="Equation.DSMT4">
                  <p:embed/>
                </p:oleObj>
              </mc:Choice>
              <mc:Fallback>
                <p:oleObj name="Equation" r:id="rId5" imgW="5905500" imgH="28067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7435" y="1688347"/>
                        <a:ext cx="8496944" cy="403570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745506" y="611485"/>
            <a:ext cx="7128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Обратное ДПФ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9720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52D85C21-10FD-4E15-96B0-5AB60CF2EA38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0875389"/>
              </p:ext>
            </p:extLst>
          </p:nvPr>
        </p:nvGraphicFramePr>
        <p:xfrm>
          <a:off x="958638" y="1979638"/>
          <a:ext cx="8779756" cy="32984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83" name="Equation" r:id="rId5" imgW="8127720" imgH="2958840" progId="Equation.DSMT4">
                  <p:embed/>
                </p:oleObj>
              </mc:Choice>
              <mc:Fallback>
                <p:oleObj name="Equation" r:id="rId5" imgW="8127720" imgH="29588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8638" y="1979638"/>
                        <a:ext cx="8779756" cy="329845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69442" y="611486"/>
            <a:ext cx="79208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Если рассматривать ДПФ в ортонормальном базисе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773907" y="375311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1516464"/>
              </p:ext>
            </p:extLst>
          </p:nvPr>
        </p:nvGraphicFramePr>
        <p:xfrm>
          <a:off x="4121770" y="5652045"/>
          <a:ext cx="2415866" cy="9388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84" name="Equation" r:id="rId7" imgW="1841500" imgH="711200" progId="Equation.DSMT4">
                  <p:embed/>
                </p:oleObj>
              </mc:Choice>
              <mc:Fallback>
                <p:oleObj name="Equation" r:id="rId7" imgW="1841500" imgH="7112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21770" y="5652045"/>
                        <a:ext cx="2415866" cy="93880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1023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103EE797-5330-4158-87A4-E527DB2192AB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1169442" y="611486"/>
            <a:ext cx="79208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Обратная матрица находится как </a:t>
            </a:r>
            <a:r>
              <a:rPr lang="ru-RU" sz="2800" dirty="0" err="1"/>
              <a:t>эрмитово</a:t>
            </a:r>
            <a:r>
              <a:rPr lang="ru-RU" sz="2800" dirty="0"/>
              <a:t>-сопряжённая к прямой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773907" y="375311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7610826"/>
              </p:ext>
            </p:extLst>
          </p:nvPr>
        </p:nvGraphicFramePr>
        <p:xfrm>
          <a:off x="3921949" y="1541624"/>
          <a:ext cx="2415866" cy="9388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09" name="Equation" r:id="rId5" imgW="1841500" imgH="711200" progId="Equation.DSMT4">
                  <p:embed/>
                </p:oleObj>
              </mc:Choice>
              <mc:Fallback>
                <p:oleObj name="Equation" r:id="rId5" imgW="1841500" imgH="711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1949" y="1541624"/>
                        <a:ext cx="2415866" cy="93880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3656059"/>
              </p:ext>
            </p:extLst>
          </p:nvPr>
        </p:nvGraphicFramePr>
        <p:xfrm>
          <a:off x="1500882" y="2843733"/>
          <a:ext cx="7690048" cy="35173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10" name="Equation" r:id="rId7" imgW="6134040" imgH="2806560" progId="Equation.DSMT4">
                  <p:embed/>
                </p:oleObj>
              </mc:Choice>
              <mc:Fallback>
                <p:oleObj name="Equation" r:id="rId7" imgW="6134040" imgH="28065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0882" y="2843733"/>
                        <a:ext cx="7690048" cy="351734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9710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DD5D95FC-214A-46C5-BC65-05FCC5AE12C2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29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313458" y="5520672"/>
            <a:ext cx="27363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</a:rPr>
              <a:t>cfft</a:t>
            </a:r>
            <a:r>
              <a:rPr lang="en-US" sz="2800" b="1" dirty="0">
                <a:solidFill>
                  <a:srgbClr val="FF0000"/>
                </a:solidFill>
              </a:rPr>
              <a:t> (</a:t>
            </a:r>
            <a:r>
              <a:rPr lang="en-US" sz="2800" b="1" dirty="0">
                <a:solidFill>
                  <a:srgbClr val="FF0000"/>
                </a:solidFill>
                <a:sym typeface="Symbol"/>
              </a:rPr>
              <a:t></a:t>
            </a:r>
            <a:r>
              <a:rPr lang="en-US" sz="2800" b="1" dirty="0">
                <a:solidFill>
                  <a:srgbClr val="FF0000"/>
                </a:solidFill>
              </a:rPr>
              <a:t>)</a:t>
            </a:r>
          </a:p>
          <a:p>
            <a:r>
              <a:rPr lang="en-US" sz="2800" b="1" dirty="0" err="1">
                <a:solidFill>
                  <a:srgbClr val="FF0000"/>
                </a:solidFill>
              </a:rPr>
              <a:t>icfft</a:t>
            </a:r>
            <a:r>
              <a:rPr lang="en-US" sz="2800" b="1" dirty="0">
                <a:solidFill>
                  <a:srgbClr val="FF0000"/>
                </a:solidFill>
              </a:rPr>
              <a:t> (</a:t>
            </a:r>
            <a:r>
              <a:rPr lang="en-US" sz="2800" b="1" dirty="0">
                <a:solidFill>
                  <a:srgbClr val="FF0000"/>
                </a:solidFill>
                <a:sym typeface="Symbol"/>
              </a:rPr>
              <a:t></a:t>
            </a:r>
            <a:r>
              <a:rPr lang="en-US" sz="2800" b="1" dirty="0">
                <a:solidFill>
                  <a:srgbClr val="FF0000"/>
                </a:solidFill>
              </a:rPr>
              <a:t>)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97434" y="827509"/>
            <a:ext cx="8496944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Преобразования, матрицы которых удовлетворяют условию</a:t>
            </a:r>
          </a:p>
          <a:p>
            <a:endParaRPr lang="ru-RU" sz="2800" dirty="0"/>
          </a:p>
          <a:p>
            <a:endParaRPr lang="ru-RU" sz="1200" dirty="0"/>
          </a:p>
          <a:p>
            <a:r>
              <a:rPr lang="ru-RU" sz="2800" dirty="0"/>
              <a:t>называются </a:t>
            </a:r>
            <a:r>
              <a:rPr lang="ru-RU" sz="2800" dirty="0">
                <a:solidFill>
                  <a:srgbClr val="0033CC"/>
                </a:solidFill>
              </a:rPr>
              <a:t>унитарными</a:t>
            </a:r>
            <a:r>
              <a:rPr lang="ru-RU" sz="2800" dirty="0"/>
              <a:t>.</a:t>
            </a:r>
          </a:p>
          <a:p>
            <a:r>
              <a:rPr lang="ru-RU" sz="2800" dirty="0"/>
              <a:t>Это преобразования от одного ортонормального базиса к другому ортонормальному.</a:t>
            </a:r>
          </a:p>
          <a:p>
            <a:r>
              <a:rPr lang="ru-RU" sz="2800" dirty="0"/>
              <a:t>Поэтому для них справедливы равенство Парсеваля и обобщённая формула Рэлея.</a:t>
            </a:r>
          </a:p>
          <a:p>
            <a:r>
              <a:rPr lang="ru-RU" sz="2800" dirty="0"/>
              <a:t>В системе </a:t>
            </a:r>
            <a:r>
              <a:rPr lang="en-US" sz="2800" dirty="0" err="1"/>
              <a:t>MathCAD</a:t>
            </a:r>
            <a:r>
              <a:rPr lang="en-US" sz="2800" dirty="0"/>
              <a:t> </a:t>
            </a:r>
            <a:r>
              <a:rPr lang="ru-RU" sz="2800" dirty="0"/>
              <a:t>предусмотрены функции ДПФ (БПФ) </a:t>
            </a:r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5465467"/>
              </p:ext>
            </p:extLst>
          </p:nvPr>
        </p:nvGraphicFramePr>
        <p:xfrm>
          <a:off x="5633938" y="1259557"/>
          <a:ext cx="2410742" cy="936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61" name="Equation" r:id="rId5" imgW="1841500" imgH="711200" progId="Equation.DSMT4">
                  <p:embed/>
                </p:oleObj>
              </mc:Choice>
              <mc:Fallback>
                <p:oleObj name="Equation" r:id="rId5" imgW="1841500" imgH="711200" progId="Equation.DSMT4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3938" y="1259557"/>
                        <a:ext cx="2410742" cy="9361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897634" y="5582226"/>
            <a:ext cx="691276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/>
              <a:t>complex fast Fourier transform – </a:t>
            </a:r>
            <a:r>
              <a:rPr lang="en-US" sz="2600" dirty="0" err="1"/>
              <a:t>cfft</a:t>
            </a:r>
            <a:endParaRPr lang="en-US" sz="2600" dirty="0"/>
          </a:p>
          <a:p>
            <a:r>
              <a:rPr lang="en-US" sz="2600" dirty="0"/>
              <a:t>inverse complex fast Fourier transform – </a:t>
            </a:r>
            <a:r>
              <a:rPr lang="en-US" sz="2600" dirty="0" err="1"/>
              <a:t>icfft</a:t>
            </a:r>
            <a:r>
              <a:rPr lang="en-US" sz="2600" dirty="0"/>
              <a:t> 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19005455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36F1B310-B2EA-48FF-9157-2FFE0C1B73AC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31106" y="827510"/>
            <a:ext cx="8229600" cy="20882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i="1" dirty="0">
                <a:solidFill>
                  <a:srgbClr val="0033CC"/>
                </a:solidFill>
              </a:rPr>
              <a:t>Вычислить</a:t>
            </a:r>
            <a:r>
              <a:rPr lang="ru-RU" sz="2400" i="1" dirty="0"/>
              <a:t> 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2400" dirty="0"/>
              <a:t>-</a:t>
            </a:r>
            <a:r>
              <a:rPr lang="ru-RU" sz="2400" dirty="0"/>
              <a:t>преобразование можно только для последовательности </a:t>
            </a:r>
            <a:r>
              <a:rPr lang="ru-RU" sz="2400" i="1" dirty="0">
                <a:solidFill>
                  <a:srgbClr val="0033CC"/>
                </a:solidFill>
              </a:rPr>
              <a:t>конечной</a:t>
            </a:r>
            <a:r>
              <a:rPr lang="ru-RU" sz="2400" i="1" dirty="0"/>
              <a:t> </a:t>
            </a:r>
            <a:r>
              <a:rPr lang="ru-RU" sz="2400" dirty="0"/>
              <a:t>длины и лишь в </a:t>
            </a:r>
            <a:r>
              <a:rPr lang="ru-RU" sz="2400" i="1" dirty="0">
                <a:solidFill>
                  <a:srgbClr val="0033CC"/>
                </a:solidFill>
              </a:rPr>
              <a:t>конечном</a:t>
            </a:r>
            <a:r>
              <a:rPr lang="ru-RU" sz="2400" i="1" dirty="0"/>
              <a:t> </a:t>
            </a:r>
            <a:r>
              <a:rPr lang="ru-RU" sz="2400" dirty="0"/>
              <a:t>множестве точек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2400" dirty="0"/>
              <a:t>-</a:t>
            </a:r>
            <a:r>
              <a:rPr lang="ru-RU" sz="2400" dirty="0"/>
              <a:t>плоскости.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dirty="0"/>
              <a:t>Рассмотрим последовательность конечной длины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3</a:t>
            </a:fld>
            <a:endParaRPr lang="ru-RU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2938869"/>
              </p:ext>
            </p:extLst>
          </p:nvPr>
        </p:nvGraphicFramePr>
        <p:xfrm>
          <a:off x="2249562" y="2874963"/>
          <a:ext cx="3315026" cy="11929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7" name="Equation" r:id="rId5" imgW="2514600" imgH="901700" progId="Equation.DSMT4">
                  <p:embed/>
                </p:oleObj>
              </mc:Choice>
              <mc:Fallback>
                <p:oleObj name="Equation" r:id="rId5" imgW="2514600" imgH="9017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9562" y="2874963"/>
                        <a:ext cx="3315026" cy="119290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457474" y="4071077"/>
            <a:ext cx="7848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Это полином от переменной      </a:t>
            </a:r>
            <a:r>
              <a:rPr lang="en-US" sz="2400" dirty="0"/>
              <a:t>    </a:t>
            </a:r>
            <a:r>
              <a:rPr lang="ru-RU" sz="2400" dirty="0"/>
              <a:t>степени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dirty="0"/>
              <a:t>-1</a:t>
            </a:r>
            <a:r>
              <a:rPr lang="ru-RU" sz="2400" dirty="0"/>
              <a:t> 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6137079"/>
              </p:ext>
            </p:extLst>
          </p:nvPr>
        </p:nvGraphicFramePr>
        <p:xfrm>
          <a:off x="5633938" y="3947546"/>
          <a:ext cx="582166" cy="7087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8" name="Equation" r:id="rId7" imgW="444307" imgH="533169" progId="Equation.DSMT4">
                  <p:embed/>
                </p:oleObj>
              </mc:Choice>
              <mc:Fallback>
                <p:oleObj name="Equation" r:id="rId7" imgW="444307" imgH="533169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3938" y="3947546"/>
                        <a:ext cx="582166" cy="70872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385466" y="4519081"/>
            <a:ext cx="79928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Для того чтобы однозначно задать этот полином, достаточно указать его значения в</a:t>
            </a:r>
            <a:r>
              <a:rPr lang="en-US" sz="2400" dirty="0"/>
              <a:t>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2400" dirty="0"/>
              <a:t> различных точках. Для точного задания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2400" dirty="0"/>
              <a:t>-</a:t>
            </a:r>
            <a:r>
              <a:rPr lang="ru-RU" sz="2400" dirty="0"/>
              <a:t>образа последовательности, содержащей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/>
              <a:t>отсчётов, достаточно вычислить его значения в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/>
              <a:t>точках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2400" dirty="0"/>
              <a:t>-</a:t>
            </a:r>
            <a:r>
              <a:rPr lang="ru-RU" sz="2400" dirty="0"/>
              <a:t>плоскости</a:t>
            </a:r>
          </a:p>
        </p:txBody>
      </p:sp>
    </p:spTree>
    <p:extLst>
      <p:ext uri="{BB962C8B-B14F-4D97-AF65-F5344CB8AC3E}">
        <p14:creationId xmlns:p14="http://schemas.microsoft.com/office/powerpoint/2010/main" val="37408712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0C62AE6F-6D23-4D98-A235-60F6B9A7621C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30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313458" y="3341745"/>
            <a:ext cx="12752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</a:rPr>
              <a:t>cfft</a:t>
            </a:r>
            <a:r>
              <a:rPr lang="en-US" sz="2800" b="1" dirty="0">
                <a:solidFill>
                  <a:srgbClr val="FF0000"/>
                </a:solidFill>
              </a:rPr>
              <a:t> (</a:t>
            </a:r>
            <a:r>
              <a:rPr lang="en-US" sz="2800" b="1" dirty="0">
                <a:solidFill>
                  <a:srgbClr val="FF0000"/>
                </a:solidFill>
                <a:sym typeface="Symbol"/>
              </a:rPr>
              <a:t></a:t>
            </a:r>
            <a:r>
              <a:rPr lang="en-US" sz="2800" b="1" dirty="0">
                <a:solidFill>
                  <a:srgbClr val="FF0000"/>
                </a:solidFill>
              </a:rPr>
              <a:t>)</a:t>
            </a:r>
          </a:p>
          <a:p>
            <a:r>
              <a:rPr lang="en-US" sz="2800" b="1" dirty="0" err="1">
                <a:solidFill>
                  <a:srgbClr val="FF0000"/>
                </a:solidFill>
              </a:rPr>
              <a:t>icfft</a:t>
            </a:r>
            <a:r>
              <a:rPr lang="en-US" sz="2800" b="1" dirty="0">
                <a:solidFill>
                  <a:srgbClr val="FF0000"/>
                </a:solidFill>
              </a:rPr>
              <a:t> (</a:t>
            </a:r>
            <a:r>
              <a:rPr lang="en-US" sz="2800" b="1" dirty="0">
                <a:solidFill>
                  <a:srgbClr val="FF0000"/>
                </a:solidFill>
                <a:sym typeface="Symbol"/>
              </a:rPr>
              <a:t></a:t>
            </a:r>
            <a:r>
              <a:rPr lang="en-US" sz="2800" b="1" dirty="0">
                <a:solidFill>
                  <a:srgbClr val="FF0000"/>
                </a:solidFill>
              </a:rPr>
              <a:t>)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74902" y="3427489"/>
            <a:ext cx="691276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/>
              <a:t>complex fast Fourier transform – </a:t>
            </a:r>
            <a:r>
              <a:rPr lang="en-US" sz="2600" dirty="0" err="1"/>
              <a:t>cfft</a:t>
            </a:r>
            <a:endParaRPr lang="en-US" sz="2600" dirty="0"/>
          </a:p>
          <a:p>
            <a:r>
              <a:rPr lang="en-US" sz="2600" dirty="0"/>
              <a:t>inverse complex fast Fourier transform – </a:t>
            </a:r>
            <a:r>
              <a:rPr lang="en-US" sz="2600" dirty="0" err="1"/>
              <a:t>icfft</a:t>
            </a:r>
            <a:r>
              <a:rPr lang="en-US" sz="2600" dirty="0"/>
              <a:t> </a:t>
            </a:r>
            <a:endParaRPr lang="ru-RU" sz="2600" dirty="0"/>
          </a:p>
        </p:txBody>
      </p:sp>
      <p:sp>
        <p:nvSpPr>
          <p:cNvPr id="10" name="TextBox 9"/>
          <p:cNvSpPr txBox="1"/>
          <p:nvPr/>
        </p:nvSpPr>
        <p:spPr>
          <a:xfrm>
            <a:off x="1313458" y="2535078"/>
            <a:ext cx="14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CFFT (</a:t>
            </a:r>
            <a:r>
              <a:rPr lang="en-US" sz="2000" b="1" dirty="0">
                <a:solidFill>
                  <a:srgbClr val="FF0000"/>
                </a:solidFill>
                <a:sym typeface="Symbol"/>
              </a:rPr>
              <a:t></a:t>
            </a:r>
            <a:r>
              <a:rPr lang="en-US" sz="2000" b="1" dirty="0">
                <a:solidFill>
                  <a:srgbClr val="FF0000"/>
                </a:solidFill>
              </a:rPr>
              <a:t>)</a:t>
            </a:r>
          </a:p>
          <a:p>
            <a:r>
              <a:rPr lang="en-US" sz="2000" b="1" dirty="0">
                <a:solidFill>
                  <a:srgbClr val="FF0000"/>
                </a:solidFill>
              </a:rPr>
              <a:t>ICFFT (</a:t>
            </a:r>
            <a:r>
              <a:rPr lang="en-US" sz="2000" b="1" dirty="0">
                <a:solidFill>
                  <a:srgbClr val="FF0000"/>
                </a:solidFill>
                <a:sym typeface="Symbol"/>
              </a:rPr>
              <a:t></a:t>
            </a:r>
            <a:r>
              <a:rPr lang="en-US" sz="2000" b="1" dirty="0">
                <a:solidFill>
                  <a:srgbClr val="FF0000"/>
                </a:solidFill>
              </a:rPr>
              <a:t>)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56584" y="2510748"/>
            <a:ext cx="69882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Complex Fast Fourier Transform – CFFT</a:t>
            </a:r>
          </a:p>
          <a:p>
            <a:r>
              <a:rPr lang="en-US" sz="2400" dirty="0"/>
              <a:t>Inverse Complex Fast Fourier Transform – ICFFT 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7089" y="755501"/>
            <a:ext cx="7744662" cy="18722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8456" y="4458543"/>
            <a:ext cx="7026523" cy="148428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88456" y="5947980"/>
            <a:ext cx="85992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Применимы только к вещественным последовательностям и учитывают сопряжённую симметрию спектра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389252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6DF01B19-1E6F-4C87-A95C-80A5D5694712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410019" y="772375"/>
            <a:ext cx="6057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5">
                    <a:lumMod val="75000"/>
                  </a:schemeClr>
                </a:solidFill>
              </a:rPr>
              <a:t>Свойства ДПФ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30600" y="1376277"/>
            <a:ext cx="815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Необходимо учитывать скрытую периодичность ДПФ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63652" y="2027938"/>
            <a:ext cx="4000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1. Линейность ДПФ</a:t>
            </a: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5290252"/>
              </p:ext>
            </p:extLst>
          </p:nvPr>
        </p:nvGraphicFramePr>
        <p:xfrm>
          <a:off x="1535906" y="2547318"/>
          <a:ext cx="1001688" cy="69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37" name="Equation" r:id="rId5" imgW="330120" imgH="228600" progId="Equation.DSMT4">
                  <p:embed/>
                </p:oleObj>
              </mc:Choice>
              <mc:Fallback>
                <p:oleObj name="Equation" r:id="rId5" imgW="33012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35906" y="2547318"/>
                        <a:ext cx="1001688" cy="694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4612214"/>
              </p:ext>
            </p:extLst>
          </p:nvPr>
        </p:nvGraphicFramePr>
        <p:xfrm>
          <a:off x="3307556" y="2547317"/>
          <a:ext cx="1102246" cy="7087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38" name="Equation" r:id="rId7" imgW="355320" imgH="228600" progId="Equation.DSMT4">
                  <p:embed/>
                </p:oleObj>
              </mc:Choice>
              <mc:Fallback>
                <p:oleObj name="Equation" r:id="rId7" imgW="35532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307556" y="2547317"/>
                        <a:ext cx="1102246" cy="7087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4817083"/>
              </p:ext>
            </p:extLst>
          </p:nvPr>
        </p:nvGraphicFramePr>
        <p:xfrm>
          <a:off x="5322564" y="2483693"/>
          <a:ext cx="2183582" cy="7287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39" name="Equation" r:id="rId9" imgW="723600" imgH="241200" progId="Equation.DSMT4">
                  <p:embed/>
                </p:oleObj>
              </mc:Choice>
              <mc:Fallback>
                <p:oleObj name="Equation" r:id="rId9" imgW="72360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322564" y="2483693"/>
                        <a:ext cx="2183582" cy="7287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6417175"/>
              </p:ext>
            </p:extLst>
          </p:nvPr>
        </p:nvGraphicFramePr>
        <p:xfrm>
          <a:off x="1535906" y="3287877"/>
          <a:ext cx="3012662" cy="6786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40" name="Equation" r:id="rId11" imgW="1015920" imgH="228600" progId="Equation.DSMT4">
                  <p:embed/>
                </p:oleObj>
              </mc:Choice>
              <mc:Fallback>
                <p:oleObj name="Equation" r:id="rId11" imgW="101592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35906" y="3287877"/>
                        <a:ext cx="3012662" cy="6786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057729"/>
              </p:ext>
            </p:extLst>
          </p:nvPr>
        </p:nvGraphicFramePr>
        <p:xfrm>
          <a:off x="1342874" y="4499715"/>
          <a:ext cx="3708884" cy="7593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41" name="Equation" r:id="rId13" imgW="1117440" imgH="228600" progId="Equation.DSMT4">
                  <p:embed/>
                </p:oleObj>
              </mc:Choice>
              <mc:Fallback>
                <p:oleObj name="Equation" r:id="rId13" imgW="111744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342874" y="4499715"/>
                        <a:ext cx="3708884" cy="7593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396602"/>
              </p:ext>
            </p:extLst>
          </p:nvPr>
        </p:nvGraphicFramePr>
        <p:xfrm>
          <a:off x="5660420" y="4570633"/>
          <a:ext cx="2186359" cy="7296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42" name="Equation" r:id="rId15" imgW="723600" imgH="241200" progId="Equation.DSMT4">
                  <p:embed/>
                </p:oleObj>
              </mc:Choice>
              <mc:Fallback>
                <p:oleObj name="Equation" r:id="rId15" imgW="72360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5660420" y="4570633"/>
                        <a:ext cx="2186359" cy="7296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Стрелка вниз 2"/>
          <p:cNvSpPr/>
          <p:nvPr/>
        </p:nvSpPr>
        <p:spPr>
          <a:xfrm>
            <a:off x="2887158" y="3966519"/>
            <a:ext cx="310158" cy="4513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108474" y="5283234"/>
            <a:ext cx="85113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То же справедливо для периодических последовательностей</a:t>
            </a:r>
          </a:p>
        </p:txBody>
      </p:sp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3548532"/>
              </p:ext>
            </p:extLst>
          </p:nvPr>
        </p:nvGraphicFramePr>
        <p:xfrm>
          <a:off x="4508120" y="5597546"/>
          <a:ext cx="831215" cy="5756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43" name="Equation" r:id="rId17" imgW="330120" imgH="228600" progId="Equation.DSMT4">
                  <p:embed/>
                </p:oleObj>
              </mc:Choice>
              <mc:Fallback>
                <p:oleObj name="Equation" r:id="rId17" imgW="330120" imgH="228600" progId="Equation.DSMT4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8120" y="5597546"/>
                        <a:ext cx="831215" cy="57565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4954686"/>
              </p:ext>
            </p:extLst>
          </p:nvPr>
        </p:nvGraphicFramePr>
        <p:xfrm>
          <a:off x="5515832" y="5619375"/>
          <a:ext cx="910194" cy="584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44" name="Equation" r:id="rId19" imgW="355320" imgH="228600" progId="Equation.DSMT4">
                  <p:embed/>
                </p:oleObj>
              </mc:Choice>
              <mc:Fallback>
                <p:oleObj name="Equation" r:id="rId19" imgW="355320" imgH="228600" progId="Equation.DSMT4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5832" y="5619375"/>
                        <a:ext cx="910194" cy="584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Объект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4917240"/>
              </p:ext>
            </p:extLst>
          </p:nvPr>
        </p:nvGraphicFramePr>
        <p:xfrm>
          <a:off x="2887158" y="6068051"/>
          <a:ext cx="2130111" cy="8114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45" name="Equation" r:id="rId21" imgW="799920" imgH="304560" progId="Equation.DSMT4">
                  <p:embed/>
                </p:oleObj>
              </mc:Choice>
              <mc:Fallback>
                <p:oleObj name="Equation" r:id="rId21" imgW="799920" imgH="304560" progId="Equation.DSMT4">
                  <p:embed/>
                  <p:pic>
                    <p:nvPicPr>
                      <p:cNvPr id="7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7158" y="6068051"/>
                        <a:ext cx="2130111" cy="81140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101828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80441D61-CD74-4643-A47F-DB55A54AA7DF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32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241450" y="835362"/>
            <a:ext cx="51362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2. Сдвиг последовательности</a:t>
            </a:r>
            <a:endParaRPr lang="ru-RU" sz="2000" dirty="0">
              <a:solidFill>
                <a:srgbClr val="FF0000"/>
              </a:solidFill>
            </a:endParaRP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6382751"/>
              </p:ext>
            </p:extLst>
          </p:nvPr>
        </p:nvGraphicFramePr>
        <p:xfrm>
          <a:off x="2059148" y="1541780"/>
          <a:ext cx="6569075" cy="470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97" name="Equation" r:id="rId5" imgW="2260440" imgH="1803240" progId="Equation.DSMT4">
                  <p:embed/>
                </p:oleObj>
              </mc:Choice>
              <mc:Fallback>
                <p:oleObj name="Equation" r:id="rId5" imgW="2260440" imgH="18032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9148" y="1541780"/>
                        <a:ext cx="6569075" cy="47053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906005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47D7071C-91E4-4194-BEF6-7E87168BDAA6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1106" y="625475"/>
            <a:ext cx="8229600" cy="634082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0070C0"/>
                </a:solidFill>
              </a:rPr>
              <a:t>Циклический сдвиг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33</a:t>
            </a:fld>
            <a:endParaRPr lang="ru-RU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9482" y="2627709"/>
            <a:ext cx="7242905" cy="289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97434" y="1259557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В силу двойственности ДПФ (применимости к последовательностям конечной длины и к периодическим последовательностям) сдвиг становится </a:t>
            </a:r>
            <a:r>
              <a:rPr lang="ru-RU" sz="2400" i="1" dirty="0"/>
              <a:t>циклическим</a:t>
            </a:r>
            <a:r>
              <a:rPr lang="ru-RU" sz="2400" dirty="0"/>
              <a:t>: </a:t>
            </a: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6478281"/>
              </p:ext>
            </p:extLst>
          </p:nvPr>
        </p:nvGraphicFramePr>
        <p:xfrm>
          <a:off x="2897633" y="5940078"/>
          <a:ext cx="4973773" cy="576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52" name="Equation" r:id="rId6" imgW="1968480" imgH="228600" progId="Equation.DSMT4">
                  <p:embed/>
                </p:oleObj>
              </mc:Choice>
              <mc:Fallback>
                <p:oleObj name="Equation" r:id="rId6" imgW="196848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897633" y="5940078"/>
                        <a:ext cx="4973773" cy="5760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750205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17F85489-C326-4468-A1E2-7577E0AA0C9C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1106" y="625475"/>
            <a:ext cx="8229600" cy="634082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0070C0"/>
                </a:solidFill>
              </a:rPr>
              <a:t>Циклический сдвиг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34</a:t>
            </a:fld>
            <a:endParaRPr lang="ru-RU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3778" y="1403573"/>
            <a:ext cx="1872208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7634" y="2699718"/>
            <a:ext cx="4608512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1611" y="4211885"/>
            <a:ext cx="4684737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642" y="5508029"/>
            <a:ext cx="4536504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84151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52016AEB-6B78-4A6F-B5EF-ABFABDD0B734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457474" y="566661"/>
            <a:ext cx="69151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b="1" dirty="0">
                <a:solidFill>
                  <a:srgbClr val="FF0000"/>
                </a:solidFill>
              </a:rPr>
              <a:t>3. ДПФ комплексно-сопряженной последовательности</a:t>
            </a:r>
            <a:endParaRPr lang="ru-RU" sz="2100" dirty="0">
              <a:solidFill>
                <a:srgbClr val="FF0000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8324319"/>
              </p:ext>
            </p:extLst>
          </p:nvPr>
        </p:nvGraphicFramePr>
        <p:xfrm>
          <a:off x="1645427" y="1237562"/>
          <a:ext cx="5397500" cy="1363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58" name="Equation" r:id="rId5" imgW="2717640" imgH="685800" progId="Equation.DSMT4">
                  <p:embed/>
                </p:oleObj>
              </mc:Choice>
              <mc:Fallback>
                <p:oleObj name="Equation" r:id="rId5" imgW="2717640" imgH="685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5427" y="1237562"/>
                        <a:ext cx="5397500" cy="13636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1476483"/>
              </p:ext>
            </p:extLst>
          </p:nvPr>
        </p:nvGraphicFramePr>
        <p:xfrm>
          <a:off x="4265786" y="2498854"/>
          <a:ext cx="4441825" cy="1363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59" name="Equation" r:id="rId7" imgW="2234880" imgH="685800" progId="Equation.DSMT4">
                  <p:embed/>
                </p:oleObj>
              </mc:Choice>
              <mc:Fallback>
                <p:oleObj name="Equation" r:id="rId7" imgW="2234880" imgH="685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5786" y="2498854"/>
                        <a:ext cx="4441825" cy="13636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385467" y="3940403"/>
            <a:ext cx="802095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b="1" dirty="0">
                <a:solidFill>
                  <a:srgbClr val="FF0000"/>
                </a:solidFill>
              </a:rPr>
              <a:t>4. ДПФ последовательности, обращённой во времени </a:t>
            </a:r>
            <a:endParaRPr lang="ru-RU" sz="2100" dirty="0">
              <a:solidFill>
                <a:srgbClr val="FF0000"/>
              </a:solidFill>
            </a:endParaRPr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7008871"/>
              </p:ext>
            </p:extLst>
          </p:nvPr>
        </p:nvGraphicFramePr>
        <p:xfrm>
          <a:off x="1758156" y="4511675"/>
          <a:ext cx="5170488" cy="1185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60" name="Equation" r:id="rId9" imgW="2603160" imgH="596880" progId="Equation.DSMT4">
                  <p:embed/>
                </p:oleObj>
              </mc:Choice>
              <mc:Fallback>
                <p:oleObj name="Equation" r:id="rId9" imgW="2603160" imgH="5968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8156" y="4511675"/>
                        <a:ext cx="5170488" cy="11858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0521691"/>
              </p:ext>
            </p:extLst>
          </p:nvPr>
        </p:nvGraphicFramePr>
        <p:xfrm>
          <a:off x="5201890" y="5580037"/>
          <a:ext cx="4011612" cy="1185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61" name="Equation" r:id="rId11" imgW="2019240" imgH="596880" progId="Equation.DSMT4">
                  <p:embed/>
                </p:oleObj>
              </mc:Choice>
              <mc:Fallback>
                <p:oleObj name="Equation" r:id="rId11" imgW="2019240" imgH="5968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01890" y="5580037"/>
                        <a:ext cx="4011612" cy="11858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31923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BC3E0606-2E12-4EB6-9C0E-99FE00F070B5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457474" y="566661"/>
            <a:ext cx="691515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b="1" dirty="0">
                <a:solidFill>
                  <a:srgbClr val="FF0000"/>
                </a:solidFill>
              </a:rPr>
              <a:t>5. ДПФ вещественной последовательности</a:t>
            </a:r>
            <a:endParaRPr lang="ru-RU" sz="2100" dirty="0">
              <a:solidFill>
                <a:srgbClr val="FF0000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1496400"/>
              </p:ext>
            </p:extLst>
          </p:nvPr>
        </p:nvGraphicFramePr>
        <p:xfrm>
          <a:off x="1177131" y="1143000"/>
          <a:ext cx="6002338" cy="1363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93" name="Equation" r:id="rId5" imgW="3022560" imgH="685800" progId="Equation.DSMT4">
                  <p:embed/>
                </p:oleObj>
              </mc:Choice>
              <mc:Fallback>
                <p:oleObj name="Equation" r:id="rId5" imgW="3022560" imgH="685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7131" y="1143000"/>
                        <a:ext cx="6002338" cy="13636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9753376"/>
              </p:ext>
            </p:extLst>
          </p:nvPr>
        </p:nvGraphicFramePr>
        <p:xfrm>
          <a:off x="4179095" y="3003550"/>
          <a:ext cx="4441825" cy="1363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94" name="Equation" r:id="rId7" imgW="2234880" imgH="685800" progId="Equation.DSMT4">
                  <p:embed/>
                </p:oleObj>
              </mc:Choice>
              <mc:Fallback>
                <p:oleObj name="Equation" r:id="rId7" imgW="2234880" imgH="685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9095" y="3003550"/>
                        <a:ext cx="4441825" cy="13636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645443" y="4493545"/>
            <a:ext cx="787692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b="1" dirty="0">
                <a:solidFill>
                  <a:srgbClr val="FF0000"/>
                </a:solidFill>
              </a:rPr>
              <a:t>6. ДПФ вещественной чётной последовательности</a:t>
            </a:r>
            <a:endParaRPr lang="ru-RU" sz="2100" dirty="0">
              <a:solidFill>
                <a:srgbClr val="FF0000"/>
              </a:solidFill>
            </a:endParaRPr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2796884"/>
              </p:ext>
            </p:extLst>
          </p:nvPr>
        </p:nvGraphicFramePr>
        <p:xfrm>
          <a:off x="2305844" y="5075237"/>
          <a:ext cx="3790950" cy="649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95" name="Equation" r:id="rId9" imgW="1549080" imgH="266400" progId="Equation.DSMT4">
                  <p:embed/>
                </p:oleObj>
              </mc:Choice>
              <mc:Fallback>
                <p:oleObj name="Equation" r:id="rId9" imgW="1549080" imgH="266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5844" y="5075237"/>
                        <a:ext cx="3790950" cy="6492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889522" y="5940078"/>
            <a:ext cx="62646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вещественная последовательность коэффициентов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81679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29395B40-EB33-4B15-90ED-2819EF9D0C05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37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529482" y="755501"/>
            <a:ext cx="712879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100" b="1">
                <a:solidFill>
                  <a:srgbClr val="FF0000"/>
                </a:solidFill>
              </a:defRPr>
            </a:lvl1pPr>
          </a:lstStyle>
          <a:p>
            <a:r>
              <a:rPr lang="ru-RU" dirty="0"/>
              <a:t>7. Периодическая (круговая) свёртка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3814715"/>
              </p:ext>
            </p:extLst>
          </p:nvPr>
        </p:nvGraphicFramePr>
        <p:xfrm>
          <a:off x="1768804" y="1403573"/>
          <a:ext cx="3325075" cy="1080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28" name="Equation" r:id="rId5" imgW="1497950" imgH="482391" progId="Equation.DSMT4">
                  <p:embed/>
                </p:oleObj>
              </mc:Choice>
              <mc:Fallback>
                <p:oleObj name="Equation" r:id="rId5" imgW="1497950" imgH="482391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8804" y="1403573"/>
                        <a:ext cx="3325075" cy="108012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3063071"/>
              </p:ext>
            </p:extLst>
          </p:nvPr>
        </p:nvGraphicFramePr>
        <p:xfrm>
          <a:off x="1745506" y="2555701"/>
          <a:ext cx="5664222" cy="1224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29" name="Equation" r:id="rId7" imgW="2603500" imgH="558800" progId="Equation.DSMT4">
                  <p:embed/>
                </p:oleObj>
              </mc:Choice>
              <mc:Fallback>
                <p:oleObj name="Equation" r:id="rId7" imgW="2603500" imgH="5588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5506" y="2555701"/>
                        <a:ext cx="5664222" cy="122413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9485727"/>
              </p:ext>
            </p:extLst>
          </p:nvPr>
        </p:nvGraphicFramePr>
        <p:xfrm>
          <a:off x="1028321" y="4137950"/>
          <a:ext cx="7124340" cy="1442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30" name="Equation" r:id="rId9" imgW="3149600" imgH="635000" progId="Equation.DSMT4">
                  <p:embed/>
                </p:oleObj>
              </mc:Choice>
              <mc:Fallback>
                <p:oleObj name="Equation" r:id="rId9" imgW="3149600" imgH="6350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8321" y="4137950"/>
                        <a:ext cx="7124340" cy="14420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9841977"/>
              </p:ext>
            </p:extLst>
          </p:nvPr>
        </p:nvGraphicFramePr>
        <p:xfrm>
          <a:off x="8190730" y="4600150"/>
          <a:ext cx="1475656" cy="5132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31" name="Equation" r:id="rId11" imgW="660400" imgH="228600" progId="Equation.DSMT4">
                  <p:embed/>
                </p:oleObj>
              </mc:Choice>
              <mc:Fallback>
                <p:oleObj name="Equation" r:id="rId11" imgW="660400" imgH="2286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90730" y="4600150"/>
                        <a:ext cx="1475656" cy="5132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385466" y="5652046"/>
            <a:ext cx="7848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сумма в круглых скобках во второй строке равна</a:t>
            </a:r>
          </a:p>
          <a:p>
            <a:r>
              <a:rPr lang="ru-RU" sz="2000" dirty="0"/>
              <a:t>независимо от </a:t>
            </a:r>
            <a:r>
              <a:rPr lang="en-US" sz="2000" i="1" dirty="0"/>
              <a:t>m</a:t>
            </a:r>
            <a:r>
              <a:rPr lang="en-US" sz="2000" dirty="0"/>
              <a:t>:</a:t>
            </a:r>
            <a:r>
              <a:rPr lang="ru-RU" sz="2000" dirty="0"/>
              <a:t> суммируются </a:t>
            </a:r>
            <a:r>
              <a:rPr lang="ru-RU" sz="2000" i="1" dirty="0"/>
              <a:t>одни и те же </a:t>
            </a:r>
            <a:r>
              <a:rPr lang="en-US" sz="2000" i="1" dirty="0"/>
              <a:t>N</a:t>
            </a:r>
            <a:r>
              <a:rPr lang="ru-RU" sz="2000" i="1" dirty="0"/>
              <a:t> </a:t>
            </a:r>
            <a:r>
              <a:rPr lang="ru-RU" sz="2000" dirty="0"/>
              <a:t>слагаемых </a:t>
            </a:r>
            <a:r>
              <a:rPr lang="en-US" sz="2000" dirty="0"/>
              <a:t> </a:t>
            </a:r>
            <a:r>
              <a:rPr lang="ru-RU" sz="2000" dirty="0"/>
              <a:t>в разном порядке</a:t>
            </a:r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9059065"/>
              </p:ext>
            </p:extLst>
          </p:nvPr>
        </p:nvGraphicFramePr>
        <p:xfrm>
          <a:off x="7362131" y="5580037"/>
          <a:ext cx="734869" cy="4766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32" name="Equation" r:id="rId13" imgW="355446" imgH="228501" progId="Equation.DSMT4">
                  <p:embed/>
                </p:oleObj>
              </mc:Choice>
              <mc:Fallback>
                <p:oleObj name="Equation" r:id="rId13" imgW="355446" imgH="228501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62131" y="5580037"/>
                        <a:ext cx="734869" cy="4766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844050"/>
              </p:ext>
            </p:extLst>
          </p:nvPr>
        </p:nvGraphicFramePr>
        <p:xfrm>
          <a:off x="6858074" y="1197909"/>
          <a:ext cx="2478088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33" name="Equation" r:id="rId15" imgW="1117440" imgH="342720" progId="Equation.DSMT4">
                  <p:embed/>
                </p:oleObj>
              </mc:Choice>
              <mc:Fallback>
                <p:oleObj name="Equation" r:id="rId15" imgW="1117440" imgH="342720" progId="Equation.DSMT4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74" y="1197909"/>
                        <a:ext cx="2478088" cy="768350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911241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56294112-0ECF-4D96-95E2-2C1A043A9CEC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38</a:t>
            </a:fld>
            <a:endParaRPr lang="ru-RU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570" y="665162"/>
            <a:ext cx="4638675" cy="622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12118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7B44A6D9-1732-4D5B-A89F-D709C5EC4DB9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39</a:t>
            </a:fld>
            <a:endParaRPr lang="ru-RU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450" y="1331565"/>
            <a:ext cx="8622704" cy="4833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529482" y="683494"/>
            <a:ext cx="7560840" cy="408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Сводная таблица свойств ДПФ</a:t>
            </a:r>
          </a:p>
        </p:txBody>
      </p:sp>
    </p:spTree>
    <p:extLst>
      <p:ext uri="{BB962C8B-B14F-4D97-AF65-F5344CB8AC3E}">
        <p14:creationId xmlns:p14="http://schemas.microsoft.com/office/powerpoint/2010/main" val="33988499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5CCA2ED5-0FBA-44AC-A799-A2F4F34EFFC1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226429" y="666418"/>
            <a:ext cx="770485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Значит, для нахождения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2400" dirty="0"/>
              <a:t>-</a:t>
            </a:r>
            <a:r>
              <a:rPr lang="ru-RU" sz="2400" dirty="0"/>
              <a:t>образа последовательности </a:t>
            </a:r>
            <a:r>
              <a:rPr lang="ru-RU" sz="2400" dirty="0">
                <a:solidFill>
                  <a:srgbClr val="0070C0"/>
                </a:solidFill>
              </a:rPr>
              <a:t>конечной</a:t>
            </a:r>
            <a:r>
              <a:rPr lang="ru-RU" sz="2400" dirty="0"/>
              <a:t> длины можно ограничиться вычислением его в </a:t>
            </a:r>
            <a:r>
              <a:rPr lang="ru-RU" sz="2400" dirty="0">
                <a:solidFill>
                  <a:srgbClr val="0070C0"/>
                </a:solidFill>
              </a:rPr>
              <a:t>конечном</a:t>
            </a:r>
            <a:r>
              <a:rPr lang="ru-RU" sz="2400" dirty="0"/>
              <a:t> множестве точек, которые можно выбрать </a:t>
            </a:r>
            <a:r>
              <a:rPr lang="ru-RU" sz="2400" dirty="0" smtClean="0"/>
              <a:t>на</a:t>
            </a:r>
            <a:br>
              <a:rPr lang="ru-RU" sz="2400" dirty="0" smtClean="0"/>
            </a:br>
            <a:r>
              <a:rPr lang="ru-RU" sz="2400" dirty="0" smtClean="0"/>
              <a:t>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2800" dirty="0"/>
              <a:t>-</a:t>
            </a:r>
            <a:r>
              <a:rPr lang="ru-RU" sz="2400" dirty="0"/>
              <a:t>плоскости произвольным образом.</a:t>
            </a:r>
          </a:p>
          <a:p>
            <a:endParaRPr lang="ru-RU" sz="2400" dirty="0"/>
          </a:p>
          <a:p>
            <a:r>
              <a:rPr lang="ru-RU" sz="2400" dirty="0"/>
              <a:t>Наиболее удобно, когда они находятся на 1-окружности и расположены на ней равномерно</a:t>
            </a:r>
          </a:p>
        </p:txBody>
      </p:sp>
      <p:pic>
        <p:nvPicPr>
          <p:cNvPr id="5" name="Рисунок 4" descr="Рис 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9612" y="3868638"/>
            <a:ext cx="3168352" cy="259228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4872400"/>
              </p:ext>
            </p:extLst>
          </p:nvPr>
        </p:nvGraphicFramePr>
        <p:xfrm>
          <a:off x="1505416" y="3928644"/>
          <a:ext cx="752475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1" name="Equation" r:id="rId6" imgW="749300" imgH="279400" progId="Equation.DSMT4">
                  <p:embed/>
                </p:oleObj>
              </mc:Choice>
              <mc:Fallback>
                <p:oleObj name="Equation" r:id="rId6" imgW="749300" imgH="2794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5416" y="3928644"/>
                        <a:ext cx="752475" cy="285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6335531"/>
              </p:ext>
            </p:extLst>
          </p:nvPr>
        </p:nvGraphicFramePr>
        <p:xfrm>
          <a:off x="5506103" y="3708793"/>
          <a:ext cx="3207997" cy="936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2" name="Equation" r:id="rId8" imgW="2908300" imgH="838200" progId="Equation.DSMT4">
                  <p:embed/>
                </p:oleObj>
              </mc:Choice>
              <mc:Fallback>
                <p:oleObj name="Equation" r:id="rId8" imgW="2908300" imgH="8382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6103" y="3708793"/>
                        <a:ext cx="3207997" cy="93610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185708" y="4871537"/>
            <a:ext cx="3528392" cy="1356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Это корни степени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dirty="0"/>
              <a:t> </a:t>
            </a:r>
            <a:r>
              <a:rPr lang="ru-RU" dirty="0"/>
              <a:t>из единицы, т.е. корни уравнения</a:t>
            </a:r>
          </a:p>
          <a:p>
            <a:r>
              <a:rPr lang="ru-RU" dirty="0" smtClean="0"/>
              <a:t>они </a:t>
            </a:r>
            <a:r>
              <a:rPr lang="ru-RU" dirty="0"/>
              <a:t>же – корни полинома </a:t>
            </a: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0702886"/>
              </p:ext>
            </p:extLst>
          </p:nvPr>
        </p:nvGraphicFramePr>
        <p:xfrm>
          <a:off x="6786066" y="5436021"/>
          <a:ext cx="836613" cy="398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3" name="Equation" r:id="rId10" imgW="838080" imgH="393480" progId="Equation.DSMT4">
                  <p:embed/>
                </p:oleObj>
              </mc:Choice>
              <mc:Fallback>
                <p:oleObj name="Equation" r:id="rId10" imgW="838080" imgH="3934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6066" y="5436021"/>
                        <a:ext cx="836613" cy="398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4276903"/>
              </p:ext>
            </p:extLst>
          </p:nvPr>
        </p:nvGraphicFramePr>
        <p:xfrm>
          <a:off x="6641788" y="6264388"/>
          <a:ext cx="1155066" cy="4913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4" name="Equation" r:id="rId12" imgW="939600" imgH="393480" progId="Equation.DSMT4">
                  <p:embed/>
                </p:oleObj>
              </mc:Choice>
              <mc:Fallback>
                <p:oleObj name="Equation" r:id="rId12" imgW="939600" imgH="393480" progId="Equation.DSMT4">
                  <p:embed/>
                  <p:pic>
                    <p:nvPicPr>
                      <p:cNvPr id="0" name="Объект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1788" y="6264388"/>
                        <a:ext cx="1155066" cy="49139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96102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76216024-3864-49F3-B05A-EDE45A4A65F1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40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529482" y="683494"/>
            <a:ext cx="7560840" cy="408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Сводная таблица свойств ДПФ</a:t>
            </a:r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458" y="1879599"/>
            <a:ext cx="8027820" cy="4276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459" y="1052825"/>
            <a:ext cx="8023289" cy="71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73498" y="6214665"/>
            <a:ext cx="7024871" cy="724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Оппенгейм А., Шафер Р. Цифровая обработка сигналов, 2006 </a:t>
            </a:r>
          </a:p>
        </p:txBody>
      </p:sp>
    </p:spTree>
    <p:extLst>
      <p:ext uri="{BB962C8B-B14F-4D97-AF65-F5344CB8AC3E}">
        <p14:creationId xmlns:p14="http://schemas.microsoft.com/office/powerpoint/2010/main" val="11879950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5D45768C-CE11-483F-B83A-EF3158FB2086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5977385"/>
              </p:ext>
            </p:extLst>
          </p:nvPr>
        </p:nvGraphicFramePr>
        <p:xfrm>
          <a:off x="1889523" y="1259557"/>
          <a:ext cx="6677105" cy="1440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67" name="Equation" r:id="rId5" imgW="4851400" imgH="1041400" progId="Equation.DSMT4">
                  <p:embed/>
                </p:oleObj>
              </mc:Choice>
              <mc:Fallback>
                <p:oleObj name="Equation" r:id="rId5" imgW="4851400" imgH="10414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9523" y="1259557"/>
                        <a:ext cx="6677105" cy="144016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679515" y="683494"/>
            <a:ext cx="5616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Значения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79516" y="2763951"/>
            <a:ext cx="69787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можно рассматривать как последовательность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359598"/>
              </p:ext>
            </p:extLst>
          </p:nvPr>
        </p:nvGraphicFramePr>
        <p:xfrm>
          <a:off x="1817514" y="3347789"/>
          <a:ext cx="4042267" cy="13681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68" name="Equation" r:id="rId7" imgW="3098800" imgH="1041400" progId="Equation.DSMT4">
                  <p:embed/>
                </p:oleObj>
              </mc:Choice>
              <mc:Fallback>
                <p:oleObj name="Equation" r:id="rId7" imgW="3098800" imgH="10414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7514" y="3347789"/>
                        <a:ext cx="4042267" cy="136815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9250760"/>
              </p:ext>
            </p:extLst>
          </p:nvPr>
        </p:nvGraphicFramePr>
        <p:xfrm>
          <a:off x="6344024" y="3923853"/>
          <a:ext cx="1904231" cy="544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69" name="Equation" r:id="rId9" imgW="1396394" imgH="406224" progId="Equation.DSMT4">
                  <p:embed/>
                </p:oleObj>
              </mc:Choice>
              <mc:Fallback>
                <p:oleObj name="Equation" r:id="rId9" imgW="1396394" imgH="406224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44024" y="3923853"/>
                        <a:ext cx="1904231" cy="54406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889522" y="5003974"/>
            <a:ext cx="7128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Это выражение носит название </a:t>
            </a:r>
            <a:r>
              <a:rPr lang="ru-RU" sz="2400" dirty="0">
                <a:solidFill>
                  <a:srgbClr val="0033CC"/>
                </a:solidFill>
              </a:rPr>
              <a:t>дискретного преобразования Фурье </a:t>
            </a:r>
            <a:r>
              <a:rPr lang="ru-RU" sz="2400" dirty="0"/>
              <a:t>(ДПФ).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10329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C3A7EBB0-CEC3-4100-A0BA-51C9387907B8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1310397" y="702473"/>
            <a:ext cx="511236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/>
              <a:t>Умножим обе части выражения на</a:t>
            </a:r>
          </a:p>
          <a:p>
            <a:r>
              <a:rPr lang="ru-RU" sz="2400" dirty="0"/>
              <a:t>и просуммируем по </a:t>
            </a:r>
            <a:r>
              <a:rPr lang="en-US" sz="2400" i="1" dirty="0"/>
              <a:t>k</a:t>
            </a:r>
            <a:endParaRPr lang="ru-RU" sz="2400" i="1" dirty="0"/>
          </a:p>
        </p:txBody>
      </p:sp>
      <p:pic>
        <p:nvPicPr>
          <p:cNvPr id="5" name="Рисунок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2759" y="489626"/>
            <a:ext cx="2412134" cy="948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546" y="1590757"/>
            <a:ext cx="6480720" cy="110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943" y="2843733"/>
            <a:ext cx="4104456" cy="11136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330" y="2771725"/>
            <a:ext cx="4019063" cy="125767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1602401" y="4072533"/>
            <a:ext cx="80381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В фигурных скобках сумма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/>
              <a:t>векторов длины 1</a:t>
            </a:r>
          </a:p>
        </p:txBody>
      </p:sp>
      <p:pic>
        <p:nvPicPr>
          <p:cNvPr id="10" name="Рисунок 9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522" y="4534197"/>
            <a:ext cx="3168352" cy="1101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936" y="5656635"/>
            <a:ext cx="5522122" cy="107553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6</a:t>
            </a:fld>
            <a:endParaRPr lang="ru-RU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1179" y="4665662"/>
            <a:ext cx="2524125" cy="220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36838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1341C1D2-B4DB-47ED-A16F-382A3E38B521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402" y="467469"/>
            <a:ext cx="6073825" cy="12576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5578069"/>
              </p:ext>
            </p:extLst>
          </p:nvPr>
        </p:nvGraphicFramePr>
        <p:xfrm>
          <a:off x="2825626" y="2333030"/>
          <a:ext cx="4201616" cy="13474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11" name="Equation" r:id="rId6" imgW="3263900" imgH="1041400" progId="Equation.DSMT4">
                  <p:embed/>
                </p:oleObj>
              </mc:Choice>
              <mc:Fallback>
                <p:oleObj name="Equation" r:id="rId6" imgW="3263900" imgH="10414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5626" y="2333030"/>
                        <a:ext cx="4201616" cy="134745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961529" y="1861380"/>
            <a:ext cx="52565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Отсюда обратное ДПФ</a:t>
            </a:r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3959444"/>
              </p:ext>
            </p:extLst>
          </p:nvPr>
        </p:nvGraphicFramePr>
        <p:xfrm>
          <a:off x="2033538" y="3923854"/>
          <a:ext cx="4043362" cy="1368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12" name="Equation" r:id="rId8" imgW="3098800" imgH="1041400" progId="Equation.DSMT4">
                  <p:embed/>
                </p:oleObj>
              </mc:Choice>
              <mc:Fallback>
                <p:oleObj name="Equation" r:id="rId8" imgW="3098800" imgH="1041400" progId="Equation.DSMT4">
                  <p:embed/>
                  <p:pic>
                    <p:nvPicPr>
                      <p:cNvPr id="0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3538" y="3923854"/>
                        <a:ext cx="4043362" cy="1368425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FF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8877368"/>
              </p:ext>
            </p:extLst>
          </p:nvPr>
        </p:nvGraphicFramePr>
        <p:xfrm>
          <a:off x="6642050" y="4499918"/>
          <a:ext cx="1903412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13" name="Equation" r:id="rId10" imgW="1396394" imgH="406224" progId="Equation.DSMT4">
                  <p:embed/>
                </p:oleObj>
              </mc:Choice>
              <mc:Fallback>
                <p:oleObj name="Equation" r:id="rId10" imgW="1396394" imgH="406224" progId="Equation.DSMT4">
                  <p:embed/>
                  <p:pic>
                    <p:nvPicPr>
                      <p:cNvPr id="0" name="Объект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2050" y="4499918"/>
                        <a:ext cx="1903412" cy="542925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FF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5173277"/>
              </p:ext>
            </p:extLst>
          </p:nvPr>
        </p:nvGraphicFramePr>
        <p:xfrm>
          <a:off x="2033538" y="5391869"/>
          <a:ext cx="4630738" cy="1484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14" name="Equation" r:id="rId12" imgW="3263900" imgH="1041400" progId="Equation.DSMT4">
                  <p:embed/>
                </p:oleObj>
              </mc:Choice>
              <mc:Fallback>
                <p:oleObj name="Equation" r:id="rId12" imgW="3263900" imgH="1041400" progId="Equation.DSMT4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3538" y="5391869"/>
                        <a:ext cx="4630738" cy="1484312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00206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7811371"/>
              </p:ext>
            </p:extLst>
          </p:nvPr>
        </p:nvGraphicFramePr>
        <p:xfrm>
          <a:off x="6793706" y="5939285"/>
          <a:ext cx="1885950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15" name="Equation" r:id="rId13" imgW="1384200" imgH="406080" progId="Equation.DSMT4">
                  <p:embed/>
                </p:oleObj>
              </mc:Choice>
              <mc:Fallback>
                <p:oleObj name="Equation" r:id="rId13" imgW="1384200" imgH="406080" progId="Equation.DSMT4">
                  <p:embed/>
                  <p:pic>
                    <p:nvPicPr>
                      <p:cNvPr id="0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93706" y="5939285"/>
                        <a:ext cx="1885950" cy="542925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00206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7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7027242" y="3867326"/>
            <a:ext cx="1296144" cy="408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MATLAB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9566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3B7ECE9C-BAF4-4DFD-9E28-BA0A26D3619B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6226988"/>
              </p:ext>
            </p:extLst>
          </p:nvPr>
        </p:nvGraphicFramePr>
        <p:xfrm>
          <a:off x="2105547" y="3117651"/>
          <a:ext cx="5225179" cy="15982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09" name="Equation" r:id="rId5" imgW="4051300" imgH="1231900" progId="Equation.DSMT4">
                  <p:embed/>
                </p:oleObj>
              </mc:Choice>
              <mc:Fallback>
                <p:oleObj name="Equation" r:id="rId5" imgW="4051300" imgH="12319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5547" y="3117651"/>
                        <a:ext cx="5225179" cy="159829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5990609"/>
              </p:ext>
            </p:extLst>
          </p:nvPr>
        </p:nvGraphicFramePr>
        <p:xfrm>
          <a:off x="3113658" y="611486"/>
          <a:ext cx="4629150" cy="1484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0" name="Equation" r:id="rId7" imgW="3263900" imgH="1041400" progId="Equation.DSMT4">
                  <p:embed/>
                </p:oleObj>
              </mc:Choice>
              <mc:Fallback>
                <p:oleObj name="Equation" r:id="rId7" imgW="3263900" imgH="1041400" progId="Equation.DSMT4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3658" y="611486"/>
                        <a:ext cx="4629150" cy="1484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745506" y="755502"/>
            <a:ext cx="619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0033CC"/>
                </a:solidFill>
              </a:rPr>
              <a:t>ОДПФ</a:t>
            </a:r>
            <a:r>
              <a:rPr lang="ru-RU" sz="2400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17514" y="2195662"/>
            <a:ext cx="75608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Можно рассматривать как разложение последовательности в базисе</a:t>
            </a: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3744404"/>
              </p:ext>
            </p:extLst>
          </p:nvPr>
        </p:nvGraphicFramePr>
        <p:xfrm>
          <a:off x="1961530" y="4787949"/>
          <a:ext cx="2599868" cy="50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1" name="Equation" r:id="rId9" imgW="2145960" imgH="419040" progId="Equation.DSMT4">
                  <p:embed/>
                </p:oleObj>
              </mc:Choice>
              <mc:Fallback>
                <p:oleObj name="Equation" r:id="rId9" imgW="2145960" imgH="41904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1530" y="4787949"/>
                        <a:ext cx="2599868" cy="50405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833466" y="4787950"/>
            <a:ext cx="38884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- коэффициенты этого разложения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05546" y="5868070"/>
            <a:ext cx="6120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Выясним свойства базиса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34155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BF3C6230-BECE-4C16-B4E0-4D3B21F2C300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782423" y="755502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Скалярное произведение пары</a:t>
            </a: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0054264"/>
              </p:ext>
            </p:extLst>
          </p:nvPr>
        </p:nvGraphicFramePr>
        <p:xfrm>
          <a:off x="1789906" y="1403351"/>
          <a:ext cx="6408738" cy="1323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26" name="Equation" r:id="rId5" imgW="5067000" imgH="1041120" progId="Equation.DSMT4">
                  <p:embed/>
                </p:oleObj>
              </mc:Choice>
              <mc:Fallback>
                <p:oleObj name="Equation" r:id="rId5" imgW="5067000" imgH="104112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9906" y="1403351"/>
                        <a:ext cx="6408738" cy="13239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2887751"/>
              </p:ext>
            </p:extLst>
          </p:nvPr>
        </p:nvGraphicFramePr>
        <p:xfrm>
          <a:off x="1961530" y="2987749"/>
          <a:ext cx="5182114" cy="1440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27" name="Equation" r:id="rId7" imgW="4013200" imgH="1117600" progId="Equation.DSMT4">
                  <p:embed/>
                </p:oleObj>
              </mc:Choice>
              <mc:Fallback>
                <p:oleObj name="Equation" r:id="rId7" imgW="4013200" imgH="11176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1530" y="2987749"/>
                        <a:ext cx="5182114" cy="144016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1792497" y="4571926"/>
            <a:ext cx="70097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базис ортогонален, но не ортонормален: норма базисной последовательности равна </a:t>
            </a:r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1379237"/>
              </p:ext>
            </p:extLst>
          </p:nvPr>
        </p:nvGraphicFramePr>
        <p:xfrm>
          <a:off x="3564936" y="5546939"/>
          <a:ext cx="2352678" cy="920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28" name="Equation" r:id="rId9" imgW="1968500" imgH="774700" progId="Equation.DSMT4">
                  <p:embed/>
                </p:oleObj>
              </mc:Choice>
              <mc:Fallback>
                <p:oleObj name="Equation" r:id="rId9" imgW="1968500" imgH="7747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4936" y="5546939"/>
                        <a:ext cx="2352678" cy="9206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87126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2180</TotalTime>
  <Words>895</Words>
  <Application>Microsoft Office PowerPoint</Application>
  <PresentationFormat>Произвольный</PresentationFormat>
  <Paragraphs>200</Paragraphs>
  <Slides>40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40</vt:i4>
      </vt:variant>
    </vt:vector>
  </HeadingPairs>
  <TitlesOfParts>
    <vt:vector size="48" baseType="lpstr">
      <vt:lpstr>Arial</vt:lpstr>
      <vt:lpstr>Calibri</vt:lpstr>
      <vt:lpstr>Cambria Math</vt:lpstr>
      <vt:lpstr>Symbol</vt:lpstr>
      <vt:lpstr>Times New Roman</vt:lpstr>
      <vt:lpstr>Тема Office</vt:lpstr>
      <vt:lpstr>MathType 7.0 Equation</vt:lpstr>
      <vt:lpstr>Equation</vt:lpstr>
      <vt:lpstr>Цифровая обработка сигналов  Дискретное преобразование Фурье</vt:lpstr>
      <vt:lpstr>Дискретное преобразование Фурье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Матричная (операторная) интерпретация ДПФ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Циклический сдвиг</vt:lpstr>
      <vt:lpstr>Циклический сдвиг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Цифровая обработка сигналов</dc:title>
  <dc:creator>ВНВ</dc:creator>
  <cp:lastModifiedBy>VNV</cp:lastModifiedBy>
  <cp:revision>72</cp:revision>
  <dcterms:created xsi:type="dcterms:W3CDTF">2020-03-04T10:24:45Z</dcterms:created>
  <dcterms:modified xsi:type="dcterms:W3CDTF">2024-02-27T03:11:19Z</dcterms:modified>
</cp:coreProperties>
</file>