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0691813" cy="7235825"/>
  <p:notesSz cx="6858000" cy="9144000"/>
  <p:defaultTextStyle>
    <a:defPPr>
      <a:defRPr lang="ru-RU"/>
    </a:defPPr>
    <a:lvl1pPr marL="0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1pPr>
    <a:lvl2pPr marL="512201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2pPr>
    <a:lvl3pPr marL="1024402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3pPr>
    <a:lvl4pPr marL="1536603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4pPr>
    <a:lvl5pPr marL="2048805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5pPr>
    <a:lvl6pPr marL="2561006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6pPr>
    <a:lvl7pPr marL="3073207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7pPr>
    <a:lvl8pPr marL="3585408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8pPr>
    <a:lvl9pPr marL="4097609" algn="l" defTabSz="1024402" rtl="0" eaLnBrk="1" latinLnBrk="0" hangingPunct="1">
      <a:defRPr sz="20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9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6" d="100"/>
          <a:sy n="86" d="100"/>
        </p:scale>
        <p:origin x="1110" y="102"/>
      </p:cViewPr>
      <p:guideLst>
        <p:guide orient="horz" pos="2279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36.png"/><Relationship Id="rId1" Type="http://schemas.openxmlformats.org/officeDocument/2006/relationships/image" Target="../media/image38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2.wmf"/><Relationship Id="rId1" Type="http://schemas.openxmlformats.org/officeDocument/2006/relationships/image" Target="../media/image54.wmf"/><Relationship Id="rId4" Type="http://schemas.openxmlformats.org/officeDocument/2006/relationships/image" Target="../media/image56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5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4" Type="http://schemas.openxmlformats.org/officeDocument/2006/relationships/image" Target="../media/image6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8.wmf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png"/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055AC-EF70-4903-8F7F-9DA2F612D36E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685800"/>
            <a:ext cx="5064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327EF-8413-4324-8168-CC9AD6D77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62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1pPr>
    <a:lvl2pPr marL="512201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2pPr>
    <a:lvl3pPr marL="1024402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3pPr>
    <a:lvl4pPr marL="1536603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4pPr>
    <a:lvl5pPr marL="2048805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5pPr>
    <a:lvl6pPr marL="2561006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6pPr>
    <a:lvl7pPr marL="3073207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7pPr>
    <a:lvl8pPr marL="3585408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8pPr>
    <a:lvl9pPr marL="4097609" algn="l" defTabSz="1024402" rtl="0" eaLnBrk="1" latinLnBrk="0" hangingPunct="1">
      <a:defRPr sz="134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247797"/>
            <a:ext cx="9088041" cy="15510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100302"/>
            <a:ext cx="7484269" cy="184915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90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81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72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63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54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45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36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27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9406-18F5-499E-B26E-7CDA59CFCE07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836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F80B6-46E4-43A2-BFA9-141BB6F42F83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539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289770"/>
            <a:ext cx="2405658" cy="61739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2" y="289770"/>
            <a:ext cx="7038777" cy="61739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45E34-486D-49A3-AD5B-299B04292952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942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247797"/>
            <a:ext cx="9088041" cy="15510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100302"/>
            <a:ext cx="7484269" cy="184915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90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81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72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63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54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45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36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27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9406-18F5-499E-B26E-7CDA59CFCE07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827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F5E7-D0D7-4FC3-A0C8-503A51A1B322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24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1" y="4649689"/>
            <a:ext cx="9088041" cy="1437115"/>
          </a:xfrm>
        </p:spPr>
        <p:txBody>
          <a:bodyPr anchor="t"/>
          <a:lstStyle>
            <a:lvl1pPr algn="l">
              <a:defRPr sz="3421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1" y="3066853"/>
            <a:ext cx="9088041" cy="1582836"/>
          </a:xfrm>
        </p:spPr>
        <p:txBody>
          <a:bodyPr anchor="b"/>
          <a:lstStyle>
            <a:lvl1pPr marL="0" indent="0">
              <a:buNone/>
              <a:defRPr sz="1710">
                <a:solidFill>
                  <a:schemeClr val="tx1">
                    <a:tint val="75000"/>
                  </a:schemeClr>
                </a:solidFill>
              </a:defRPr>
            </a:lvl1pPr>
            <a:lvl2pPr marL="390997" indent="0">
              <a:buNone/>
              <a:defRPr sz="1539">
                <a:solidFill>
                  <a:schemeClr val="tx1">
                    <a:tint val="75000"/>
                  </a:schemeClr>
                </a:solidFill>
              </a:defRPr>
            </a:lvl2pPr>
            <a:lvl3pPr marL="781995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3pPr>
            <a:lvl4pPr marL="1172992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4pPr>
            <a:lvl5pPr marL="1563990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5pPr>
            <a:lvl6pPr marL="1954987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6pPr>
            <a:lvl7pPr marL="2345985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7pPr>
            <a:lvl8pPr marL="2736982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8pPr>
            <a:lvl9pPr marL="3127980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50C2-8819-4FA1-B122-B089428DE8A2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384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2" y="1688361"/>
            <a:ext cx="4722217" cy="4775310"/>
          </a:xfrm>
        </p:spPr>
        <p:txBody>
          <a:bodyPr>
            <a:normAutofit/>
          </a:bodyPr>
          <a:lstStyle>
            <a:lvl1pPr>
              <a:defRPr sz="2395"/>
            </a:lvl1pPr>
            <a:lvl2pPr>
              <a:defRPr sz="2395"/>
            </a:lvl2pPr>
            <a:lvl3pPr>
              <a:defRPr sz="2395"/>
            </a:lvl3pPr>
            <a:lvl4pPr>
              <a:defRPr sz="2395"/>
            </a:lvl4pPr>
            <a:lvl5pPr>
              <a:defRPr sz="2395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688361"/>
            <a:ext cx="4722217" cy="4775310"/>
          </a:xfrm>
        </p:spPr>
        <p:txBody>
          <a:bodyPr>
            <a:normAutofit/>
          </a:bodyPr>
          <a:lstStyle>
            <a:lvl1pPr>
              <a:defRPr sz="2395"/>
            </a:lvl1pPr>
            <a:lvl2pPr>
              <a:defRPr sz="2395"/>
            </a:lvl2pPr>
            <a:lvl3pPr>
              <a:defRPr sz="2395"/>
            </a:lvl3pPr>
            <a:lvl4pPr>
              <a:defRPr sz="2395"/>
            </a:lvl4pPr>
            <a:lvl5pPr>
              <a:defRPr sz="2395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2256-EF03-4E5A-A8FC-890049EC8AE6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514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19687"/>
            <a:ext cx="4724074" cy="675008"/>
          </a:xfrm>
        </p:spPr>
        <p:txBody>
          <a:bodyPr anchor="b"/>
          <a:lstStyle>
            <a:lvl1pPr marL="0" indent="0">
              <a:buNone/>
              <a:defRPr sz="2052" b="1"/>
            </a:lvl1pPr>
            <a:lvl2pPr marL="390997" indent="0">
              <a:buNone/>
              <a:defRPr sz="1710" b="1"/>
            </a:lvl2pPr>
            <a:lvl3pPr marL="781995" indent="0">
              <a:buNone/>
              <a:defRPr sz="1539" b="1"/>
            </a:lvl3pPr>
            <a:lvl4pPr marL="1172992" indent="0">
              <a:buNone/>
              <a:defRPr sz="1368" b="1"/>
            </a:lvl4pPr>
            <a:lvl5pPr marL="1563990" indent="0">
              <a:buNone/>
              <a:defRPr sz="1368" b="1"/>
            </a:lvl5pPr>
            <a:lvl6pPr marL="1954987" indent="0">
              <a:buNone/>
              <a:defRPr sz="1368" b="1"/>
            </a:lvl6pPr>
            <a:lvl7pPr marL="2345985" indent="0">
              <a:buNone/>
              <a:defRPr sz="1368" b="1"/>
            </a:lvl7pPr>
            <a:lvl8pPr marL="2736982" indent="0">
              <a:buNone/>
              <a:defRPr sz="1368" b="1"/>
            </a:lvl8pPr>
            <a:lvl9pPr marL="3127980" indent="0">
              <a:buNone/>
              <a:defRPr sz="13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294694"/>
            <a:ext cx="4724074" cy="4168975"/>
          </a:xfrm>
        </p:spPr>
        <p:txBody>
          <a:bodyPr>
            <a:normAutofit/>
          </a:bodyPr>
          <a:lstStyle>
            <a:lvl1pPr>
              <a:defRPr sz="2395"/>
            </a:lvl1pPr>
            <a:lvl2pPr>
              <a:defRPr sz="2395"/>
            </a:lvl2pPr>
            <a:lvl3pPr>
              <a:defRPr sz="2395"/>
            </a:lvl3pPr>
            <a:lvl4pPr>
              <a:defRPr sz="2395"/>
            </a:lvl4pPr>
            <a:lvl5pPr>
              <a:defRPr sz="2395"/>
            </a:lvl5pPr>
            <a:lvl6pPr>
              <a:defRPr sz="1368"/>
            </a:lvl6pPr>
            <a:lvl7pPr>
              <a:defRPr sz="1368"/>
            </a:lvl7pPr>
            <a:lvl8pPr>
              <a:defRPr sz="1368"/>
            </a:lvl8pPr>
            <a:lvl9pPr>
              <a:defRPr sz="1368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19687"/>
            <a:ext cx="4725930" cy="675008"/>
          </a:xfrm>
        </p:spPr>
        <p:txBody>
          <a:bodyPr anchor="b"/>
          <a:lstStyle>
            <a:lvl1pPr marL="0" indent="0">
              <a:buNone/>
              <a:defRPr sz="2052" b="1"/>
            </a:lvl1pPr>
            <a:lvl2pPr marL="390997" indent="0">
              <a:buNone/>
              <a:defRPr sz="1710" b="1"/>
            </a:lvl2pPr>
            <a:lvl3pPr marL="781995" indent="0">
              <a:buNone/>
              <a:defRPr sz="1539" b="1"/>
            </a:lvl3pPr>
            <a:lvl4pPr marL="1172992" indent="0">
              <a:buNone/>
              <a:defRPr sz="1368" b="1"/>
            </a:lvl4pPr>
            <a:lvl5pPr marL="1563990" indent="0">
              <a:buNone/>
              <a:defRPr sz="1368" b="1"/>
            </a:lvl5pPr>
            <a:lvl6pPr marL="1954987" indent="0">
              <a:buNone/>
              <a:defRPr sz="1368" b="1"/>
            </a:lvl6pPr>
            <a:lvl7pPr marL="2345985" indent="0">
              <a:buNone/>
              <a:defRPr sz="1368" b="1"/>
            </a:lvl7pPr>
            <a:lvl8pPr marL="2736982" indent="0">
              <a:buNone/>
              <a:defRPr sz="1368" b="1"/>
            </a:lvl8pPr>
            <a:lvl9pPr marL="3127980" indent="0">
              <a:buNone/>
              <a:defRPr sz="1368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294694"/>
            <a:ext cx="4725930" cy="4168975"/>
          </a:xfrm>
        </p:spPr>
        <p:txBody>
          <a:bodyPr>
            <a:normAutofit/>
          </a:bodyPr>
          <a:lstStyle>
            <a:lvl1pPr>
              <a:defRPr sz="2395"/>
            </a:lvl1pPr>
            <a:lvl2pPr>
              <a:defRPr sz="2395"/>
            </a:lvl2pPr>
            <a:lvl3pPr>
              <a:defRPr sz="2395"/>
            </a:lvl3pPr>
            <a:lvl4pPr>
              <a:defRPr sz="2395"/>
            </a:lvl4pPr>
            <a:lvl5pPr>
              <a:defRPr sz="2395"/>
            </a:lvl5pPr>
            <a:lvl6pPr>
              <a:defRPr sz="1368"/>
            </a:lvl6pPr>
            <a:lvl7pPr>
              <a:defRPr sz="1368"/>
            </a:lvl7pPr>
            <a:lvl8pPr>
              <a:defRPr sz="1368"/>
            </a:lvl8pPr>
            <a:lvl9pPr>
              <a:defRPr sz="1368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82DE-8ADB-4790-94C2-CA8D4F50580E}" type="datetime1">
              <a:rPr lang="ru-RU" smtClean="0"/>
              <a:t>24.01.2024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42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1857-CCA2-4CD4-9723-DC8C874508A7}" type="datetime1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335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A60F8-42FD-4729-8AF3-B225C609EBCF}" type="datetime1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613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2" y="288093"/>
            <a:ext cx="3517533" cy="1226070"/>
          </a:xfrm>
        </p:spPr>
        <p:txBody>
          <a:bodyPr anchor="b"/>
          <a:lstStyle>
            <a:lvl1pPr algn="l">
              <a:defRPr sz="171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288095"/>
            <a:ext cx="5977020" cy="6175576"/>
          </a:xfrm>
        </p:spPr>
        <p:txBody>
          <a:bodyPr/>
          <a:lstStyle>
            <a:lvl1pPr>
              <a:defRPr sz="2737"/>
            </a:lvl1pPr>
            <a:lvl2pPr>
              <a:defRPr sz="2395"/>
            </a:lvl2pPr>
            <a:lvl3pPr>
              <a:defRPr sz="2052"/>
            </a:lvl3pPr>
            <a:lvl4pPr>
              <a:defRPr sz="1710"/>
            </a:lvl4pPr>
            <a:lvl5pPr>
              <a:defRPr sz="1710"/>
            </a:lvl5pPr>
            <a:lvl6pPr>
              <a:defRPr sz="1710"/>
            </a:lvl6pPr>
            <a:lvl7pPr>
              <a:defRPr sz="1710"/>
            </a:lvl7pPr>
            <a:lvl8pPr>
              <a:defRPr sz="1710"/>
            </a:lvl8pPr>
            <a:lvl9pPr>
              <a:defRPr sz="17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2" y="1514165"/>
            <a:ext cx="3517533" cy="4949506"/>
          </a:xfrm>
        </p:spPr>
        <p:txBody>
          <a:bodyPr/>
          <a:lstStyle>
            <a:lvl1pPr marL="0" indent="0">
              <a:buNone/>
              <a:defRPr sz="1197"/>
            </a:lvl1pPr>
            <a:lvl2pPr marL="390997" indent="0">
              <a:buNone/>
              <a:defRPr sz="1026"/>
            </a:lvl2pPr>
            <a:lvl3pPr marL="781995" indent="0">
              <a:buNone/>
              <a:defRPr sz="855"/>
            </a:lvl3pPr>
            <a:lvl4pPr marL="1172992" indent="0">
              <a:buNone/>
              <a:defRPr sz="770"/>
            </a:lvl4pPr>
            <a:lvl5pPr marL="1563990" indent="0">
              <a:buNone/>
              <a:defRPr sz="770"/>
            </a:lvl5pPr>
            <a:lvl6pPr marL="1954987" indent="0">
              <a:buNone/>
              <a:defRPr sz="770"/>
            </a:lvl6pPr>
            <a:lvl7pPr marL="2345985" indent="0">
              <a:buNone/>
              <a:defRPr sz="770"/>
            </a:lvl7pPr>
            <a:lvl8pPr marL="2736982" indent="0">
              <a:buNone/>
              <a:defRPr sz="770"/>
            </a:lvl8pPr>
            <a:lvl9pPr marL="3127980" indent="0">
              <a:buNone/>
              <a:defRPr sz="77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4C7B-31BC-484D-889C-A79D87DD7DE5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954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F5E7-D0D7-4FC3-A0C8-503A51A1B322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3238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065078"/>
            <a:ext cx="6415088" cy="597961"/>
          </a:xfrm>
        </p:spPr>
        <p:txBody>
          <a:bodyPr anchor="b"/>
          <a:lstStyle>
            <a:lvl1pPr algn="l">
              <a:defRPr sz="171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46534"/>
            <a:ext cx="6415088" cy="4341495"/>
          </a:xfrm>
        </p:spPr>
        <p:txBody>
          <a:bodyPr/>
          <a:lstStyle>
            <a:lvl1pPr marL="0" indent="0">
              <a:buNone/>
              <a:defRPr sz="2737"/>
            </a:lvl1pPr>
            <a:lvl2pPr marL="390997" indent="0">
              <a:buNone/>
              <a:defRPr sz="2395"/>
            </a:lvl2pPr>
            <a:lvl3pPr marL="781995" indent="0">
              <a:buNone/>
              <a:defRPr sz="2052"/>
            </a:lvl3pPr>
            <a:lvl4pPr marL="1172992" indent="0">
              <a:buNone/>
              <a:defRPr sz="1710"/>
            </a:lvl4pPr>
            <a:lvl5pPr marL="1563990" indent="0">
              <a:buNone/>
              <a:defRPr sz="1710"/>
            </a:lvl5pPr>
            <a:lvl6pPr marL="1954987" indent="0">
              <a:buNone/>
              <a:defRPr sz="1710"/>
            </a:lvl6pPr>
            <a:lvl7pPr marL="2345985" indent="0">
              <a:buNone/>
              <a:defRPr sz="1710"/>
            </a:lvl7pPr>
            <a:lvl8pPr marL="2736982" indent="0">
              <a:buNone/>
              <a:defRPr sz="1710"/>
            </a:lvl8pPr>
            <a:lvl9pPr marL="3127980" indent="0">
              <a:buNone/>
              <a:defRPr sz="171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663039"/>
            <a:ext cx="6415088" cy="849204"/>
          </a:xfrm>
        </p:spPr>
        <p:txBody>
          <a:bodyPr/>
          <a:lstStyle>
            <a:lvl1pPr marL="0" indent="0">
              <a:buNone/>
              <a:defRPr sz="1197"/>
            </a:lvl1pPr>
            <a:lvl2pPr marL="390997" indent="0">
              <a:buNone/>
              <a:defRPr sz="1026"/>
            </a:lvl2pPr>
            <a:lvl3pPr marL="781995" indent="0">
              <a:buNone/>
              <a:defRPr sz="855"/>
            </a:lvl3pPr>
            <a:lvl4pPr marL="1172992" indent="0">
              <a:buNone/>
              <a:defRPr sz="770"/>
            </a:lvl4pPr>
            <a:lvl5pPr marL="1563990" indent="0">
              <a:buNone/>
              <a:defRPr sz="770"/>
            </a:lvl5pPr>
            <a:lvl6pPr marL="1954987" indent="0">
              <a:buNone/>
              <a:defRPr sz="770"/>
            </a:lvl6pPr>
            <a:lvl7pPr marL="2345985" indent="0">
              <a:buNone/>
              <a:defRPr sz="770"/>
            </a:lvl7pPr>
            <a:lvl8pPr marL="2736982" indent="0">
              <a:buNone/>
              <a:defRPr sz="770"/>
            </a:lvl8pPr>
            <a:lvl9pPr marL="3127980" indent="0">
              <a:buNone/>
              <a:defRPr sz="77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71ED-6E1E-48FA-92A6-2048FFDA9950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70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F80B6-46E4-43A2-BFA9-141BB6F42F83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461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289770"/>
            <a:ext cx="2405658" cy="61739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2" y="289770"/>
            <a:ext cx="7038777" cy="61739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45E34-486D-49A3-AD5B-299B04292952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092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1" y="4649689"/>
            <a:ext cx="9088041" cy="1437115"/>
          </a:xfrm>
        </p:spPr>
        <p:txBody>
          <a:bodyPr anchor="t"/>
          <a:lstStyle>
            <a:lvl1pPr algn="l">
              <a:defRPr sz="3421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1" y="3066853"/>
            <a:ext cx="9088041" cy="1582836"/>
          </a:xfrm>
        </p:spPr>
        <p:txBody>
          <a:bodyPr anchor="b"/>
          <a:lstStyle>
            <a:lvl1pPr marL="0" indent="0">
              <a:buNone/>
              <a:defRPr sz="1710">
                <a:solidFill>
                  <a:schemeClr val="tx1">
                    <a:tint val="75000"/>
                  </a:schemeClr>
                </a:solidFill>
              </a:defRPr>
            </a:lvl1pPr>
            <a:lvl2pPr marL="390997" indent="0">
              <a:buNone/>
              <a:defRPr sz="1539">
                <a:solidFill>
                  <a:schemeClr val="tx1">
                    <a:tint val="75000"/>
                  </a:schemeClr>
                </a:solidFill>
              </a:defRPr>
            </a:lvl2pPr>
            <a:lvl3pPr marL="781995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3pPr>
            <a:lvl4pPr marL="1172992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4pPr>
            <a:lvl5pPr marL="1563990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5pPr>
            <a:lvl6pPr marL="1954987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6pPr>
            <a:lvl7pPr marL="2345985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7pPr>
            <a:lvl8pPr marL="2736982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8pPr>
            <a:lvl9pPr marL="3127980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50C2-8819-4FA1-B122-B089428DE8A2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271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2" y="1688361"/>
            <a:ext cx="4722217" cy="4775310"/>
          </a:xfrm>
        </p:spPr>
        <p:txBody>
          <a:bodyPr>
            <a:normAutofit/>
          </a:bodyPr>
          <a:lstStyle>
            <a:lvl1pPr>
              <a:defRPr sz="2395"/>
            </a:lvl1pPr>
            <a:lvl2pPr>
              <a:defRPr sz="2395"/>
            </a:lvl2pPr>
            <a:lvl3pPr>
              <a:defRPr sz="2395"/>
            </a:lvl3pPr>
            <a:lvl4pPr>
              <a:defRPr sz="2395"/>
            </a:lvl4pPr>
            <a:lvl5pPr>
              <a:defRPr sz="2395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688361"/>
            <a:ext cx="4722217" cy="4775310"/>
          </a:xfrm>
        </p:spPr>
        <p:txBody>
          <a:bodyPr>
            <a:normAutofit/>
          </a:bodyPr>
          <a:lstStyle>
            <a:lvl1pPr>
              <a:defRPr sz="2395"/>
            </a:lvl1pPr>
            <a:lvl2pPr>
              <a:defRPr sz="2395"/>
            </a:lvl2pPr>
            <a:lvl3pPr>
              <a:defRPr sz="2395"/>
            </a:lvl3pPr>
            <a:lvl4pPr>
              <a:defRPr sz="2395"/>
            </a:lvl4pPr>
            <a:lvl5pPr>
              <a:defRPr sz="2395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2256-EF03-4E5A-A8FC-890049EC8AE6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46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19687"/>
            <a:ext cx="4724074" cy="675008"/>
          </a:xfrm>
        </p:spPr>
        <p:txBody>
          <a:bodyPr anchor="b"/>
          <a:lstStyle>
            <a:lvl1pPr marL="0" indent="0">
              <a:buNone/>
              <a:defRPr sz="2052" b="1"/>
            </a:lvl1pPr>
            <a:lvl2pPr marL="390997" indent="0">
              <a:buNone/>
              <a:defRPr sz="1710" b="1"/>
            </a:lvl2pPr>
            <a:lvl3pPr marL="781995" indent="0">
              <a:buNone/>
              <a:defRPr sz="1539" b="1"/>
            </a:lvl3pPr>
            <a:lvl4pPr marL="1172992" indent="0">
              <a:buNone/>
              <a:defRPr sz="1368" b="1"/>
            </a:lvl4pPr>
            <a:lvl5pPr marL="1563990" indent="0">
              <a:buNone/>
              <a:defRPr sz="1368" b="1"/>
            </a:lvl5pPr>
            <a:lvl6pPr marL="1954987" indent="0">
              <a:buNone/>
              <a:defRPr sz="1368" b="1"/>
            </a:lvl6pPr>
            <a:lvl7pPr marL="2345985" indent="0">
              <a:buNone/>
              <a:defRPr sz="1368" b="1"/>
            </a:lvl7pPr>
            <a:lvl8pPr marL="2736982" indent="0">
              <a:buNone/>
              <a:defRPr sz="1368" b="1"/>
            </a:lvl8pPr>
            <a:lvl9pPr marL="3127980" indent="0">
              <a:buNone/>
              <a:defRPr sz="13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294694"/>
            <a:ext cx="4724074" cy="4168975"/>
          </a:xfrm>
        </p:spPr>
        <p:txBody>
          <a:bodyPr>
            <a:normAutofit/>
          </a:bodyPr>
          <a:lstStyle>
            <a:lvl1pPr>
              <a:defRPr sz="2395"/>
            </a:lvl1pPr>
            <a:lvl2pPr>
              <a:defRPr sz="2395"/>
            </a:lvl2pPr>
            <a:lvl3pPr>
              <a:defRPr sz="2395"/>
            </a:lvl3pPr>
            <a:lvl4pPr>
              <a:defRPr sz="2395"/>
            </a:lvl4pPr>
            <a:lvl5pPr>
              <a:defRPr sz="2395"/>
            </a:lvl5pPr>
            <a:lvl6pPr>
              <a:defRPr sz="1368"/>
            </a:lvl6pPr>
            <a:lvl7pPr>
              <a:defRPr sz="1368"/>
            </a:lvl7pPr>
            <a:lvl8pPr>
              <a:defRPr sz="1368"/>
            </a:lvl8pPr>
            <a:lvl9pPr>
              <a:defRPr sz="1368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19687"/>
            <a:ext cx="4725930" cy="675008"/>
          </a:xfrm>
        </p:spPr>
        <p:txBody>
          <a:bodyPr anchor="b"/>
          <a:lstStyle>
            <a:lvl1pPr marL="0" indent="0">
              <a:buNone/>
              <a:defRPr sz="2052" b="1"/>
            </a:lvl1pPr>
            <a:lvl2pPr marL="390997" indent="0">
              <a:buNone/>
              <a:defRPr sz="1710" b="1"/>
            </a:lvl2pPr>
            <a:lvl3pPr marL="781995" indent="0">
              <a:buNone/>
              <a:defRPr sz="1539" b="1"/>
            </a:lvl3pPr>
            <a:lvl4pPr marL="1172992" indent="0">
              <a:buNone/>
              <a:defRPr sz="1368" b="1"/>
            </a:lvl4pPr>
            <a:lvl5pPr marL="1563990" indent="0">
              <a:buNone/>
              <a:defRPr sz="1368" b="1"/>
            </a:lvl5pPr>
            <a:lvl6pPr marL="1954987" indent="0">
              <a:buNone/>
              <a:defRPr sz="1368" b="1"/>
            </a:lvl6pPr>
            <a:lvl7pPr marL="2345985" indent="0">
              <a:buNone/>
              <a:defRPr sz="1368" b="1"/>
            </a:lvl7pPr>
            <a:lvl8pPr marL="2736982" indent="0">
              <a:buNone/>
              <a:defRPr sz="1368" b="1"/>
            </a:lvl8pPr>
            <a:lvl9pPr marL="3127980" indent="0">
              <a:buNone/>
              <a:defRPr sz="1368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294694"/>
            <a:ext cx="4725930" cy="4168975"/>
          </a:xfrm>
        </p:spPr>
        <p:txBody>
          <a:bodyPr>
            <a:normAutofit/>
          </a:bodyPr>
          <a:lstStyle>
            <a:lvl1pPr>
              <a:defRPr sz="2395"/>
            </a:lvl1pPr>
            <a:lvl2pPr>
              <a:defRPr sz="2395"/>
            </a:lvl2pPr>
            <a:lvl3pPr>
              <a:defRPr sz="2395"/>
            </a:lvl3pPr>
            <a:lvl4pPr>
              <a:defRPr sz="2395"/>
            </a:lvl4pPr>
            <a:lvl5pPr>
              <a:defRPr sz="2395"/>
            </a:lvl5pPr>
            <a:lvl6pPr>
              <a:defRPr sz="1368"/>
            </a:lvl6pPr>
            <a:lvl7pPr>
              <a:defRPr sz="1368"/>
            </a:lvl7pPr>
            <a:lvl8pPr>
              <a:defRPr sz="1368"/>
            </a:lvl8pPr>
            <a:lvl9pPr>
              <a:defRPr sz="1368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82DE-8ADB-4790-94C2-CA8D4F50580E}" type="datetime1">
              <a:rPr lang="ru-RU" smtClean="0"/>
              <a:t>24.01.2024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401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1857-CCA2-4CD4-9723-DC8C874508A7}" type="datetime1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732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A60F8-42FD-4729-8AF3-B225C609EBCF}" type="datetime1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49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2" y="288093"/>
            <a:ext cx="3517533" cy="1226070"/>
          </a:xfrm>
        </p:spPr>
        <p:txBody>
          <a:bodyPr anchor="b"/>
          <a:lstStyle>
            <a:lvl1pPr algn="l">
              <a:defRPr sz="171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288095"/>
            <a:ext cx="5977020" cy="6175576"/>
          </a:xfrm>
        </p:spPr>
        <p:txBody>
          <a:bodyPr/>
          <a:lstStyle>
            <a:lvl1pPr>
              <a:defRPr sz="2737"/>
            </a:lvl1pPr>
            <a:lvl2pPr>
              <a:defRPr sz="2395"/>
            </a:lvl2pPr>
            <a:lvl3pPr>
              <a:defRPr sz="2052"/>
            </a:lvl3pPr>
            <a:lvl4pPr>
              <a:defRPr sz="1710"/>
            </a:lvl4pPr>
            <a:lvl5pPr>
              <a:defRPr sz="1710"/>
            </a:lvl5pPr>
            <a:lvl6pPr>
              <a:defRPr sz="1710"/>
            </a:lvl6pPr>
            <a:lvl7pPr>
              <a:defRPr sz="1710"/>
            </a:lvl7pPr>
            <a:lvl8pPr>
              <a:defRPr sz="1710"/>
            </a:lvl8pPr>
            <a:lvl9pPr>
              <a:defRPr sz="17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2" y="1514165"/>
            <a:ext cx="3517533" cy="4949506"/>
          </a:xfrm>
        </p:spPr>
        <p:txBody>
          <a:bodyPr/>
          <a:lstStyle>
            <a:lvl1pPr marL="0" indent="0">
              <a:buNone/>
              <a:defRPr sz="1197"/>
            </a:lvl1pPr>
            <a:lvl2pPr marL="390997" indent="0">
              <a:buNone/>
              <a:defRPr sz="1026"/>
            </a:lvl2pPr>
            <a:lvl3pPr marL="781995" indent="0">
              <a:buNone/>
              <a:defRPr sz="855"/>
            </a:lvl3pPr>
            <a:lvl4pPr marL="1172992" indent="0">
              <a:buNone/>
              <a:defRPr sz="770"/>
            </a:lvl4pPr>
            <a:lvl5pPr marL="1563990" indent="0">
              <a:buNone/>
              <a:defRPr sz="770"/>
            </a:lvl5pPr>
            <a:lvl6pPr marL="1954987" indent="0">
              <a:buNone/>
              <a:defRPr sz="770"/>
            </a:lvl6pPr>
            <a:lvl7pPr marL="2345985" indent="0">
              <a:buNone/>
              <a:defRPr sz="770"/>
            </a:lvl7pPr>
            <a:lvl8pPr marL="2736982" indent="0">
              <a:buNone/>
              <a:defRPr sz="770"/>
            </a:lvl8pPr>
            <a:lvl9pPr marL="3127980" indent="0">
              <a:buNone/>
              <a:defRPr sz="77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4C7B-31BC-484D-889C-A79D87DD7DE5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72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065078"/>
            <a:ext cx="6415088" cy="597961"/>
          </a:xfrm>
        </p:spPr>
        <p:txBody>
          <a:bodyPr anchor="b"/>
          <a:lstStyle>
            <a:lvl1pPr algn="l">
              <a:defRPr sz="171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46534"/>
            <a:ext cx="6415088" cy="4341495"/>
          </a:xfrm>
        </p:spPr>
        <p:txBody>
          <a:bodyPr/>
          <a:lstStyle>
            <a:lvl1pPr marL="0" indent="0">
              <a:buNone/>
              <a:defRPr sz="2737"/>
            </a:lvl1pPr>
            <a:lvl2pPr marL="390997" indent="0">
              <a:buNone/>
              <a:defRPr sz="2395"/>
            </a:lvl2pPr>
            <a:lvl3pPr marL="781995" indent="0">
              <a:buNone/>
              <a:defRPr sz="2052"/>
            </a:lvl3pPr>
            <a:lvl4pPr marL="1172992" indent="0">
              <a:buNone/>
              <a:defRPr sz="1710"/>
            </a:lvl4pPr>
            <a:lvl5pPr marL="1563990" indent="0">
              <a:buNone/>
              <a:defRPr sz="1710"/>
            </a:lvl5pPr>
            <a:lvl6pPr marL="1954987" indent="0">
              <a:buNone/>
              <a:defRPr sz="1710"/>
            </a:lvl6pPr>
            <a:lvl7pPr marL="2345985" indent="0">
              <a:buNone/>
              <a:defRPr sz="1710"/>
            </a:lvl7pPr>
            <a:lvl8pPr marL="2736982" indent="0">
              <a:buNone/>
              <a:defRPr sz="1710"/>
            </a:lvl8pPr>
            <a:lvl9pPr marL="3127980" indent="0">
              <a:buNone/>
              <a:defRPr sz="171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663039"/>
            <a:ext cx="6415088" cy="849204"/>
          </a:xfrm>
        </p:spPr>
        <p:txBody>
          <a:bodyPr/>
          <a:lstStyle>
            <a:lvl1pPr marL="0" indent="0">
              <a:buNone/>
              <a:defRPr sz="1197"/>
            </a:lvl1pPr>
            <a:lvl2pPr marL="390997" indent="0">
              <a:buNone/>
              <a:defRPr sz="1026"/>
            </a:lvl2pPr>
            <a:lvl3pPr marL="781995" indent="0">
              <a:buNone/>
              <a:defRPr sz="855"/>
            </a:lvl3pPr>
            <a:lvl4pPr marL="1172992" indent="0">
              <a:buNone/>
              <a:defRPr sz="770"/>
            </a:lvl4pPr>
            <a:lvl5pPr marL="1563990" indent="0">
              <a:buNone/>
              <a:defRPr sz="770"/>
            </a:lvl5pPr>
            <a:lvl6pPr marL="1954987" indent="0">
              <a:buNone/>
              <a:defRPr sz="770"/>
            </a:lvl6pPr>
            <a:lvl7pPr marL="2345985" indent="0">
              <a:buNone/>
              <a:defRPr sz="770"/>
            </a:lvl7pPr>
            <a:lvl8pPr marL="2736982" indent="0">
              <a:buNone/>
              <a:defRPr sz="770"/>
            </a:lvl8pPr>
            <a:lvl9pPr marL="3127980" indent="0">
              <a:buNone/>
              <a:defRPr sz="77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71ED-6E1E-48FA-92A6-2048FFDA9950}" type="datetime1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37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289768"/>
            <a:ext cx="9622632" cy="1205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88361"/>
            <a:ext cx="9622632" cy="4775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6706539"/>
            <a:ext cx="2494756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6706539"/>
            <a:ext cx="3385741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6706539"/>
            <a:ext cx="2494756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860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781995" rtl="0" eaLnBrk="1" latinLnBrk="0" hangingPunct="1">
        <a:spcBef>
          <a:spcPct val="0"/>
        </a:spcBef>
        <a:buNone/>
        <a:defRPr sz="27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3248" indent="-293248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5" kern="1200">
          <a:solidFill>
            <a:schemeClr val="tx1"/>
          </a:solidFill>
          <a:latin typeface="+mn-lt"/>
          <a:ea typeface="+mn-ea"/>
          <a:cs typeface="+mn-cs"/>
        </a:defRPr>
      </a:lvl1pPr>
      <a:lvl2pPr marL="635371" indent="-244373" algn="l" defTabSz="781995" rtl="0" eaLnBrk="1" latinLnBrk="0" hangingPunct="1">
        <a:spcBef>
          <a:spcPct val="20000"/>
        </a:spcBef>
        <a:buFont typeface="Arial" panose="020B0604020202020204" pitchFamily="34" charset="0"/>
        <a:buChar char="–"/>
        <a:defRPr sz="2395" kern="1200">
          <a:solidFill>
            <a:schemeClr val="tx1"/>
          </a:solidFill>
          <a:latin typeface="+mn-lt"/>
          <a:ea typeface="+mn-ea"/>
          <a:cs typeface="+mn-cs"/>
        </a:defRPr>
      </a:lvl2pPr>
      <a:lvl3pPr marL="977494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491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–"/>
        <a:defRPr sz="2395" kern="1200">
          <a:solidFill>
            <a:schemeClr val="tx1"/>
          </a:solidFill>
          <a:latin typeface="+mn-lt"/>
          <a:ea typeface="+mn-ea"/>
          <a:cs typeface="+mn-cs"/>
        </a:defRPr>
      </a:lvl4pPr>
      <a:lvl5pPr marL="1759488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»"/>
        <a:defRPr sz="2395" kern="1200">
          <a:solidFill>
            <a:schemeClr val="tx1"/>
          </a:solidFill>
          <a:latin typeface="+mn-lt"/>
          <a:ea typeface="+mn-ea"/>
          <a:cs typeface="+mn-cs"/>
        </a:defRPr>
      </a:lvl5pPr>
      <a:lvl6pPr marL="2150486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6pPr>
      <a:lvl7pPr marL="2541483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7pPr>
      <a:lvl8pPr marL="2932481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8pPr>
      <a:lvl9pPr marL="3323478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1pPr>
      <a:lvl2pPr marL="390997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2pPr>
      <a:lvl3pPr marL="781995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3pPr>
      <a:lvl4pPr marL="1172992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4pPr>
      <a:lvl5pPr marL="1563990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5pPr>
      <a:lvl6pPr marL="1954987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6pPr>
      <a:lvl7pPr marL="2345985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7pPr>
      <a:lvl8pPr marL="2736982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8pPr>
      <a:lvl9pPr marL="3127980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289768"/>
            <a:ext cx="9622632" cy="1205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88361"/>
            <a:ext cx="9622632" cy="4775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6706539"/>
            <a:ext cx="2494756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6706539"/>
            <a:ext cx="3385741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6706539"/>
            <a:ext cx="2494756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00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781995" rtl="0" eaLnBrk="1" latinLnBrk="0" hangingPunct="1">
        <a:spcBef>
          <a:spcPct val="0"/>
        </a:spcBef>
        <a:buNone/>
        <a:defRPr sz="27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3248" indent="-293248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5" kern="1200">
          <a:solidFill>
            <a:schemeClr val="tx1"/>
          </a:solidFill>
          <a:latin typeface="+mn-lt"/>
          <a:ea typeface="+mn-ea"/>
          <a:cs typeface="+mn-cs"/>
        </a:defRPr>
      </a:lvl1pPr>
      <a:lvl2pPr marL="635371" indent="-244373" algn="l" defTabSz="781995" rtl="0" eaLnBrk="1" latinLnBrk="0" hangingPunct="1">
        <a:spcBef>
          <a:spcPct val="20000"/>
        </a:spcBef>
        <a:buFont typeface="Arial" panose="020B0604020202020204" pitchFamily="34" charset="0"/>
        <a:buChar char="–"/>
        <a:defRPr sz="2395" kern="1200">
          <a:solidFill>
            <a:schemeClr val="tx1"/>
          </a:solidFill>
          <a:latin typeface="+mn-lt"/>
          <a:ea typeface="+mn-ea"/>
          <a:cs typeface="+mn-cs"/>
        </a:defRPr>
      </a:lvl2pPr>
      <a:lvl3pPr marL="977494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491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–"/>
        <a:defRPr sz="2395" kern="1200">
          <a:solidFill>
            <a:schemeClr val="tx1"/>
          </a:solidFill>
          <a:latin typeface="+mn-lt"/>
          <a:ea typeface="+mn-ea"/>
          <a:cs typeface="+mn-cs"/>
        </a:defRPr>
      </a:lvl4pPr>
      <a:lvl5pPr marL="1759488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»"/>
        <a:defRPr sz="2395" kern="1200">
          <a:solidFill>
            <a:schemeClr val="tx1"/>
          </a:solidFill>
          <a:latin typeface="+mn-lt"/>
          <a:ea typeface="+mn-ea"/>
          <a:cs typeface="+mn-cs"/>
        </a:defRPr>
      </a:lvl5pPr>
      <a:lvl6pPr marL="2150486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6pPr>
      <a:lvl7pPr marL="2541483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7pPr>
      <a:lvl8pPr marL="2932481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8pPr>
      <a:lvl9pPr marL="3323478" indent="-195499" algn="l" defTabSz="78199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1pPr>
      <a:lvl2pPr marL="390997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2pPr>
      <a:lvl3pPr marL="781995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3pPr>
      <a:lvl4pPr marL="1172992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4pPr>
      <a:lvl5pPr marL="1563990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5pPr>
      <a:lvl6pPr marL="1954987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6pPr>
      <a:lvl7pPr marL="2345985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7pPr>
      <a:lvl8pPr marL="2736982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8pPr>
      <a:lvl9pPr marL="3127980" algn="l" defTabSz="781995" rtl="0" eaLnBrk="1" latinLnBrk="0" hangingPunct="1">
        <a:defRPr sz="153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3.wmf"/><Relationship Id="rId2" Type="http://schemas.openxmlformats.org/officeDocument/2006/relationships/vmlDrawing" Target="../drawings/vmlDrawing8.vml"/><Relationship Id="rId1" Type="http://schemas.openxmlformats.org/officeDocument/2006/relationships/themeOverride" Target="../theme/themeOverride10.x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32.png"/><Relationship Id="rId4" Type="http://schemas.openxmlformats.org/officeDocument/2006/relationships/image" Target="../media/image3.png"/><Relationship Id="rId9" Type="http://schemas.openxmlformats.org/officeDocument/2006/relationships/image" Target="../media/image3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37.bin"/><Relationship Id="rId2" Type="http://schemas.openxmlformats.org/officeDocument/2006/relationships/vmlDrawing" Target="../drawings/vmlDrawing9.v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37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3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oleObject" Target="../embeddings/oleObject43.bin"/><Relationship Id="rId18" Type="http://schemas.openxmlformats.org/officeDocument/2006/relationships/image" Target="../media/image43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45.bin"/><Relationship Id="rId2" Type="http://schemas.openxmlformats.org/officeDocument/2006/relationships/vmlDrawing" Target="../drawings/vmlDrawing10.vml"/><Relationship Id="rId16" Type="http://schemas.openxmlformats.org/officeDocument/2006/relationships/image" Target="../media/image42.wmf"/><Relationship Id="rId20" Type="http://schemas.openxmlformats.org/officeDocument/2006/relationships/image" Target="../media/image44.wmf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10" Type="http://schemas.openxmlformats.org/officeDocument/2006/relationships/image" Target="../media/image39.wmf"/><Relationship Id="rId19" Type="http://schemas.openxmlformats.org/officeDocument/2006/relationships/oleObject" Target="../embeddings/oleObject46.bin"/><Relationship Id="rId4" Type="http://schemas.openxmlformats.org/officeDocument/2006/relationships/image" Target="../media/image3.png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1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48.bin"/><Relationship Id="rId2" Type="http://schemas.openxmlformats.org/officeDocument/2006/relationships/vmlDrawing" Target="../drawings/vmlDrawing11.v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47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4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51.bin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53.bin"/><Relationship Id="rId2" Type="http://schemas.openxmlformats.org/officeDocument/2006/relationships/vmlDrawing" Target="../drawings/vmlDrawing13.v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52.bin"/><Relationship Id="rId10" Type="http://schemas.openxmlformats.org/officeDocument/2006/relationships/image" Target="../media/image52.wmf"/><Relationship Id="rId4" Type="http://schemas.openxmlformats.org/officeDocument/2006/relationships/image" Target="../media/image56.png"/><Relationship Id="rId9" Type="http://schemas.openxmlformats.org/officeDocument/2006/relationships/oleObject" Target="../embeddings/oleObject5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2.wmf"/><Relationship Id="rId2" Type="http://schemas.openxmlformats.org/officeDocument/2006/relationships/vmlDrawing" Target="../drawings/vmlDrawing14.vml"/><Relationship Id="rId1" Type="http://schemas.openxmlformats.org/officeDocument/2006/relationships/themeOverride" Target="../theme/themeOverride16.xml"/><Relationship Id="rId6" Type="http://schemas.openxmlformats.org/officeDocument/2006/relationships/oleObject" Target="../embeddings/oleObject55.bin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56.wmf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54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55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58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61.bin"/><Relationship Id="rId2" Type="http://schemas.openxmlformats.org/officeDocument/2006/relationships/vmlDrawing" Target="../drawings/vmlDrawing16.v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63.bin"/><Relationship Id="rId2" Type="http://schemas.openxmlformats.org/officeDocument/2006/relationships/vmlDrawing" Target="../drawings/vmlDrawing17.v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60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64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13" Type="http://schemas.openxmlformats.org/officeDocument/2006/relationships/image" Target="../media/image64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66.bin"/><Relationship Id="rId12" Type="http://schemas.openxmlformats.org/officeDocument/2006/relationships/oleObject" Target="../embeddings/oleObject68.bin"/><Relationship Id="rId2" Type="http://schemas.openxmlformats.org/officeDocument/2006/relationships/vmlDrawing" Target="../drawings/vmlDrawing18.v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61.wmf"/><Relationship Id="rId11" Type="http://schemas.openxmlformats.org/officeDocument/2006/relationships/image" Target="../media/image63.wmf"/><Relationship Id="rId5" Type="http://schemas.openxmlformats.org/officeDocument/2006/relationships/oleObject" Target="../embeddings/oleObject65.bin"/><Relationship Id="rId10" Type="http://schemas.openxmlformats.org/officeDocument/2006/relationships/oleObject" Target="../embeddings/oleObject67.bin"/><Relationship Id="rId4" Type="http://schemas.openxmlformats.org/officeDocument/2006/relationships/image" Target="../media/image3.png"/><Relationship Id="rId9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6.wmf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wmf"/><Relationship Id="rId4" Type="http://schemas.openxmlformats.org/officeDocument/2006/relationships/image" Target="../media/image8.png"/><Relationship Id="rId9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9.wm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wmf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11.wmf"/><Relationship Id="rId2" Type="http://schemas.openxmlformats.org/officeDocument/2006/relationships/vmlDrawing" Target="../drawings/vmlDrawing2.vml"/><Relationship Id="rId16" Type="http://schemas.openxmlformats.org/officeDocument/2006/relationships/oleObject" Target="../embeddings/oleObject10.bin"/><Relationship Id="rId1" Type="http://schemas.openxmlformats.org/officeDocument/2006/relationships/themeOverride" Target="../theme/themeOverride4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8.wmf"/><Relationship Id="rId5" Type="http://schemas.openxmlformats.org/officeDocument/2006/relationships/image" Target="../media/image12.png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7.bin"/><Relationship Id="rId4" Type="http://schemas.openxmlformats.org/officeDocument/2006/relationships/image" Target="../media/image3.png"/><Relationship Id="rId9" Type="http://schemas.openxmlformats.org/officeDocument/2006/relationships/image" Target="../media/image7.wmf"/><Relationship Id="rId1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6.wmf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5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1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6.bin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8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1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22.bin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1.wmf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0.wmf"/><Relationship Id="rId4" Type="http://schemas.openxmlformats.org/officeDocument/2006/relationships/image" Target="../media/image3.png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27.bin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6.wmf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5.wmf"/><Relationship Id="rId4" Type="http://schemas.openxmlformats.org/officeDocument/2006/relationships/image" Target="../media/image30.png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2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image" Target="../media/image29.wm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31.bin"/><Relationship Id="rId17" Type="http://schemas.openxmlformats.org/officeDocument/2006/relationships/image" Target="../media/image31.wmf"/><Relationship Id="rId2" Type="http://schemas.openxmlformats.org/officeDocument/2006/relationships/vmlDrawing" Target="../drawings/vmlDrawing7.vml"/><Relationship Id="rId16" Type="http://schemas.openxmlformats.org/officeDocument/2006/relationships/oleObject" Target="../embeddings/oleObject33.bin"/><Relationship Id="rId1" Type="http://schemas.openxmlformats.org/officeDocument/2006/relationships/themeOverride" Target="../theme/themeOverride9.x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27.wmf"/><Relationship Id="rId5" Type="http://schemas.openxmlformats.org/officeDocument/2006/relationships/image" Target="../media/image32.png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30.bin"/><Relationship Id="rId4" Type="http://schemas.openxmlformats.org/officeDocument/2006/relationships/image" Target="../media/image3.png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3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2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9706" y="2838251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/>
              <a:t>Цифровая обработка сигналов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Структуры ЛИС-цепей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46106" y="4480124"/>
            <a:ext cx="6400800" cy="76693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В.Н. Васюков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25526" y="1728629"/>
            <a:ext cx="68407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2335" marR="5080" indent="-2160270">
              <a:lnSpc>
                <a:spcPts val="1839"/>
              </a:lnSpc>
              <a:spcBef>
                <a:spcPts val="229"/>
              </a:spcBef>
            </a:pPr>
            <a:r>
              <a:rPr lang="ru-RU" b="1" spc="-5" dirty="0">
                <a:latin typeface="Times New Roman"/>
                <a:cs typeface="Times New Roman"/>
              </a:rPr>
              <a:t>НОВОСИБИРСКИЙ ГОСУДАРСТВЕННЫЙ ТЕХНИЧЕСКИЙ  УНИВЕРСИТЕТ</a:t>
            </a: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49862" y="5856137"/>
            <a:ext cx="79208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 smtClean="0">
                <a:latin typeface="Times New Roman"/>
                <a:cs typeface="Times New Roman"/>
              </a:rPr>
              <a:t>202</a:t>
            </a:r>
            <a:r>
              <a:rPr lang="ru-RU" sz="2800" spc="-5" dirty="0" smtClean="0">
                <a:latin typeface="Times New Roman"/>
                <a:cs typeface="Times New Roman"/>
              </a:rPr>
              <a:t>4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7606" y="420654"/>
            <a:ext cx="1441846" cy="1207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669006" y="665585"/>
            <a:ext cx="2194560" cy="7101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7827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D08F242-A46E-465A-9B42-07C29F8A99A4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 descr="Рис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722" y="1457673"/>
            <a:ext cx="5904656" cy="51125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10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1146" y="2681809"/>
            <a:ext cx="38307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любого разностного уравнения должны быть заданы соответствующие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начальные условия.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9298"/>
              </p:ext>
            </p:extLst>
          </p:nvPr>
        </p:nvGraphicFramePr>
        <p:xfrm>
          <a:off x="1011146" y="522288"/>
          <a:ext cx="8799256" cy="719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5" name="Equation" r:id="rId6" imgW="5930640" imgH="482400" progId="Equation.DSMT4">
                  <p:embed/>
                </p:oleObj>
              </mc:Choice>
              <mc:Fallback>
                <p:oleObj name="Equation" r:id="rId6" imgW="593064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146" y="522288"/>
                        <a:ext cx="8799256" cy="7193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295719"/>
              </p:ext>
            </p:extLst>
          </p:nvPr>
        </p:nvGraphicFramePr>
        <p:xfrm>
          <a:off x="1673498" y="5197925"/>
          <a:ext cx="3438798" cy="500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6" name="Equation" r:id="rId8" imgW="2361960" imgH="342720" progId="Equation.DSMT4">
                  <p:embed/>
                </p:oleObj>
              </mc:Choice>
              <mc:Fallback>
                <p:oleObj name="Equation" r:id="rId8" imgW="2361960" imgH="34272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498" y="5197925"/>
                        <a:ext cx="3438798" cy="5005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2584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6CA0C58-F888-4C03-896F-92A41C3806D0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29482" y="449561"/>
            <a:ext cx="79312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Рекурсивная цепь может иметь импульсную характеристику бесконечной длины</a:t>
            </a:r>
            <a:endParaRPr lang="ru-RU" sz="2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7087747"/>
              </p:ext>
            </p:extLst>
          </p:nvPr>
        </p:nvGraphicFramePr>
        <p:xfrm>
          <a:off x="1529482" y="1659206"/>
          <a:ext cx="4536504" cy="585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89" name="Equation" r:id="rId5" imgW="2654300" imgH="342900" progId="Equation.DSMT4">
                  <p:embed/>
                </p:oleObj>
              </mc:Choice>
              <mc:Fallback>
                <p:oleObj name="Equation" r:id="rId5" imgW="2654300" imgH="342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9482" y="1659206"/>
                        <a:ext cx="4536504" cy="5853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7158111"/>
              </p:ext>
            </p:extLst>
          </p:nvPr>
        </p:nvGraphicFramePr>
        <p:xfrm>
          <a:off x="1313458" y="2291975"/>
          <a:ext cx="7007446" cy="3240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90" name="Точечный рисунок" r:id="rId7" imgW="3277057" imgH="1476190" progId="Paint.Picture">
                  <p:embed/>
                </p:oleObj>
              </mc:Choice>
              <mc:Fallback>
                <p:oleObj name="Точечный рисунок" r:id="rId7" imgW="3277057" imgH="1476190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3458" y="2291975"/>
                        <a:ext cx="7007446" cy="32403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161152"/>
              </p:ext>
            </p:extLst>
          </p:nvPr>
        </p:nvGraphicFramePr>
        <p:xfrm>
          <a:off x="5417914" y="5586286"/>
          <a:ext cx="2798556" cy="5421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91" name="Equation" r:id="rId9" imgW="1765080" imgH="342720" progId="Equation.DSMT4">
                  <p:embed/>
                </p:oleObj>
              </mc:Choice>
              <mc:Fallback>
                <p:oleObj name="Equation" r:id="rId9" imgW="1765080" imgH="3427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7914" y="5586286"/>
                        <a:ext cx="2798556" cy="5421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529482" y="5521479"/>
            <a:ext cx="34662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начальное условие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65371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C3C810B-15B9-4D6B-A54F-EFD0B75AC3BB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12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5056059"/>
              </p:ext>
            </p:extLst>
          </p:nvPr>
        </p:nvGraphicFramePr>
        <p:xfrm>
          <a:off x="4309271" y="733859"/>
          <a:ext cx="1408682" cy="488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30" name="Equation" r:id="rId5" imgW="965200" imgH="330200" progId="Equation.DSMT4">
                  <p:embed/>
                </p:oleObj>
              </mc:Choice>
              <mc:Fallback>
                <p:oleObj name="Equation" r:id="rId5" imgW="965200" imgH="330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9271" y="733859"/>
                        <a:ext cx="1408682" cy="4881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9250440"/>
              </p:ext>
            </p:extLst>
          </p:nvPr>
        </p:nvGraphicFramePr>
        <p:xfrm>
          <a:off x="1509889" y="3110057"/>
          <a:ext cx="7007446" cy="3240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31" name="Точечный рисунок" r:id="rId7" imgW="3277057" imgH="1476190" progId="Paint.Picture">
                  <p:embed/>
                </p:oleObj>
              </mc:Choice>
              <mc:Fallback>
                <p:oleObj name="Точечный рисунок" r:id="rId7" imgW="3277057" imgH="147619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9889" y="3110057"/>
                        <a:ext cx="7007446" cy="32403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9679578"/>
              </p:ext>
            </p:extLst>
          </p:nvPr>
        </p:nvGraphicFramePr>
        <p:xfrm>
          <a:off x="6837726" y="733859"/>
          <a:ext cx="1355992" cy="488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32" name="Equation" r:id="rId9" imgW="952087" imgH="342751" progId="Equation.DSMT4">
                  <p:embed/>
                </p:oleObj>
              </mc:Choice>
              <mc:Fallback>
                <p:oleObj name="Equation" r:id="rId9" imgW="952087" imgH="34275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726" y="733859"/>
                        <a:ext cx="1355992" cy="4881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3139164"/>
              </p:ext>
            </p:extLst>
          </p:nvPr>
        </p:nvGraphicFramePr>
        <p:xfrm>
          <a:off x="1805329" y="1638719"/>
          <a:ext cx="835624" cy="39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33" name="Equation" r:id="rId11" imgW="609600" imgH="279400" progId="Equation.DSMT4">
                  <p:embed/>
                </p:oleObj>
              </mc:Choice>
              <mc:Fallback>
                <p:oleObj name="Equation" r:id="rId11" imgW="609600" imgH="279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5329" y="1638719"/>
                        <a:ext cx="835624" cy="391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0691964"/>
              </p:ext>
            </p:extLst>
          </p:nvPr>
        </p:nvGraphicFramePr>
        <p:xfrm>
          <a:off x="1818863" y="847019"/>
          <a:ext cx="897380" cy="388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34" name="Equation" r:id="rId13" imgW="660240" imgH="279360" progId="Equation.DSMT4">
                  <p:embed/>
                </p:oleObj>
              </mc:Choice>
              <mc:Fallback>
                <p:oleObj name="Equation" r:id="rId13" imgW="660240" imgH="2793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8863" y="847019"/>
                        <a:ext cx="897380" cy="3882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2155677"/>
              </p:ext>
            </p:extLst>
          </p:nvPr>
        </p:nvGraphicFramePr>
        <p:xfrm>
          <a:off x="4309271" y="1598016"/>
          <a:ext cx="2595626" cy="491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35" name="Equation" r:id="rId15" imgW="1803400" imgH="342900" progId="Equation.DSMT4">
                  <p:embed/>
                </p:oleObj>
              </mc:Choice>
              <mc:Fallback>
                <p:oleObj name="Equation" r:id="rId15" imgW="1803400" imgH="3429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9271" y="1598016"/>
                        <a:ext cx="2595626" cy="4918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4262830"/>
              </p:ext>
            </p:extLst>
          </p:nvPr>
        </p:nvGraphicFramePr>
        <p:xfrm>
          <a:off x="4309271" y="2366549"/>
          <a:ext cx="2986820" cy="804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36" name="Equation" r:id="rId17" imgW="1981200" imgH="533400" progId="Equation.DSMT4">
                  <p:embed/>
                </p:oleObj>
              </mc:Choice>
              <mc:Fallback>
                <p:oleObj name="Equation" r:id="rId17" imgW="1981200" imgH="533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9271" y="2366549"/>
                        <a:ext cx="2986820" cy="8041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9030725"/>
              </p:ext>
            </p:extLst>
          </p:nvPr>
        </p:nvGraphicFramePr>
        <p:xfrm>
          <a:off x="1818863" y="2460891"/>
          <a:ext cx="925966" cy="402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37" name="Equation" r:id="rId19" imgW="647700" imgH="279400" progId="Equation.DSMT4">
                  <p:embed/>
                </p:oleObj>
              </mc:Choice>
              <mc:Fallback>
                <p:oleObj name="Equation" r:id="rId19" imgW="647700" imgH="2794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8863" y="2460891"/>
                        <a:ext cx="925966" cy="4025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77405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34FFBC4-D8ED-4354-A0E2-1378194975E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29482" y="449561"/>
            <a:ext cx="79312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Импульсную характеристику рекурсивной цепи можно вычислить и другим способом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981316"/>
              </p:ext>
            </p:extLst>
          </p:nvPr>
        </p:nvGraphicFramePr>
        <p:xfrm>
          <a:off x="1889522" y="4902100"/>
          <a:ext cx="3168352" cy="1520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21" name="Equation" r:id="rId5" imgW="1892300" imgH="901700" progId="Equation.DSMT4">
                  <p:embed/>
                </p:oleObj>
              </mc:Choice>
              <mc:Fallback>
                <p:oleObj name="Equation" r:id="rId5" imgW="1892300" imgH="901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9522" y="4902100"/>
                        <a:ext cx="3168352" cy="15201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797250"/>
              </p:ext>
            </p:extLst>
          </p:nvPr>
        </p:nvGraphicFramePr>
        <p:xfrm>
          <a:off x="1601490" y="1673697"/>
          <a:ext cx="4176464" cy="538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22" name="Equation" r:id="rId7" imgW="2654280" imgH="342720" progId="Equation.DSMT4">
                  <p:embed/>
                </p:oleObj>
              </mc:Choice>
              <mc:Fallback>
                <p:oleObj name="Equation" r:id="rId7" imgW="26542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490" y="1673697"/>
                        <a:ext cx="4176464" cy="5388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463987"/>
              </p:ext>
            </p:extLst>
          </p:nvPr>
        </p:nvGraphicFramePr>
        <p:xfrm>
          <a:off x="1621875" y="3163235"/>
          <a:ext cx="4732143" cy="759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23" name="Equation" r:id="rId9" imgW="2920680" imgH="469800" progId="Equation.DSMT4">
                  <p:embed/>
                </p:oleObj>
              </mc:Choice>
              <mc:Fallback>
                <p:oleObj name="Equation" r:id="rId9" imgW="2920680" imgH="46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875" y="3163235"/>
                        <a:ext cx="4732143" cy="7598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21874" y="2465784"/>
            <a:ext cx="6604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Применим </a:t>
            </a:r>
            <a:r>
              <a:rPr lang="en-US" sz="2800" dirty="0"/>
              <a:t>z-</a:t>
            </a:r>
            <a:r>
              <a:rPr lang="ru-RU" sz="2800" dirty="0"/>
              <a:t>преобразование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9482" y="4244782"/>
            <a:ext cx="6604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Передаточная функция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49962" y="4927541"/>
            <a:ext cx="2880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Поделим числитель на знаменатель</a:t>
            </a:r>
          </a:p>
        </p:txBody>
      </p:sp>
    </p:spTree>
    <p:extLst>
      <p:ext uri="{BB962C8B-B14F-4D97-AF65-F5344CB8AC3E}">
        <p14:creationId xmlns:p14="http://schemas.microsoft.com/office/powerpoint/2010/main" val="1804865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93687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88E20CA-FD55-4776-B95C-B6B3BEF4CD54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93687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14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4343242"/>
              </p:ext>
            </p:extLst>
          </p:nvPr>
        </p:nvGraphicFramePr>
        <p:xfrm>
          <a:off x="1022738" y="188912"/>
          <a:ext cx="7971982" cy="672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06" name="Equation" r:id="rId5" imgW="2590560" imgH="2184120" progId="Equation.DSMT4">
                  <p:embed/>
                </p:oleObj>
              </mc:Choice>
              <mc:Fallback>
                <p:oleObj name="Equation" r:id="rId5" imgW="2590560" imgH="2184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22738" y="188912"/>
                        <a:ext cx="7971982" cy="6721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289403"/>
              </p:ext>
            </p:extLst>
          </p:nvPr>
        </p:nvGraphicFramePr>
        <p:xfrm>
          <a:off x="6376574" y="3017398"/>
          <a:ext cx="3151188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07" name="Equation" r:id="rId7" imgW="1650960" imgH="533160" progId="Equation.DSMT4">
                  <p:embed/>
                </p:oleObj>
              </mc:Choice>
              <mc:Fallback>
                <p:oleObj name="Equation" r:id="rId7" imgW="165096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6574" y="3017398"/>
                        <a:ext cx="3151188" cy="1019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7377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773907" y="233536"/>
            <a:ext cx="9140986" cy="9609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6921" y="1457672"/>
                <a:ext cx="9137972" cy="5277986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4328994-34C0-423C-9FC2-6D2F3FB6216A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1457672"/>
                <a:ext cx="9137972" cy="52779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15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22601" y="322142"/>
            <a:ext cx="8435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Разностное уравнение и структура ЛИС-цепи конечного порядка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85823" y="1522751"/>
            <a:ext cx="7978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Разностное уравнение конечного порядка общего вида (для каузальной цепи)</a:t>
            </a:r>
            <a:endParaRPr lang="ru-RU" sz="2800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3878599"/>
              </p:ext>
            </p:extLst>
          </p:nvPr>
        </p:nvGraphicFramePr>
        <p:xfrm>
          <a:off x="1391478" y="2440012"/>
          <a:ext cx="7972425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71" name="Equation" r:id="rId5" imgW="5181480" imgH="482400" progId="Equation.DSMT4">
                  <p:embed/>
                </p:oleObj>
              </mc:Choice>
              <mc:Fallback>
                <p:oleObj name="Equation" r:id="rId5" imgW="5181480" imgH="482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1478" y="2440012"/>
                        <a:ext cx="7972425" cy="7477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10437"/>
              </p:ext>
            </p:extLst>
          </p:nvPr>
        </p:nvGraphicFramePr>
        <p:xfrm>
          <a:off x="1391479" y="3443263"/>
          <a:ext cx="7897524" cy="739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72" name="Equation" r:id="rId7" imgW="5181480" imgH="482400" progId="Equation.DSMT4">
                  <p:embed/>
                </p:oleObj>
              </mc:Choice>
              <mc:Fallback>
                <p:oleObj name="Equation" r:id="rId7" imgW="518148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1479" y="3443263"/>
                        <a:ext cx="7897524" cy="7399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105676"/>
              </p:ext>
            </p:extLst>
          </p:nvPr>
        </p:nvGraphicFramePr>
        <p:xfrm>
          <a:off x="1565621" y="4620568"/>
          <a:ext cx="6804621" cy="1346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73" name="Equation" r:id="rId9" imgW="4572000" imgH="901700" progId="Equation.DSMT4">
                  <p:embed/>
                </p:oleObj>
              </mc:Choice>
              <mc:Fallback>
                <p:oleObj name="Equation" r:id="rId9" imgW="4572000" imgH="90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5621" y="4620568"/>
                        <a:ext cx="6804621" cy="13467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6892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1A553C3-CE95-4A98-86E2-CB6B226CE81A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 descr="Рис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26" y="1817713"/>
            <a:ext cx="8568952" cy="46805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16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6548766"/>
              </p:ext>
            </p:extLst>
          </p:nvPr>
        </p:nvGraphicFramePr>
        <p:xfrm>
          <a:off x="1817514" y="401607"/>
          <a:ext cx="6336704" cy="1254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0" name="Equation" r:id="rId6" imgW="4572000" imgH="901700" progId="Equation.DSMT4">
                  <p:embed/>
                </p:oleObj>
              </mc:Choice>
              <mc:Fallback>
                <p:oleObj name="Equation" r:id="rId6" imgW="4572000" imgH="901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7514" y="401607"/>
                        <a:ext cx="6336704" cy="12541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7115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7B8FA91-823F-45FB-B524-0AA5BBFD9C84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17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168939"/>
              </p:ext>
            </p:extLst>
          </p:nvPr>
        </p:nvGraphicFramePr>
        <p:xfrm>
          <a:off x="1563755" y="4556364"/>
          <a:ext cx="7310544" cy="1462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5" name="Equation" r:id="rId5" imgW="4762500" imgH="952500" progId="Equation.DSMT4">
                  <p:embed/>
                </p:oleObj>
              </mc:Choice>
              <mc:Fallback>
                <p:oleObj name="Equation" r:id="rId5" imgW="4762500" imgH="9525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3755" y="4556364"/>
                        <a:ext cx="7310544" cy="14621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6641958"/>
              </p:ext>
            </p:extLst>
          </p:nvPr>
        </p:nvGraphicFramePr>
        <p:xfrm>
          <a:off x="1961530" y="318362"/>
          <a:ext cx="6192688" cy="1225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6" name="Equation" r:id="rId7" imgW="4572000" imgH="901700" progId="Equation.DSMT4">
                  <p:embed/>
                </p:oleObj>
              </mc:Choice>
              <mc:Fallback>
                <p:oleObj name="Equation" r:id="rId7" imgW="4572000" imgH="901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1530" y="318362"/>
                        <a:ext cx="6192688" cy="12256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0008404"/>
              </p:ext>
            </p:extLst>
          </p:nvPr>
        </p:nvGraphicFramePr>
        <p:xfrm>
          <a:off x="1491746" y="2105744"/>
          <a:ext cx="7307494" cy="690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7" name="Equation" r:id="rId9" imgW="5143500" imgH="482600" progId="Equation.DSMT4">
                  <p:embed/>
                </p:oleObj>
              </mc:Choice>
              <mc:Fallback>
                <p:oleObj name="Equation" r:id="rId9" imgW="5143500" imgH="482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1746" y="2105744"/>
                        <a:ext cx="7307494" cy="6901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7538156"/>
              </p:ext>
            </p:extLst>
          </p:nvPr>
        </p:nvGraphicFramePr>
        <p:xfrm>
          <a:off x="1563754" y="2876833"/>
          <a:ext cx="7848872" cy="726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8" name="Equation" r:id="rId11" imgW="5245100" imgH="482600" progId="Equation.DSMT4">
                  <p:embed/>
                </p:oleObj>
              </mc:Choice>
              <mc:Fallback>
                <p:oleObj name="Equation" r:id="rId11" imgW="5245100" imgH="482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3754" y="2876833"/>
                        <a:ext cx="7848872" cy="7264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491746" y="1653333"/>
            <a:ext cx="4391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/>
            </a:lvl1pPr>
          </a:lstStyle>
          <a:p>
            <a:r>
              <a:rPr lang="ru-RU" dirty="0"/>
              <a:t>перепишем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08917" y="3777606"/>
            <a:ext cx="6604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Применим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/>
              <a:t>-</a:t>
            </a:r>
            <a:r>
              <a:rPr lang="ru-RU" sz="2800" dirty="0"/>
              <a:t>преобразование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3372709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41ACBBF-CCE3-4117-89D2-AF7170990A57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18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9997124"/>
              </p:ext>
            </p:extLst>
          </p:nvPr>
        </p:nvGraphicFramePr>
        <p:xfrm>
          <a:off x="2033538" y="777236"/>
          <a:ext cx="7098398" cy="1419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9" name="Equation" r:id="rId5" imgW="4762500" imgH="952500" progId="Equation.DSMT4">
                  <p:embed/>
                </p:oleObj>
              </mc:Choice>
              <mc:Fallback>
                <p:oleObj name="Equation" r:id="rId5" imgW="4762500" imgH="952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38" y="777236"/>
                        <a:ext cx="7098398" cy="14196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215223"/>
              </p:ext>
            </p:extLst>
          </p:nvPr>
        </p:nvGraphicFramePr>
        <p:xfrm>
          <a:off x="1745506" y="3545904"/>
          <a:ext cx="7540860" cy="2623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0" name="Equation" r:id="rId7" imgW="5219700" imgH="1816100" progId="Equation.DSMT4">
                  <p:embed/>
                </p:oleObj>
              </mc:Choice>
              <mc:Fallback>
                <p:oleObj name="Equation" r:id="rId7" imgW="5219700" imgH="1816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5506" y="3545904"/>
                        <a:ext cx="7540860" cy="26235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124858" y="2537792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Передаточная функция </a:t>
            </a:r>
          </a:p>
        </p:txBody>
      </p:sp>
    </p:spTree>
    <p:extLst>
      <p:ext uri="{BB962C8B-B14F-4D97-AF65-F5344CB8AC3E}">
        <p14:creationId xmlns:p14="http://schemas.microsoft.com/office/powerpoint/2010/main" val="2567148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C54195D-5BD3-46B2-95EA-25898DF80389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 descr="Рис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442" y="2532568"/>
            <a:ext cx="7992888" cy="400682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2918" y="426427"/>
            <a:ext cx="82912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ЛИС-цепь конечного порядка (т.е. ЛИС-цепь, состоящая из конечного числа элементов) в общем случае может быть представлена последовательным (каскадным) соединением КИХ- и БИХ-цепей (</a:t>
            </a:r>
            <a:r>
              <a:rPr lang="ru-RU" sz="2400" dirty="0" err="1"/>
              <a:t>нерекурсивной</a:t>
            </a:r>
            <a:r>
              <a:rPr lang="ru-RU" sz="2400" dirty="0"/>
              <a:t> и рекурсивной цепей)</a:t>
            </a:r>
          </a:p>
        </p:txBody>
      </p:sp>
    </p:spTree>
    <p:extLst>
      <p:ext uri="{BB962C8B-B14F-4D97-AF65-F5344CB8AC3E}">
        <p14:creationId xmlns:p14="http://schemas.microsoft.com/office/powerpoint/2010/main" val="4083516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D053A3F-D943-4E29-B7A3-B74ED01454D8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СТРУКТУРЫ И ХАРАКТЕРИСТИКИ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ЛИС-ЦЕПЕЙ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69442" y="1313656"/>
            <a:ext cx="8496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Дискретные цепи – это абстрактные модели</a:t>
            </a:r>
          </a:p>
          <a:p>
            <a:endParaRPr lang="ru-RU" sz="800" dirty="0"/>
          </a:p>
          <a:p>
            <a:r>
              <a:rPr lang="ru-RU" sz="2400" dirty="0"/>
              <a:t>Их физическое воплощение – это </a:t>
            </a:r>
            <a:r>
              <a:rPr lang="ru-RU" sz="2400" dirty="0">
                <a:solidFill>
                  <a:srgbClr val="0033CC"/>
                </a:solidFill>
              </a:rPr>
              <a:t>устройства</a:t>
            </a:r>
            <a:r>
              <a:rPr lang="ru-RU" sz="2400" dirty="0"/>
              <a:t> ЦОС или </a:t>
            </a:r>
            <a:r>
              <a:rPr lang="ru-RU" sz="2400" dirty="0">
                <a:solidFill>
                  <a:srgbClr val="0033CC"/>
                </a:solidFill>
              </a:rPr>
              <a:t>алгоритмы</a:t>
            </a:r>
            <a:r>
              <a:rPr lang="ru-RU" sz="2400" dirty="0"/>
              <a:t> работы специализированных сигнальных процессоров. </a:t>
            </a:r>
          </a:p>
          <a:p>
            <a:endParaRPr lang="ru-RU" sz="800" dirty="0"/>
          </a:p>
          <a:p>
            <a:r>
              <a:rPr lang="ru-RU" sz="2400" dirty="0">
                <a:solidFill>
                  <a:srgbClr val="0033CC"/>
                </a:solidFill>
              </a:rPr>
              <a:t>В первом случае </a:t>
            </a:r>
            <a:r>
              <a:rPr lang="ru-RU" sz="2400" dirty="0"/>
              <a:t>описанию в виде импульсной характеристики необходимо сопоставить способ соединения элементарных устройств (элементов), определяемый структурной схемой. </a:t>
            </a:r>
          </a:p>
          <a:p>
            <a:endParaRPr lang="ru-RU" sz="800" dirty="0"/>
          </a:p>
          <a:p>
            <a:r>
              <a:rPr lang="ru-RU" sz="2400" dirty="0">
                <a:solidFill>
                  <a:srgbClr val="0033CC"/>
                </a:solidFill>
              </a:rPr>
              <a:t>Во втором случае</a:t>
            </a:r>
            <a:r>
              <a:rPr lang="ru-RU" sz="2400" dirty="0"/>
              <a:t> необходимо указать последовательность элементарных действий, которые должны выполняться программируемым вычислителем, чтобы преобразовать входную последовательность в выходную. </a:t>
            </a:r>
          </a:p>
        </p:txBody>
      </p:sp>
    </p:spTree>
    <p:extLst>
      <p:ext uri="{BB962C8B-B14F-4D97-AF65-F5344CB8AC3E}">
        <p14:creationId xmlns:p14="http://schemas.microsoft.com/office/powerpoint/2010/main" val="143182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8A90FAA-1A90-490A-95A3-8AAFEF00F3AB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20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97434" y="449560"/>
            <a:ext cx="87129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Импульсная характеристика этой цепи равна </a:t>
            </a:r>
            <a:r>
              <a:rPr lang="ru-RU" sz="2800" dirty="0">
                <a:solidFill>
                  <a:srgbClr val="7030A0"/>
                </a:solidFill>
              </a:rPr>
              <a:t>свёртке </a:t>
            </a:r>
            <a:r>
              <a:rPr lang="ru-RU" sz="2800" dirty="0"/>
              <a:t>импульсных характеристик ее </a:t>
            </a:r>
            <a:r>
              <a:rPr lang="ru-RU" sz="2800" dirty="0" err="1"/>
              <a:t>нерекурсивной</a:t>
            </a:r>
            <a:r>
              <a:rPr lang="ru-RU" sz="2800" dirty="0"/>
              <a:t> и рекурсивной частей и имеет в общем случае бесконечную длину.</a:t>
            </a:r>
          </a:p>
          <a:p>
            <a:r>
              <a:rPr lang="ru-RU" sz="2800" dirty="0"/>
              <a:t>Исключение – случай, когда числитель ПФ делится на знаменатель без остатка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9628902"/>
              </p:ext>
            </p:extLst>
          </p:nvPr>
        </p:nvGraphicFramePr>
        <p:xfrm>
          <a:off x="2105547" y="3127216"/>
          <a:ext cx="3168352" cy="1127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2" name="Equation" r:id="rId5" imgW="2209680" imgH="787320" progId="Equation.DSMT4">
                  <p:embed/>
                </p:oleObj>
              </mc:Choice>
              <mc:Fallback>
                <p:oleObj name="Equation" r:id="rId5" imgW="2209680" imgH="787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5547" y="3127216"/>
                        <a:ext cx="3168352" cy="11276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3734199"/>
              </p:ext>
            </p:extLst>
          </p:nvPr>
        </p:nvGraphicFramePr>
        <p:xfrm>
          <a:off x="2105546" y="4431614"/>
          <a:ext cx="3755246" cy="580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3" name="Equation" r:id="rId7" imgW="2222500" imgH="342900" progId="Equation.DSMT4">
                  <p:embed/>
                </p:oleObj>
              </mc:Choice>
              <mc:Fallback>
                <p:oleObj name="Equation" r:id="rId7" imgW="2222500" imgH="342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5546" y="4431614"/>
                        <a:ext cx="3755246" cy="5802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139068"/>
              </p:ext>
            </p:extLst>
          </p:nvPr>
        </p:nvGraphicFramePr>
        <p:xfrm>
          <a:off x="2105546" y="5473704"/>
          <a:ext cx="1014065" cy="57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4" name="Equation" r:id="rId9" imgW="609336" imgH="342751" progId="Equation.DSMT4">
                  <p:embed/>
                </p:oleObj>
              </mc:Choice>
              <mc:Fallback>
                <p:oleObj name="Equation" r:id="rId9" imgW="609336" imgH="34275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5546" y="5473704"/>
                        <a:ext cx="1014065" cy="5704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276892" y="5490811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- полином </a:t>
            </a:r>
          </a:p>
        </p:txBody>
      </p:sp>
    </p:spTree>
    <p:extLst>
      <p:ext uri="{BB962C8B-B14F-4D97-AF65-F5344CB8AC3E}">
        <p14:creationId xmlns:p14="http://schemas.microsoft.com/office/powerpoint/2010/main" val="1116270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D86C3B1-462D-48FA-A6A3-26FA839589C7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45506" y="665584"/>
            <a:ext cx="1564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Пример </a:t>
            </a:r>
            <a:endParaRPr lang="ru-RU" sz="2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4794197"/>
              </p:ext>
            </p:extLst>
          </p:nvPr>
        </p:nvGraphicFramePr>
        <p:xfrm>
          <a:off x="6021098" y="390282"/>
          <a:ext cx="2304256" cy="1310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0" name="Equation" r:id="rId5" imgW="1866600" imgH="1054080" progId="Equation.DSMT4">
                  <p:embed/>
                </p:oleObj>
              </mc:Choice>
              <mc:Fallback>
                <p:oleObj name="Equation" r:id="rId5" imgW="1866600" imgH="10540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1098" y="390282"/>
                        <a:ext cx="2304256" cy="13103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511680"/>
              </p:ext>
            </p:extLst>
          </p:nvPr>
        </p:nvGraphicFramePr>
        <p:xfrm>
          <a:off x="985024" y="1301892"/>
          <a:ext cx="5459088" cy="5275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1" name="Equation" r:id="rId7" imgW="2260440" imgH="2184120" progId="Equation.DSMT4">
                  <p:embed/>
                </p:oleObj>
              </mc:Choice>
              <mc:Fallback>
                <p:oleObj name="Equation" r:id="rId7" imgW="2260440" imgH="2184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5024" y="1301892"/>
                        <a:ext cx="5459088" cy="52759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7070" y="4887366"/>
            <a:ext cx="4305300" cy="1466850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7773269"/>
              </p:ext>
            </p:extLst>
          </p:nvPr>
        </p:nvGraphicFramePr>
        <p:xfrm>
          <a:off x="6021098" y="4887366"/>
          <a:ext cx="846028" cy="588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2" name="Equation" r:id="rId10" imgW="291960" imgH="203040" progId="Equation.DSMT4">
                  <p:embed/>
                </p:oleObj>
              </mc:Choice>
              <mc:Fallback>
                <p:oleObj name="Equation" r:id="rId10" imgW="2919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021098" y="4887366"/>
                        <a:ext cx="846028" cy="5885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848956"/>
              </p:ext>
            </p:extLst>
          </p:nvPr>
        </p:nvGraphicFramePr>
        <p:xfrm>
          <a:off x="4761482" y="3562674"/>
          <a:ext cx="4699225" cy="636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3" name="Equation" r:id="rId12" imgW="3962160" imgH="533160" progId="Equation.DSMT4">
                  <p:embed/>
                </p:oleObj>
              </mc:Choice>
              <mc:Fallback>
                <p:oleObj name="Equation" r:id="rId12" imgW="3962160" imgH="5331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1482" y="3562674"/>
                        <a:ext cx="4699225" cy="636864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B0F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520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773907" y="233536"/>
            <a:ext cx="9140986" cy="9609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76921" y="1424574"/>
                <a:ext cx="9137972" cy="5311084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3072BE5-0006-4E4F-A255-F7EBB21D3AE2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1424574"/>
                <a:ext cx="9137972" cy="53110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79828" y="305524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Структура цепи с конечной импульсной характеристикой (КИХ-цепи)</a:t>
            </a:r>
            <a:endParaRPr lang="ru-RU" sz="24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662039"/>
              </p:ext>
            </p:extLst>
          </p:nvPr>
        </p:nvGraphicFramePr>
        <p:xfrm>
          <a:off x="4481810" y="1661753"/>
          <a:ext cx="3767060" cy="648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80" name="Equation" r:id="rId5" imgW="2489040" imgH="419040" progId="Equation.DSMT4">
                  <p:embed/>
                </p:oleObj>
              </mc:Choice>
              <mc:Fallback>
                <p:oleObj name="Equation" r:id="rId5" imgW="2489040" imgH="4190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1810" y="1661753"/>
                        <a:ext cx="3767060" cy="6480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4855788"/>
              </p:ext>
            </p:extLst>
          </p:nvPr>
        </p:nvGraphicFramePr>
        <p:xfrm>
          <a:off x="8858450" y="2547003"/>
          <a:ext cx="785072" cy="490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81" name="Equation" r:id="rId7" imgW="533169" imgH="330057" progId="Equation.DSMT4">
                  <p:embed/>
                </p:oleObj>
              </mc:Choice>
              <mc:Fallback>
                <p:oleObj name="Equation" r:id="rId7" imgW="533169" imgH="330057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8450" y="2547003"/>
                        <a:ext cx="785072" cy="4906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1542357"/>
              </p:ext>
            </p:extLst>
          </p:nvPr>
        </p:nvGraphicFramePr>
        <p:xfrm>
          <a:off x="2674326" y="3435984"/>
          <a:ext cx="3930387" cy="63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82" name="Equation" r:id="rId9" imgW="2628720" imgH="419040" progId="Equation.DSMT4">
                  <p:embed/>
                </p:oleObj>
              </mc:Choice>
              <mc:Fallback>
                <p:oleObj name="Equation" r:id="rId9" imgW="2628720" imgH="419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4326" y="3435984"/>
                        <a:ext cx="3930387" cy="6398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457474" y="1798024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Предположим, что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57474" y="2547003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Примем также, что и входная последовательность имеет конечную длину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65486" y="4165146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Выходная последовательность 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880867"/>
              </p:ext>
            </p:extLst>
          </p:nvPr>
        </p:nvGraphicFramePr>
        <p:xfrm>
          <a:off x="2646602" y="4742779"/>
          <a:ext cx="4132493" cy="1392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83" name="Equation" r:id="rId11" imgW="2679700" imgH="901700" progId="Equation.DSMT4">
                  <p:embed/>
                </p:oleObj>
              </mc:Choice>
              <mc:Fallback>
                <p:oleObj name="Equation" r:id="rId11" imgW="2679700" imgH="9017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6602" y="4742779"/>
                        <a:ext cx="4132493" cy="13921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2580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37E8AA3-3E8C-4C49-A067-D0EAB761C32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4</a:t>
            </a:fld>
            <a:endParaRPr lang="ru-RU"/>
          </a:p>
        </p:txBody>
      </p:sp>
      <p:pic>
        <p:nvPicPr>
          <p:cNvPr id="5" name="Рисунок 4" descr="Рис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308" y="1576259"/>
            <a:ext cx="5070936" cy="485999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543650"/>
              </p:ext>
            </p:extLst>
          </p:nvPr>
        </p:nvGraphicFramePr>
        <p:xfrm>
          <a:off x="1725638" y="410373"/>
          <a:ext cx="3456384" cy="1164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09" name="Equation" r:id="rId6" imgW="2679700" imgH="901700" progId="Equation.DSMT4">
                  <p:embed/>
                </p:oleObj>
              </mc:Choice>
              <mc:Fallback>
                <p:oleObj name="Equation" r:id="rId6" imgW="2679700" imgH="901700" progId="Equation.DSMT4">
                  <p:embed/>
                  <p:pic>
                    <p:nvPicPr>
                      <p:cNvPr id="0" name="Объект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5638" y="410373"/>
                        <a:ext cx="3456384" cy="11645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6032180"/>
              </p:ext>
            </p:extLst>
          </p:nvPr>
        </p:nvGraphicFramePr>
        <p:xfrm>
          <a:off x="7375467" y="1888008"/>
          <a:ext cx="20002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0" name="Equation" r:id="rId8" imgW="1993900" imgH="342900" progId="Equation.DSMT4">
                  <p:embed/>
                </p:oleObj>
              </mc:Choice>
              <mc:Fallback>
                <p:oleObj name="Equation" r:id="rId8" imgW="1993900" imgH="342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5467" y="1888008"/>
                        <a:ext cx="200025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343056"/>
              </p:ext>
            </p:extLst>
          </p:nvPr>
        </p:nvGraphicFramePr>
        <p:xfrm>
          <a:off x="6462030" y="2663004"/>
          <a:ext cx="3238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1" name="Equation" r:id="rId10" imgW="3238500" imgH="342900" progId="Equation.DSMT4">
                  <p:embed/>
                </p:oleObj>
              </mc:Choice>
              <mc:Fallback>
                <p:oleObj name="Equation" r:id="rId10" imgW="3238500" imgH="342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2030" y="2663004"/>
                        <a:ext cx="32385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4085187"/>
              </p:ext>
            </p:extLst>
          </p:nvPr>
        </p:nvGraphicFramePr>
        <p:xfrm>
          <a:off x="5080379" y="4885244"/>
          <a:ext cx="412432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2" name="Equation" r:id="rId12" imgW="4127400" imgH="342720" progId="Equation.DSMT4">
                  <p:embed/>
                </p:oleObj>
              </mc:Choice>
              <mc:Fallback>
                <p:oleObj name="Equation" r:id="rId12" imgW="4127400" imgH="3427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379" y="4885244"/>
                        <a:ext cx="4124325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353431"/>
              </p:ext>
            </p:extLst>
          </p:nvPr>
        </p:nvGraphicFramePr>
        <p:xfrm>
          <a:off x="5107942" y="3571572"/>
          <a:ext cx="4724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3" name="Equation" r:id="rId14" imgW="4724280" imgH="342720" progId="Equation.DSMT4">
                  <p:embed/>
                </p:oleObj>
              </mc:Choice>
              <mc:Fallback>
                <p:oleObj name="Equation" r:id="rId14" imgW="4724280" imgH="34272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7942" y="3571572"/>
                        <a:ext cx="4724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042286" y="4181442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и т.д., последний отсчёт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19101" y="5486528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Длина выходной последовательности</a:t>
            </a:r>
          </a:p>
        </p:txBody>
      </p: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712826"/>
              </p:ext>
            </p:extLst>
          </p:nvPr>
        </p:nvGraphicFramePr>
        <p:xfrm>
          <a:off x="7684595" y="5725673"/>
          <a:ext cx="1620180" cy="368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4" name="Equation" r:id="rId16" imgW="1257300" imgH="279400" progId="Equation.DSMT4">
                  <p:embed/>
                </p:oleObj>
              </mc:Choice>
              <mc:Fallback>
                <p:oleObj name="Equation" r:id="rId16" imgW="1257300" imgH="2794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4595" y="5725673"/>
                        <a:ext cx="1620180" cy="3682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0480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9C65FBB-9C24-4281-8845-8EDDB6E15B16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58638" y="449560"/>
            <a:ext cx="87077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Ограничение длины входной последовательности на самом деле не является принципиальным: ничто не мешает подать на вход сколь угодно длинную последовательность.</a:t>
            </a:r>
          </a:p>
          <a:p>
            <a:r>
              <a:rPr lang="ru-RU" sz="2400" dirty="0"/>
              <a:t>Конечная длина импульсной характеристики, напротив, имеет принципиальное значение. </a:t>
            </a:r>
          </a:p>
          <a:p>
            <a:r>
              <a:rPr lang="ru-RU" sz="2400" dirty="0"/>
              <a:t>Именно длиной импульсной характеристики определяется количество масштабирующих и задерживающих звеньев, т.е. сложность цепи.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57474" y="3844760"/>
            <a:ext cx="7128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Все операции, выполняемые элементами, показанными на схеме, очевидно, могут быть выполнены цифровым вычислителем (процессором) в соответствии с определенным алгоритмом.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6792561"/>
              </p:ext>
            </p:extLst>
          </p:nvPr>
        </p:nvGraphicFramePr>
        <p:xfrm>
          <a:off x="1373426" y="5203440"/>
          <a:ext cx="7296888" cy="608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09" name="Equation" r:id="rId5" imgW="5829300" imgH="482600" progId="Equation.DSMT4">
                  <p:embed/>
                </p:oleObj>
              </mc:Choice>
              <mc:Fallback>
                <p:oleObj name="Equation" r:id="rId5" imgW="5829300" imgH="482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3426" y="5203440"/>
                        <a:ext cx="7296888" cy="6080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7699787"/>
              </p:ext>
            </p:extLst>
          </p:nvPr>
        </p:nvGraphicFramePr>
        <p:xfrm>
          <a:off x="2105546" y="5945695"/>
          <a:ext cx="1310263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0" name="Equation" r:id="rId7" imgW="1104900" imgH="482600" progId="Equation.DSMT4">
                  <p:embed/>
                </p:oleObj>
              </mc:Choice>
              <mc:Fallback>
                <p:oleObj name="Equation" r:id="rId7" imgW="1104900" imgH="482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5546" y="5945695"/>
                        <a:ext cx="1310263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8884489"/>
              </p:ext>
            </p:extLst>
          </p:nvPr>
        </p:nvGraphicFramePr>
        <p:xfrm>
          <a:off x="3892587" y="5945695"/>
          <a:ext cx="1253786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1" name="Equation" r:id="rId9" imgW="1054100" imgH="482600" progId="Equation.DSMT4">
                  <p:embed/>
                </p:oleObj>
              </mc:Choice>
              <mc:Fallback>
                <p:oleObj name="Equation" r:id="rId9" imgW="1054100" imgH="482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587" y="5945695"/>
                        <a:ext cx="1253786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3392080"/>
              </p:ext>
            </p:extLst>
          </p:nvPr>
        </p:nvGraphicFramePr>
        <p:xfrm>
          <a:off x="6606046" y="5922168"/>
          <a:ext cx="2268252" cy="581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2" name="Equation" r:id="rId11" imgW="1905000" imgH="482600" progId="Equation.DSMT4">
                  <p:embed/>
                </p:oleObj>
              </mc:Choice>
              <mc:Fallback>
                <p:oleObj name="Equation" r:id="rId11" imgW="1905000" imgH="482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6046" y="5922168"/>
                        <a:ext cx="2268252" cy="5813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39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EF38DBC-B1F5-467D-9CBE-537B08A458F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17148" y="466110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</a:t>
            </a:r>
            <a:r>
              <a:rPr lang="ru-RU" sz="2400" dirty="0" smtClean="0"/>
              <a:t>ходная </a:t>
            </a:r>
            <a:r>
              <a:rPr lang="ru-RU" sz="2400" dirty="0"/>
              <a:t>и выходная последовательности КИХ-цепи связаны разностным уравнением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83740"/>
              </p:ext>
            </p:extLst>
          </p:nvPr>
        </p:nvGraphicFramePr>
        <p:xfrm>
          <a:off x="1601490" y="1529680"/>
          <a:ext cx="7776864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80" name="Equation" r:id="rId5" imgW="5829300" imgH="482600" progId="Equation.DSMT4">
                  <p:embed/>
                </p:oleObj>
              </mc:Choice>
              <mc:Fallback>
                <p:oleObj name="Equation" r:id="rId5" imgW="5829300" imgH="482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490" y="1529680"/>
                        <a:ext cx="7776864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12615" y="2282081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Это по сути та же свёртка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969421"/>
              </p:ext>
            </p:extLst>
          </p:nvPr>
        </p:nvGraphicFramePr>
        <p:xfrm>
          <a:off x="1745506" y="2992616"/>
          <a:ext cx="6360107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81" name="Equation" r:id="rId7" imgW="4686120" imgH="901440" progId="Equation.DSMT4">
                  <p:embed/>
                </p:oleObj>
              </mc:Choice>
              <mc:Fallback>
                <p:oleObj name="Equation" r:id="rId7" imgW="4686120" imgH="9014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5506" y="2992616"/>
                        <a:ext cx="6360107" cy="12241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745506" y="4482008"/>
            <a:ext cx="77768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Применим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400" dirty="0"/>
              <a:t>-преобразование к обеим частям разностного уравнения 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9594043"/>
              </p:ext>
            </p:extLst>
          </p:nvPr>
        </p:nvGraphicFramePr>
        <p:xfrm>
          <a:off x="1132807" y="5634136"/>
          <a:ext cx="8426199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82" name="Equation" r:id="rId9" imgW="6350000" imgH="546100" progId="Equation.DSMT4">
                  <p:embed/>
                </p:oleObj>
              </mc:Choice>
              <mc:Fallback>
                <p:oleObj name="Equation" r:id="rId9" imgW="6350000" imgH="546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2807" y="5634136"/>
                        <a:ext cx="8426199" cy="7200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3584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28C21F5-8945-410B-AEC3-1DF353F2B50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7397572"/>
              </p:ext>
            </p:extLst>
          </p:nvPr>
        </p:nvGraphicFramePr>
        <p:xfrm>
          <a:off x="1132682" y="490014"/>
          <a:ext cx="842645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98" name="Equation" r:id="rId5" imgW="6350000" imgH="546100" progId="Equation.DSMT4">
                  <p:embed/>
                </p:oleObj>
              </mc:Choice>
              <mc:Fallback>
                <p:oleObj name="Equation" r:id="rId5" imgW="6350000" imgH="5461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2682" y="490014"/>
                        <a:ext cx="8426450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9442028"/>
              </p:ext>
            </p:extLst>
          </p:nvPr>
        </p:nvGraphicFramePr>
        <p:xfrm>
          <a:off x="2197556" y="1299280"/>
          <a:ext cx="3416380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99" name="Equation" r:id="rId7" imgW="2324100" imgH="342900" progId="Equation.DSMT4">
                  <p:embed/>
                </p:oleObj>
              </mc:Choice>
              <mc:Fallback>
                <p:oleObj name="Equation" r:id="rId7" imgW="2324100" imgH="342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7556" y="1299280"/>
                        <a:ext cx="3416380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9698921"/>
              </p:ext>
            </p:extLst>
          </p:nvPr>
        </p:nvGraphicFramePr>
        <p:xfrm>
          <a:off x="1637494" y="1976207"/>
          <a:ext cx="5360427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00" name="Equation" r:id="rId9" imgW="3962400" imgH="901700" progId="Equation.DSMT4">
                  <p:embed/>
                </p:oleObj>
              </mc:Choice>
              <mc:Fallback>
                <p:oleObj name="Equation" r:id="rId9" imgW="3962400" imgH="90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7494" y="1976207"/>
                        <a:ext cx="5360427" cy="12241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241450" y="3299035"/>
            <a:ext cx="79568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передаточная функция КИХ-цепи имеет вид полинома относительно 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9468298"/>
              </p:ext>
            </p:extLst>
          </p:nvPr>
        </p:nvGraphicFramePr>
        <p:xfrm>
          <a:off x="3905745" y="3689920"/>
          <a:ext cx="1291733" cy="769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01" name="Equation" r:id="rId11" imgW="888614" imgH="533169" progId="Equation.DSMT4">
                  <p:embed/>
                </p:oleObj>
              </mc:Choice>
              <mc:Fallback>
                <p:oleObj name="Equation" r:id="rId11" imgW="888614" imgH="533169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5745" y="3689920"/>
                        <a:ext cx="1291733" cy="76954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241450" y="4321789"/>
            <a:ext cx="75848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КИХ-цепь выполняет умножение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/>
              <a:t>образа входной </a:t>
            </a:r>
          </a:p>
          <a:p>
            <a:r>
              <a:rPr lang="ru-RU" sz="2400" dirty="0"/>
              <a:t>последовательности на полином степени  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204341"/>
              </p:ext>
            </p:extLst>
          </p:nvPr>
        </p:nvGraphicFramePr>
        <p:xfrm>
          <a:off x="7362130" y="4728227"/>
          <a:ext cx="858771" cy="368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02" name="Equation" r:id="rId13" imgW="660400" imgH="279400" progId="Equation.DSMT4">
                  <p:embed/>
                </p:oleObj>
              </mc:Choice>
              <mc:Fallback>
                <p:oleObj name="Equation" r:id="rId13" imgW="660400" imgH="279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2130" y="4728227"/>
                        <a:ext cx="858771" cy="3680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1572772" y="5244815"/>
            <a:ext cx="7704856" cy="1333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КИХ-цепи составляют лишь ограниченный класс ЛИС-цепей. В самом деле, импульсная характеристика устойчивой ЛИС-цепи должна быть абсолютно суммируемой, но не обязательно конечной последовательностью</a:t>
            </a:r>
          </a:p>
        </p:txBody>
      </p:sp>
    </p:spTree>
    <p:extLst>
      <p:ext uri="{BB962C8B-B14F-4D97-AF65-F5344CB8AC3E}">
        <p14:creationId xmlns:p14="http://schemas.microsoft.com/office/powerpoint/2010/main" val="3569366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73907" y="233536"/>
            <a:ext cx="9140986" cy="9609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76921" y="1324156"/>
                <a:ext cx="9137972" cy="5411502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31B1985-32BA-49A8-B4BB-7E848E99C292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1324156"/>
                <a:ext cx="9137972" cy="54115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71992" y="298410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Разностное уравнение и структурная схема </a:t>
            </a:r>
            <a:b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рекурсивной цепи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91413" y="1383026"/>
            <a:ext cx="8064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Существуют ЛИС-цепи </a:t>
            </a:r>
            <a:r>
              <a:rPr lang="ru-RU" sz="2000" i="1" dirty="0"/>
              <a:t>конечного </a:t>
            </a:r>
            <a:r>
              <a:rPr lang="ru-RU" sz="2000" dirty="0"/>
              <a:t>порядка (содержащие конечное число элементов) с импульсными характеристиками бесконечной длины. Такие цепи не умножают, а </a:t>
            </a:r>
            <a:r>
              <a:rPr lang="ru-RU" sz="2000" i="1" dirty="0"/>
              <a:t>делят</a:t>
            </a:r>
            <a:r>
              <a:rPr lang="ru-RU" sz="2000" dirty="0"/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/>
              <a:t>образ входной последовательности на полином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1267003"/>
              </p:ext>
            </p:extLst>
          </p:nvPr>
        </p:nvGraphicFramePr>
        <p:xfrm>
          <a:off x="1961530" y="2825824"/>
          <a:ext cx="1656184" cy="818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19" name="Equation" r:id="rId5" imgW="1574800" imgH="787400" progId="Equation.DSMT4">
                  <p:embed/>
                </p:oleObj>
              </mc:Choice>
              <mc:Fallback>
                <p:oleObj name="Equation" r:id="rId5" imgW="1574800" imgH="787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1530" y="2825824"/>
                        <a:ext cx="1656184" cy="8181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418296"/>
              </p:ext>
            </p:extLst>
          </p:nvPr>
        </p:nvGraphicFramePr>
        <p:xfrm>
          <a:off x="5057875" y="2713039"/>
          <a:ext cx="2604591" cy="1039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20" name="Equation" r:id="rId7" imgW="2273300" imgH="901700" progId="Equation.DSMT4">
                  <p:embed/>
                </p:oleObj>
              </mc:Choice>
              <mc:Fallback>
                <p:oleObj name="Equation" r:id="rId7" imgW="22733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7875" y="2713039"/>
                        <a:ext cx="2604591" cy="10396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581915"/>
              </p:ext>
            </p:extLst>
          </p:nvPr>
        </p:nvGraphicFramePr>
        <p:xfrm>
          <a:off x="1522001" y="3820599"/>
          <a:ext cx="7720016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21" name="Equation" r:id="rId9" imgW="6477000" imgH="546100" progId="Equation.DSMT4">
                  <p:embed/>
                </p:oleObj>
              </mc:Choice>
              <mc:Fallback>
                <p:oleObj name="Equation" r:id="rId9" imgW="6477000" imgH="546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2001" y="3820599"/>
                        <a:ext cx="7720016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419516"/>
              </p:ext>
            </p:extLst>
          </p:nvPr>
        </p:nvGraphicFramePr>
        <p:xfrm>
          <a:off x="1603707" y="4856308"/>
          <a:ext cx="755660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22" name="Equation" r:id="rId11" imgW="6375400" imgH="482600" progId="Equation.DSMT4">
                  <p:embed/>
                </p:oleObj>
              </mc:Choice>
              <mc:Fallback>
                <p:oleObj name="Equation" r:id="rId11" imgW="6375400" imgH="482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707" y="4856308"/>
                        <a:ext cx="755660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845606"/>
              </p:ext>
            </p:extLst>
          </p:nvPr>
        </p:nvGraphicFramePr>
        <p:xfrm>
          <a:off x="3985725" y="5460742"/>
          <a:ext cx="3674682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23" name="Equation" r:id="rId13" imgW="2882900" imgH="901700" progId="Equation.DSMT4">
                  <p:embed/>
                </p:oleObj>
              </mc:Choice>
              <mc:Fallback>
                <p:oleObj name="Equation" r:id="rId13" imgW="2882900" imgH="9017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5725" y="5460742"/>
                        <a:ext cx="3674682" cy="11521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311434" y="4551784"/>
            <a:ext cx="5632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Разностное уравнение</a:t>
            </a:r>
          </a:p>
        </p:txBody>
      </p:sp>
    </p:spTree>
    <p:extLst>
      <p:ext uri="{BB962C8B-B14F-4D97-AF65-F5344CB8AC3E}">
        <p14:creationId xmlns:p14="http://schemas.microsoft.com/office/powerpoint/2010/main" val="1482396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A56030D-5B72-4909-B696-96FBB263C544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Рисунок 13" descr="Рис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906" y="2393777"/>
            <a:ext cx="4248472" cy="41764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9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9873795"/>
              </p:ext>
            </p:extLst>
          </p:nvPr>
        </p:nvGraphicFramePr>
        <p:xfrm>
          <a:off x="1365521" y="3905944"/>
          <a:ext cx="4644895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0" name="Equation" r:id="rId6" imgW="3644900" imgH="901700" progId="Equation.DSMT4">
                  <p:embed/>
                </p:oleObj>
              </mc:Choice>
              <mc:Fallback>
                <p:oleObj name="Equation" r:id="rId6" imgW="36449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521" y="3905944"/>
                        <a:ext cx="4644895" cy="11521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6873004"/>
              </p:ext>
            </p:extLst>
          </p:nvPr>
        </p:nvGraphicFramePr>
        <p:xfrm>
          <a:off x="1567656" y="521569"/>
          <a:ext cx="755650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1" name="Equation" r:id="rId8" imgW="6375400" imgH="482600" progId="Equation.DSMT4">
                  <p:embed/>
                </p:oleObj>
              </mc:Choice>
              <mc:Fallback>
                <p:oleObj name="Equation" r:id="rId8" imgW="6375400" imgH="482600" progId="Equation.DSMT4">
                  <p:embed/>
                  <p:pic>
                    <p:nvPicPr>
                      <p:cNvPr id="0" name="Объект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7656" y="521569"/>
                        <a:ext cx="7556500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4761298"/>
              </p:ext>
            </p:extLst>
          </p:nvPr>
        </p:nvGraphicFramePr>
        <p:xfrm>
          <a:off x="5129883" y="1241649"/>
          <a:ext cx="3675063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2" name="Equation" r:id="rId10" imgW="2882900" imgH="901700" progId="Equation.DSMT4">
                  <p:embed/>
                </p:oleObj>
              </mc:Choice>
              <mc:Fallback>
                <p:oleObj name="Equation" r:id="rId10" imgW="2882900" imgH="901700" progId="Equation.DSMT4">
                  <p:embed/>
                  <p:pic>
                    <p:nvPicPr>
                      <p:cNvPr id="0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9883" y="1241649"/>
                        <a:ext cx="3675063" cy="115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85466" y="2393776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Поделим всё на 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73907" y="-12457"/>
            <a:ext cx="184731" cy="40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766073"/>
              </p:ext>
            </p:extLst>
          </p:nvPr>
        </p:nvGraphicFramePr>
        <p:xfrm>
          <a:off x="3473698" y="2182482"/>
          <a:ext cx="467544" cy="611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3" name="Equation" r:id="rId12" imgW="368140" imgH="482391" progId="Equation.DSMT4">
                  <p:embed/>
                </p:oleObj>
              </mc:Choice>
              <mc:Fallback>
                <p:oleObj name="Equation" r:id="rId12" imgW="368140" imgH="48239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3698" y="2182482"/>
                        <a:ext cx="467544" cy="6114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2678098"/>
              </p:ext>
            </p:extLst>
          </p:nvPr>
        </p:nvGraphicFramePr>
        <p:xfrm>
          <a:off x="1318419" y="5418137"/>
          <a:ext cx="1681162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4" name="Equation" r:id="rId14" imgW="1269720" imgH="380880" progId="Equation.DSMT4">
                  <p:embed/>
                </p:oleObj>
              </mc:Choice>
              <mc:Fallback>
                <p:oleObj name="Equation" r:id="rId14" imgW="126972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318419" y="5418137"/>
                        <a:ext cx="1681162" cy="50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824477"/>
              </p:ext>
            </p:extLst>
          </p:nvPr>
        </p:nvGraphicFramePr>
        <p:xfrm>
          <a:off x="3257674" y="5402124"/>
          <a:ext cx="2342114" cy="520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5" name="Equation" r:id="rId16" imgW="1714320" imgH="380880" progId="Equation.DSMT4">
                  <p:embed/>
                </p:oleObj>
              </mc:Choice>
              <mc:Fallback>
                <p:oleObj name="Equation" r:id="rId16" imgW="1714320" imgH="38088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674" y="5402124"/>
                        <a:ext cx="2342114" cy="5200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0267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522</Words>
  <Application>Microsoft Office PowerPoint</Application>
  <PresentationFormat>Произвольный</PresentationFormat>
  <Paragraphs>90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 Math</vt:lpstr>
      <vt:lpstr>Times New Roman</vt:lpstr>
      <vt:lpstr>1_Тема Office</vt:lpstr>
      <vt:lpstr>2_Тема Office</vt:lpstr>
      <vt:lpstr>Equation</vt:lpstr>
      <vt:lpstr>Точечный рисунок</vt:lpstr>
      <vt:lpstr>Цифровая обработка сигналов  Структуры ЛИС-цепей</vt:lpstr>
      <vt:lpstr>СТРУКТУРЫ И ХАРАКТЕРИСТИКИ  ЛИС-ЦЕПЕЙ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обработка сигналов</dc:title>
  <dc:creator>ВНВ</dc:creator>
  <cp:lastModifiedBy>VNV</cp:lastModifiedBy>
  <cp:revision>118</cp:revision>
  <dcterms:created xsi:type="dcterms:W3CDTF">2020-03-04T10:24:45Z</dcterms:created>
  <dcterms:modified xsi:type="dcterms:W3CDTF">2024-01-24T05:22:37Z</dcterms:modified>
</cp:coreProperties>
</file>