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21"/>
  </p:notesMasterIdLst>
  <p:sldIdLst>
    <p:sldId id="256" r:id="rId3"/>
    <p:sldId id="278" r:id="rId4"/>
    <p:sldId id="306" r:id="rId5"/>
    <p:sldId id="277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</p:sldIdLst>
  <p:sldSz cx="10691813" cy="7235825"/>
  <p:notesSz cx="6858000" cy="9144000"/>
  <p:defaultTextStyle>
    <a:defPPr>
      <a:defRPr lang="ru-RU"/>
    </a:defPPr>
    <a:lvl1pPr marL="0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1pPr>
    <a:lvl2pPr marL="512201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2pPr>
    <a:lvl3pPr marL="1024402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3pPr>
    <a:lvl4pPr marL="1536603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4pPr>
    <a:lvl5pPr marL="2048805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5pPr>
    <a:lvl6pPr marL="2561006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6pPr>
    <a:lvl7pPr marL="3073207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7pPr>
    <a:lvl8pPr marL="3585408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8pPr>
    <a:lvl9pPr marL="4097609" algn="l" defTabSz="1024402" rtl="0" eaLnBrk="1" latinLnBrk="0" hangingPunct="1">
      <a:defRPr sz="20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9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1110" y="102"/>
      </p:cViewPr>
      <p:guideLst>
        <p:guide orient="horz" pos="2279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055AC-EF70-4903-8F7F-9DA2F612D36E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685800"/>
            <a:ext cx="5064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327EF-8413-4324-8168-CC9AD6D774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23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1pPr>
    <a:lvl2pPr marL="512201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2pPr>
    <a:lvl3pPr marL="1024402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3pPr>
    <a:lvl4pPr marL="1536603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4pPr>
    <a:lvl5pPr marL="2048805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5pPr>
    <a:lvl6pPr marL="2561006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6pPr>
    <a:lvl7pPr marL="3073207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7pPr>
    <a:lvl8pPr marL="3585408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8pPr>
    <a:lvl9pPr marL="4097609" algn="l" defTabSz="1024402" rtl="0" eaLnBrk="1" latinLnBrk="0" hangingPunct="1">
      <a:defRPr sz="13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6" y="2247797"/>
            <a:ext cx="9088041" cy="15510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2" y="4100302"/>
            <a:ext cx="7484269" cy="18491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8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3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37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71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06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406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75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9406-18F5-499E-B26E-7CDA59CFCE07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47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80B6-46E4-43A2-BFA9-141BB6F42F83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42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289771"/>
            <a:ext cx="2405658" cy="61739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3" y="289771"/>
            <a:ext cx="7038777" cy="61739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5E34-486D-49A3-AD5B-299B04292952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125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886" y="2247797"/>
            <a:ext cx="9088041" cy="15510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772" y="4100302"/>
            <a:ext cx="7484269" cy="18491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8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3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37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71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06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406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75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9406-18F5-499E-B26E-7CDA59CFCE07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962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F5E7-D0D7-4FC3-A0C8-503A51A1B322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799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2" y="4649690"/>
            <a:ext cx="9088041" cy="1437115"/>
          </a:xfrm>
        </p:spPr>
        <p:txBody>
          <a:bodyPr anchor="t"/>
          <a:lstStyle>
            <a:lvl1pPr algn="l">
              <a:defRPr sz="2926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2" y="3066853"/>
            <a:ext cx="9088041" cy="1582836"/>
          </a:xfrm>
        </p:spPr>
        <p:txBody>
          <a:bodyPr anchor="b"/>
          <a:lstStyle>
            <a:lvl1pPr marL="0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1pPr>
            <a:lvl2pPr marL="334381" indent="0">
              <a:buNone/>
              <a:defRPr sz="1316">
                <a:solidFill>
                  <a:schemeClr val="tx1">
                    <a:tint val="75000"/>
                  </a:schemeClr>
                </a:solidFill>
              </a:defRPr>
            </a:lvl2pPr>
            <a:lvl3pPr marL="668762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100314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4pPr>
            <a:lvl5pPr marL="1337524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5pPr>
            <a:lvl6pPr marL="1671905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6pPr>
            <a:lvl7pPr marL="2006286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7pPr>
            <a:lvl8pPr marL="2340667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8pPr>
            <a:lvl9pPr marL="2675048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350C2-8819-4FA1-B122-B089428DE8A2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57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2" y="1688362"/>
            <a:ext cx="4722217" cy="4775310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5" y="1688362"/>
            <a:ext cx="4722217" cy="4775310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2256-EF03-4E5A-A8FC-890049EC8AE6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050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19687"/>
            <a:ext cx="4724074" cy="675008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381" indent="0">
              <a:buNone/>
              <a:defRPr sz="1462" b="1"/>
            </a:lvl2pPr>
            <a:lvl3pPr marL="668762" indent="0">
              <a:buNone/>
              <a:defRPr sz="1316" b="1"/>
            </a:lvl3pPr>
            <a:lvl4pPr marL="1003143" indent="0">
              <a:buNone/>
              <a:defRPr sz="1170" b="1"/>
            </a:lvl4pPr>
            <a:lvl5pPr marL="1337524" indent="0">
              <a:buNone/>
              <a:defRPr sz="1170" b="1"/>
            </a:lvl5pPr>
            <a:lvl6pPr marL="1671905" indent="0">
              <a:buNone/>
              <a:defRPr sz="1170" b="1"/>
            </a:lvl6pPr>
            <a:lvl7pPr marL="2006286" indent="0">
              <a:buNone/>
              <a:defRPr sz="1170" b="1"/>
            </a:lvl7pPr>
            <a:lvl8pPr marL="2340667" indent="0">
              <a:buNone/>
              <a:defRPr sz="1170" b="1"/>
            </a:lvl8pPr>
            <a:lvl9pPr marL="2675048" indent="0">
              <a:buNone/>
              <a:defRPr sz="11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294694"/>
            <a:ext cx="4724074" cy="4168975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19687"/>
            <a:ext cx="4725930" cy="675008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381" indent="0">
              <a:buNone/>
              <a:defRPr sz="1462" b="1"/>
            </a:lvl2pPr>
            <a:lvl3pPr marL="668762" indent="0">
              <a:buNone/>
              <a:defRPr sz="1316" b="1"/>
            </a:lvl3pPr>
            <a:lvl4pPr marL="1003143" indent="0">
              <a:buNone/>
              <a:defRPr sz="1170" b="1"/>
            </a:lvl4pPr>
            <a:lvl5pPr marL="1337524" indent="0">
              <a:buNone/>
              <a:defRPr sz="1170" b="1"/>
            </a:lvl5pPr>
            <a:lvl6pPr marL="1671905" indent="0">
              <a:buNone/>
              <a:defRPr sz="1170" b="1"/>
            </a:lvl6pPr>
            <a:lvl7pPr marL="2006286" indent="0">
              <a:buNone/>
              <a:defRPr sz="1170" b="1"/>
            </a:lvl7pPr>
            <a:lvl8pPr marL="2340667" indent="0">
              <a:buNone/>
              <a:defRPr sz="1170" b="1"/>
            </a:lvl8pPr>
            <a:lvl9pPr marL="2675048" indent="0">
              <a:buNone/>
              <a:defRPr sz="117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294694"/>
            <a:ext cx="4725930" cy="4168975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A82DE-8ADB-4790-94C2-CA8D4F50580E}" type="datetime1">
              <a:rPr lang="ru-RU" smtClean="0"/>
              <a:t>04.03.2024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925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1857-CCA2-4CD4-9723-DC8C874508A7}" type="datetime1">
              <a:rPr lang="ru-RU" smtClean="0"/>
              <a:t>04.03.2024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920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A60F8-42FD-4729-8AF3-B225C609EBCF}" type="datetime1">
              <a:rPr lang="ru-RU" smtClean="0"/>
              <a:t>04.03.2024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249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3" y="288093"/>
            <a:ext cx="3517533" cy="1226070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2" y="288096"/>
            <a:ext cx="5977020" cy="6175576"/>
          </a:xfrm>
        </p:spPr>
        <p:txBody>
          <a:bodyPr/>
          <a:lstStyle>
            <a:lvl1pPr>
              <a:defRPr sz="2341"/>
            </a:lvl1pPr>
            <a:lvl2pPr>
              <a:defRPr sz="2048"/>
            </a:lvl2pPr>
            <a:lvl3pPr>
              <a:defRPr sz="1755"/>
            </a:lvl3pPr>
            <a:lvl4pPr>
              <a:defRPr sz="1462"/>
            </a:lvl4pPr>
            <a:lvl5pPr>
              <a:defRPr sz="1462"/>
            </a:lvl5pPr>
            <a:lvl6pPr>
              <a:defRPr sz="1462"/>
            </a:lvl6pPr>
            <a:lvl7pPr>
              <a:defRPr sz="1462"/>
            </a:lvl7pPr>
            <a:lvl8pPr>
              <a:defRPr sz="1462"/>
            </a:lvl8pPr>
            <a:lvl9pPr>
              <a:defRPr sz="146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3" y="1514166"/>
            <a:ext cx="3517533" cy="4949506"/>
          </a:xfrm>
        </p:spPr>
        <p:txBody>
          <a:bodyPr/>
          <a:lstStyle>
            <a:lvl1pPr marL="0" indent="0">
              <a:buNone/>
              <a:defRPr sz="1024"/>
            </a:lvl1pPr>
            <a:lvl2pPr marL="334381" indent="0">
              <a:buNone/>
              <a:defRPr sz="877"/>
            </a:lvl2pPr>
            <a:lvl3pPr marL="668762" indent="0">
              <a:buNone/>
              <a:defRPr sz="731"/>
            </a:lvl3pPr>
            <a:lvl4pPr marL="1003143" indent="0">
              <a:buNone/>
              <a:defRPr sz="659"/>
            </a:lvl4pPr>
            <a:lvl5pPr marL="1337524" indent="0">
              <a:buNone/>
              <a:defRPr sz="659"/>
            </a:lvl5pPr>
            <a:lvl6pPr marL="1671905" indent="0">
              <a:buNone/>
              <a:defRPr sz="659"/>
            </a:lvl6pPr>
            <a:lvl7pPr marL="2006286" indent="0">
              <a:buNone/>
              <a:defRPr sz="659"/>
            </a:lvl7pPr>
            <a:lvl8pPr marL="2340667" indent="0">
              <a:buNone/>
              <a:defRPr sz="659"/>
            </a:lvl8pPr>
            <a:lvl9pPr marL="2675048" indent="0">
              <a:buNone/>
              <a:defRPr sz="6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4C7B-31BC-484D-889C-A79D87DD7DE5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387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F5E7-D0D7-4FC3-A0C8-503A51A1B322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3959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065079"/>
            <a:ext cx="6415088" cy="597961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46534"/>
            <a:ext cx="6415088" cy="4341495"/>
          </a:xfrm>
        </p:spPr>
        <p:txBody>
          <a:bodyPr/>
          <a:lstStyle>
            <a:lvl1pPr marL="0" indent="0">
              <a:buNone/>
              <a:defRPr sz="2341"/>
            </a:lvl1pPr>
            <a:lvl2pPr marL="334381" indent="0">
              <a:buNone/>
              <a:defRPr sz="2048"/>
            </a:lvl2pPr>
            <a:lvl3pPr marL="668762" indent="0">
              <a:buNone/>
              <a:defRPr sz="1755"/>
            </a:lvl3pPr>
            <a:lvl4pPr marL="1003143" indent="0">
              <a:buNone/>
              <a:defRPr sz="1462"/>
            </a:lvl4pPr>
            <a:lvl5pPr marL="1337524" indent="0">
              <a:buNone/>
              <a:defRPr sz="1462"/>
            </a:lvl5pPr>
            <a:lvl6pPr marL="1671905" indent="0">
              <a:buNone/>
              <a:defRPr sz="1462"/>
            </a:lvl6pPr>
            <a:lvl7pPr marL="2006286" indent="0">
              <a:buNone/>
              <a:defRPr sz="1462"/>
            </a:lvl7pPr>
            <a:lvl8pPr marL="2340667" indent="0">
              <a:buNone/>
              <a:defRPr sz="1462"/>
            </a:lvl8pPr>
            <a:lvl9pPr marL="2675048" indent="0">
              <a:buNone/>
              <a:defRPr sz="1462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663039"/>
            <a:ext cx="6415088" cy="849204"/>
          </a:xfrm>
        </p:spPr>
        <p:txBody>
          <a:bodyPr/>
          <a:lstStyle>
            <a:lvl1pPr marL="0" indent="0">
              <a:buNone/>
              <a:defRPr sz="1024"/>
            </a:lvl1pPr>
            <a:lvl2pPr marL="334381" indent="0">
              <a:buNone/>
              <a:defRPr sz="877"/>
            </a:lvl2pPr>
            <a:lvl3pPr marL="668762" indent="0">
              <a:buNone/>
              <a:defRPr sz="731"/>
            </a:lvl3pPr>
            <a:lvl4pPr marL="1003143" indent="0">
              <a:buNone/>
              <a:defRPr sz="659"/>
            </a:lvl4pPr>
            <a:lvl5pPr marL="1337524" indent="0">
              <a:buNone/>
              <a:defRPr sz="659"/>
            </a:lvl5pPr>
            <a:lvl6pPr marL="1671905" indent="0">
              <a:buNone/>
              <a:defRPr sz="659"/>
            </a:lvl6pPr>
            <a:lvl7pPr marL="2006286" indent="0">
              <a:buNone/>
              <a:defRPr sz="659"/>
            </a:lvl7pPr>
            <a:lvl8pPr marL="2340667" indent="0">
              <a:buNone/>
              <a:defRPr sz="659"/>
            </a:lvl8pPr>
            <a:lvl9pPr marL="2675048" indent="0">
              <a:buNone/>
              <a:defRPr sz="659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71ED-6E1E-48FA-92A6-2048FFDA9950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0980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F80B6-46E4-43A2-BFA9-141BB6F42F83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921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1564" y="289771"/>
            <a:ext cx="2405658" cy="61739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593" y="289771"/>
            <a:ext cx="7038777" cy="61739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5E34-486D-49A3-AD5B-299B04292952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32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82" y="4649690"/>
            <a:ext cx="9088041" cy="1437115"/>
          </a:xfrm>
        </p:spPr>
        <p:txBody>
          <a:bodyPr anchor="t"/>
          <a:lstStyle>
            <a:lvl1pPr algn="l">
              <a:defRPr sz="2926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82" y="3066853"/>
            <a:ext cx="9088041" cy="1582836"/>
          </a:xfrm>
        </p:spPr>
        <p:txBody>
          <a:bodyPr anchor="b"/>
          <a:lstStyle>
            <a:lvl1pPr marL="0" indent="0">
              <a:buNone/>
              <a:defRPr sz="1462">
                <a:solidFill>
                  <a:schemeClr val="tx1">
                    <a:tint val="75000"/>
                  </a:schemeClr>
                </a:solidFill>
              </a:defRPr>
            </a:lvl1pPr>
            <a:lvl2pPr marL="334381" indent="0">
              <a:buNone/>
              <a:defRPr sz="1316">
                <a:solidFill>
                  <a:schemeClr val="tx1">
                    <a:tint val="75000"/>
                  </a:schemeClr>
                </a:solidFill>
              </a:defRPr>
            </a:lvl2pPr>
            <a:lvl3pPr marL="668762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1003143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4pPr>
            <a:lvl5pPr marL="1337524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5pPr>
            <a:lvl6pPr marL="1671905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6pPr>
            <a:lvl7pPr marL="2006286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7pPr>
            <a:lvl8pPr marL="2340667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8pPr>
            <a:lvl9pPr marL="2675048" indent="0">
              <a:buNone/>
              <a:defRPr sz="10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350C2-8819-4FA1-B122-B089428DE8A2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62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592" y="1688362"/>
            <a:ext cx="4722217" cy="4775310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005" y="1688362"/>
            <a:ext cx="4722217" cy="4775310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316"/>
            </a:lvl6pPr>
            <a:lvl7pPr>
              <a:defRPr sz="1316"/>
            </a:lvl7pPr>
            <a:lvl8pPr>
              <a:defRPr sz="1316"/>
            </a:lvl8pPr>
            <a:lvl9pPr>
              <a:defRPr sz="1316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2256-EF03-4E5A-A8FC-890049EC8AE6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70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19687"/>
            <a:ext cx="4724074" cy="675008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381" indent="0">
              <a:buNone/>
              <a:defRPr sz="1462" b="1"/>
            </a:lvl2pPr>
            <a:lvl3pPr marL="668762" indent="0">
              <a:buNone/>
              <a:defRPr sz="1316" b="1"/>
            </a:lvl3pPr>
            <a:lvl4pPr marL="1003143" indent="0">
              <a:buNone/>
              <a:defRPr sz="1170" b="1"/>
            </a:lvl4pPr>
            <a:lvl5pPr marL="1337524" indent="0">
              <a:buNone/>
              <a:defRPr sz="1170" b="1"/>
            </a:lvl5pPr>
            <a:lvl6pPr marL="1671905" indent="0">
              <a:buNone/>
              <a:defRPr sz="1170" b="1"/>
            </a:lvl6pPr>
            <a:lvl7pPr marL="2006286" indent="0">
              <a:buNone/>
              <a:defRPr sz="1170" b="1"/>
            </a:lvl7pPr>
            <a:lvl8pPr marL="2340667" indent="0">
              <a:buNone/>
              <a:defRPr sz="1170" b="1"/>
            </a:lvl8pPr>
            <a:lvl9pPr marL="2675048" indent="0">
              <a:buNone/>
              <a:defRPr sz="117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591" y="2294694"/>
            <a:ext cx="4724074" cy="4168975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1293" y="1619687"/>
            <a:ext cx="4725930" cy="675008"/>
          </a:xfrm>
        </p:spPr>
        <p:txBody>
          <a:bodyPr anchor="b"/>
          <a:lstStyle>
            <a:lvl1pPr marL="0" indent="0">
              <a:buNone/>
              <a:defRPr sz="1755" b="1"/>
            </a:lvl1pPr>
            <a:lvl2pPr marL="334381" indent="0">
              <a:buNone/>
              <a:defRPr sz="1462" b="1"/>
            </a:lvl2pPr>
            <a:lvl3pPr marL="668762" indent="0">
              <a:buNone/>
              <a:defRPr sz="1316" b="1"/>
            </a:lvl3pPr>
            <a:lvl4pPr marL="1003143" indent="0">
              <a:buNone/>
              <a:defRPr sz="1170" b="1"/>
            </a:lvl4pPr>
            <a:lvl5pPr marL="1337524" indent="0">
              <a:buNone/>
              <a:defRPr sz="1170" b="1"/>
            </a:lvl5pPr>
            <a:lvl6pPr marL="1671905" indent="0">
              <a:buNone/>
              <a:defRPr sz="1170" b="1"/>
            </a:lvl6pPr>
            <a:lvl7pPr marL="2006286" indent="0">
              <a:buNone/>
              <a:defRPr sz="1170" b="1"/>
            </a:lvl7pPr>
            <a:lvl8pPr marL="2340667" indent="0">
              <a:buNone/>
              <a:defRPr sz="1170" b="1"/>
            </a:lvl8pPr>
            <a:lvl9pPr marL="2675048" indent="0">
              <a:buNone/>
              <a:defRPr sz="117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1293" y="2294694"/>
            <a:ext cx="4725930" cy="4168975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  <a:lvl6pPr>
              <a:defRPr sz="1170"/>
            </a:lvl6pPr>
            <a:lvl7pPr>
              <a:defRPr sz="1170"/>
            </a:lvl7pPr>
            <a:lvl8pPr>
              <a:defRPr sz="1170"/>
            </a:lvl8pPr>
            <a:lvl9pPr>
              <a:defRPr sz="117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A82DE-8ADB-4790-94C2-CA8D4F50580E}" type="datetime1">
              <a:rPr lang="ru-RU" smtClean="0"/>
              <a:t>04.03.2024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71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1857-CCA2-4CD4-9723-DC8C874508A7}" type="datetime1">
              <a:rPr lang="ru-RU" smtClean="0"/>
              <a:t>04.03.2024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1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A60F8-42FD-4729-8AF3-B225C609EBCF}" type="datetime1">
              <a:rPr lang="ru-RU" smtClean="0"/>
              <a:t>04.03.2024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821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3" y="288093"/>
            <a:ext cx="3517533" cy="1226070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02" y="288096"/>
            <a:ext cx="5977020" cy="6175576"/>
          </a:xfrm>
        </p:spPr>
        <p:txBody>
          <a:bodyPr/>
          <a:lstStyle>
            <a:lvl1pPr>
              <a:defRPr sz="2341"/>
            </a:lvl1pPr>
            <a:lvl2pPr>
              <a:defRPr sz="2048"/>
            </a:lvl2pPr>
            <a:lvl3pPr>
              <a:defRPr sz="1755"/>
            </a:lvl3pPr>
            <a:lvl4pPr>
              <a:defRPr sz="1462"/>
            </a:lvl4pPr>
            <a:lvl5pPr>
              <a:defRPr sz="1462"/>
            </a:lvl5pPr>
            <a:lvl6pPr>
              <a:defRPr sz="1462"/>
            </a:lvl6pPr>
            <a:lvl7pPr>
              <a:defRPr sz="1462"/>
            </a:lvl7pPr>
            <a:lvl8pPr>
              <a:defRPr sz="1462"/>
            </a:lvl8pPr>
            <a:lvl9pPr>
              <a:defRPr sz="146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93" y="1514166"/>
            <a:ext cx="3517533" cy="4949506"/>
          </a:xfrm>
        </p:spPr>
        <p:txBody>
          <a:bodyPr/>
          <a:lstStyle>
            <a:lvl1pPr marL="0" indent="0">
              <a:buNone/>
              <a:defRPr sz="1024"/>
            </a:lvl1pPr>
            <a:lvl2pPr marL="334381" indent="0">
              <a:buNone/>
              <a:defRPr sz="877"/>
            </a:lvl2pPr>
            <a:lvl3pPr marL="668762" indent="0">
              <a:buNone/>
              <a:defRPr sz="731"/>
            </a:lvl3pPr>
            <a:lvl4pPr marL="1003143" indent="0">
              <a:buNone/>
              <a:defRPr sz="659"/>
            </a:lvl4pPr>
            <a:lvl5pPr marL="1337524" indent="0">
              <a:buNone/>
              <a:defRPr sz="659"/>
            </a:lvl5pPr>
            <a:lvl6pPr marL="1671905" indent="0">
              <a:buNone/>
              <a:defRPr sz="659"/>
            </a:lvl6pPr>
            <a:lvl7pPr marL="2006286" indent="0">
              <a:buNone/>
              <a:defRPr sz="659"/>
            </a:lvl7pPr>
            <a:lvl8pPr marL="2340667" indent="0">
              <a:buNone/>
              <a:defRPr sz="659"/>
            </a:lvl8pPr>
            <a:lvl9pPr marL="2675048" indent="0">
              <a:buNone/>
              <a:defRPr sz="6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4C7B-31BC-484D-889C-A79D87DD7DE5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52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70" y="5065079"/>
            <a:ext cx="6415088" cy="597961"/>
          </a:xfrm>
        </p:spPr>
        <p:txBody>
          <a:bodyPr anchor="b"/>
          <a:lstStyle>
            <a:lvl1pPr algn="l">
              <a:defRPr sz="1462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670" y="646534"/>
            <a:ext cx="6415088" cy="4341495"/>
          </a:xfrm>
        </p:spPr>
        <p:txBody>
          <a:bodyPr/>
          <a:lstStyle>
            <a:lvl1pPr marL="0" indent="0">
              <a:buNone/>
              <a:defRPr sz="2341"/>
            </a:lvl1pPr>
            <a:lvl2pPr marL="334381" indent="0">
              <a:buNone/>
              <a:defRPr sz="2048"/>
            </a:lvl2pPr>
            <a:lvl3pPr marL="668762" indent="0">
              <a:buNone/>
              <a:defRPr sz="1755"/>
            </a:lvl3pPr>
            <a:lvl4pPr marL="1003143" indent="0">
              <a:buNone/>
              <a:defRPr sz="1462"/>
            </a:lvl4pPr>
            <a:lvl5pPr marL="1337524" indent="0">
              <a:buNone/>
              <a:defRPr sz="1462"/>
            </a:lvl5pPr>
            <a:lvl6pPr marL="1671905" indent="0">
              <a:buNone/>
              <a:defRPr sz="1462"/>
            </a:lvl6pPr>
            <a:lvl7pPr marL="2006286" indent="0">
              <a:buNone/>
              <a:defRPr sz="1462"/>
            </a:lvl7pPr>
            <a:lvl8pPr marL="2340667" indent="0">
              <a:buNone/>
              <a:defRPr sz="1462"/>
            </a:lvl8pPr>
            <a:lvl9pPr marL="2675048" indent="0">
              <a:buNone/>
              <a:defRPr sz="1462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670" y="5663039"/>
            <a:ext cx="6415088" cy="849204"/>
          </a:xfrm>
        </p:spPr>
        <p:txBody>
          <a:bodyPr/>
          <a:lstStyle>
            <a:lvl1pPr marL="0" indent="0">
              <a:buNone/>
              <a:defRPr sz="1024"/>
            </a:lvl1pPr>
            <a:lvl2pPr marL="334381" indent="0">
              <a:buNone/>
              <a:defRPr sz="877"/>
            </a:lvl2pPr>
            <a:lvl3pPr marL="668762" indent="0">
              <a:buNone/>
              <a:defRPr sz="731"/>
            </a:lvl3pPr>
            <a:lvl4pPr marL="1003143" indent="0">
              <a:buNone/>
              <a:defRPr sz="659"/>
            </a:lvl4pPr>
            <a:lvl5pPr marL="1337524" indent="0">
              <a:buNone/>
              <a:defRPr sz="659"/>
            </a:lvl5pPr>
            <a:lvl6pPr marL="1671905" indent="0">
              <a:buNone/>
              <a:defRPr sz="659"/>
            </a:lvl6pPr>
            <a:lvl7pPr marL="2006286" indent="0">
              <a:buNone/>
              <a:defRPr sz="659"/>
            </a:lvl7pPr>
            <a:lvl8pPr marL="2340667" indent="0">
              <a:buNone/>
              <a:defRPr sz="659"/>
            </a:lvl8pPr>
            <a:lvl9pPr marL="2675048" indent="0">
              <a:buNone/>
              <a:defRPr sz="659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71ED-6E1E-48FA-92A6-2048FFDA9950}" type="datetime1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063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289768"/>
            <a:ext cx="9622632" cy="1205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88362"/>
            <a:ext cx="9622632" cy="4775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591" y="6706540"/>
            <a:ext cx="2494756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036" y="6706540"/>
            <a:ext cx="338574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466" y="6706540"/>
            <a:ext cx="2494756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01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668762" rtl="0" eaLnBrk="1" latinLnBrk="0" hangingPunct="1">
        <a:spcBef>
          <a:spcPct val="0"/>
        </a:spcBef>
        <a:buNone/>
        <a:defRPr sz="23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0786" indent="-250786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1pPr>
      <a:lvl2pPr marL="543369" indent="-208988" algn="l" defTabSz="66876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2pPr>
      <a:lvl3pPr marL="835953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3pPr>
      <a:lvl4pPr marL="1170334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1504714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1839096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173476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507858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842238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1pPr>
      <a:lvl2pPr marL="334381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2pPr>
      <a:lvl3pPr marL="668762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3pPr>
      <a:lvl4pPr marL="1003143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4pPr>
      <a:lvl5pPr marL="1337524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5pPr>
      <a:lvl6pPr marL="1671905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6pPr>
      <a:lvl7pPr marL="2006286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7pPr>
      <a:lvl8pPr marL="2340667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8pPr>
      <a:lvl9pPr marL="2675048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591" y="289768"/>
            <a:ext cx="9622632" cy="1205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591" y="1688362"/>
            <a:ext cx="9622632" cy="4775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591" y="6706540"/>
            <a:ext cx="2494756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DF4F3-AF76-476F-A122-BAA43494AD5B}" type="datetime1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036" y="6706540"/>
            <a:ext cx="338574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2466" y="6706540"/>
            <a:ext cx="2494756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F90A-BC11-43DE-B96E-CFE3F41BB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220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668762" rtl="0" eaLnBrk="1" latinLnBrk="0" hangingPunct="1">
        <a:spcBef>
          <a:spcPct val="0"/>
        </a:spcBef>
        <a:buNone/>
        <a:defRPr sz="23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0786" indent="-250786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1pPr>
      <a:lvl2pPr marL="543369" indent="-208988" algn="l" defTabSz="66876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2pPr>
      <a:lvl3pPr marL="835953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3pPr>
      <a:lvl4pPr marL="1170334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1504714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1839096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6pPr>
      <a:lvl7pPr marL="2173476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7pPr>
      <a:lvl8pPr marL="2507858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8pPr>
      <a:lvl9pPr marL="2842238" indent="-167191" algn="l" defTabSz="66876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1pPr>
      <a:lvl2pPr marL="334381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2pPr>
      <a:lvl3pPr marL="668762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3pPr>
      <a:lvl4pPr marL="1003143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4pPr>
      <a:lvl5pPr marL="1337524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5pPr>
      <a:lvl6pPr marL="1671905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6pPr>
      <a:lvl7pPr marL="2006286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7pPr>
      <a:lvl8pPr marL="2340667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8pPr>
      <a:lvl9pPr marL="2675048" algn="l" defTabSz="668762" rtl="0" eaLnBrk="1" latinLnBrk="0" hangingPunct="1">
        <a:defRPr sz="13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2.bin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5.bin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1.wmf"/><Relationship Id="rId4" Type="http://schemas.openxmlformats.org/officeDocument/2006/relationships/image" Target="../media/image30.png"/><Relationship Id="rId9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18.bin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7.wmf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26.wmf"/><Relationship Id="rId4" Type="http://schemas.openxmlformats.org/officeDocument/2006/relationships/image" Target="../media/image30.png"/><Relationship Id="rId9" Type="http://schemas.openxmlformats.org/officeDocument/2006/relationships/oleObject" Target="../embeddings/oleObject2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24.bin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29.bin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3.wmf"/><Relationship Id="rId2" Type="http://schemas.openxmlformats.org/officeDocument/2006/relationships/vmlDrawing" Target="../drawings/vmlDrawing13.vml"/><Relationship Id="rId16" Type="http://schemas.openxmlformats.org/officeDocument/2006/relationships/image" Target="../media/image35.wmf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32.wmf"/><Relationship Id="rId4" Type="http://schemas.openxmlformats.org/officeDocument/2006/relationships/image" Target="../media/image30.png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3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32.bin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mlDrawing" Target="../drawings/vmlDrawing15.v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5.w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3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png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3.bin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6.bin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9.bin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5.wmf"/><Relationship Id="rId4" Type="http://schemas.openxmlformats.org/officeDocument/2006/relationships/image" Target="../media/image30.png"/><Relationship Id="rId9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2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9706" y="2837813"/>
            <a:ext cx="7772400" cy="1902073"/>
          </a:xfrm>
        </p:spPr>
        <p:txBody>
          <a:bodyPr>
            <a:noAutofit/>
          </a:bodyPr>
          <a:lstStyle/>
          <a:p>
            <a:r>
              <a:rPr lang="ru-RU" sz="2800" dirty="0" smtClean="0"/>
              <a:t>Цифровая обработка сигналов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Строение импульсной характеристики ЛИС-цепи конечного порядка</a:t>
            </a:r>
            <a:b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4999" y="4842048"/>
            <a:ext cx="6400800" cy="69492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В.Н. Васюков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362" y="2086978"/>
            <a:ext cx="97930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2335" marR="5080" indent="-2160270">
              <a:lnSpc>
                <a:spcPts val="1839"/>
              </a:lnSpc>
              <a:spcBef>
                <a:spcPts val="229"/>
              </a:spcBef>
            </a:pPr>
            <a:r>
              <a:rPr lang="ru-RU" b="1" spc="-5" dirty="0">
                <a:latin typeface="Times New Roman"/>
                <a:cs typeface="Times New Roman"/>
              </a:rPr>
              <a:t>НОВОСИБИРСКИЙ ГОСУДАРСТВЕННЫЙ ТЕХНИЧЕСКИЙ  УНИВЕРСИТЕТ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49862" y="5856137"/>
            <a:ext cx="79208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spc="-5" dirty="0" smtClean="0">
                <a:latin typeface="Times New Roman"/>
                <a:cs typeface="Times New Roman"/>
              </a:rPr>
              <a:t>202</a:t>
            </a:r>
            <a:r>
              <a:rPr lang="ru-RU" sz="2800" spc="-5" dirty="0">
                <a:latin typeface="Times New Roman"/>
                <a:cs typeface="Times New Roman"/>
              </a:rPr>
              <a:t>4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67606" y="420654"/>
            <a:ext cx="1441846" cy="12079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669006" y="665585"/>
            <a:ext cx="2194560" cy="7101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7827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2DC0F20-A89E-40B7-9666-55B94545319B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85466" y="52156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Пример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2473068"/>
              </p:ext>
            </p:extLst>
          </p:nvPr>
        </p:nvGraphicFramePr>
        <p:xfrm>
          <a:off x="3617714" y="324749"/>
          <a:ext cx="4680520" cy="1311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35" name="Equation" r:id="rId5" imgW="3771900" imgH="1054100" progId="Equation.DSMT4">
                  <p:embed/>
                </p:oleObj>
              </mc:Choice>
              <mc:Fallback>
                <p:oleObj name="Equation" r:id="rId5" imgW="3771900" imgH="1054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7714" y="324749"/>
                        <a:ext cx="4680520" cy="13119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5500173"/>
              </p:ext>
            </p:extLst>
          </p:nvPr>
        </p:nvGraphicFramePr>
        <p:xfrm>
          <a:off x="2321570" y="2166764"/>
          <a:ext cx="6487686" cy="4442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36" name="Equation" r:id="rId7" imgW="4597200" imgH="3149280" progId="Equation.DSMT4">
                  <p:embed/>
                </p:oleObj>
              </mc:Choice>
              <mc:Fallback>
                <p:oleObj name="Equation" r:id="rId7" imgW="4597200" imgH="31492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1570" y="2166764"/>
                        <a:ext cx="6487686" cy="44427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57969" y="1543789"/>
            <a:ext cx="330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поделим</a:t>
            </a:r>
          </a:p>
        </p:txBody>
      </p:sp>
    </p:spTree>
    <p:extLst>
      <p:ext uri="{BB962C8B-B14F-4D97-AF65-F5344CB8AC3E}">
        <p14:creationId xmlns:p14="http://schemas.microsoft.com/office/powerpoint/2010/main" val="446626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C67F508-335E-46D4-8BED-2CDA5AF1CE47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63186" y="305544"/>
            <a:ext cx="82192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+mj-lt"/>
                <a:ea typeface="Times New Roman" panose="02020603050405020304" pitchFamily="18" charset="0"/>
              </a:rPr>
              <a:t>передаточная функция может быть записана в виде суммы полинома и правильной дроби, у которой степень числителя строго меньше степени знаменателя</a:t>
            </a:r>
            <a:endParaRPr lang="ru-RU" sz="2800" dirty="0"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458843"/>
              </p:ext>
            </p:extLst>
          </p:nvPr>
        </p:nvGraphicFramePr>
        <p:xfrm>
          <a:off x="2249562" y="2218845"/>
          <a:ext cx="5112568" cy="1529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9" name="Equation" r:id="rId5" imgW="3352680" imgH="1002960" progId="Equation.DSMT4">
                  <p:embed/>
                </p:oleObj>
              </mc:Choice>
              <mc:Fallback>
                <p:oleObj name="Equation" r:id="rId5" imgW="3352680" imgH="10029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9562" y="2218845"/>
                        <a:ext cx="5112568" cy="15294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457474" y="4088652"/>
            <a:ext cx="8295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latin typeface="+mj-lt"/>
                <a:ea typeface="Times New Roman" panose="02020603050405020304" pitchFamily="18" charset="0"/>
              </a:rPr>
              <a:t>Т.о</a:t>
            </a:r>
            <a:r>
              <a:rPr lang="ru-RU" sz="2800" dirty="0">
                <a:latin typeface="+mj-lt"/>
                <a:ea typeface="Times New Roman" panose="02020603050405020304" pitchFamily="18" charset="0"/>
              </a:rPr>
              <a:t>., импульсная характеристика ЛИС-цепи с дробно-рациональной передаточной функцией может быть представлена суммой конечной последовательности длины 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 </a:t>
            </a:r>
            <a:r>
              <a:rPr lang="ru-RU" sz="2800" dirty="0">
                <a:ea typeface="Times New Roman" panose="02020603050405020304" pitchFamily="18" charset="0"/>
              </a:rPr>
              <a:t>–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 и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ru-RU" sz="2800" dirty="0">
                <a:ea typeface="Times New Roman" panose="02020603050405020304" pitchFamily="18" charset="0"/>
              </a:rPr>
              <a:t> –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</a:t>
            </a:r>
            <a:r>
              <a:rPr lang="ru-RU" sz="2800" dirty="0"/>
              <a:t>экспоненциальных последовательностей</a:t>
            </a:r>
            <a:endParaRPr lang="ru-RU" sz="2800" dirty="0"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671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8CDA70B-9844-48AB-BD75-B9FDFE31DD9D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89522" y="449561"/>
            <a:ext cx="62274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Кратные вещественные корни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84057" y="1097633"/>
            <a:ext cx="795724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+mj-lt"/>
                <a:ea typeface="SimHei" panose="02010609060101010101" pitchFamily="49" charset="-122"/>
              </a:rPr>
              <a:t>Если корень знаменателя имеет кратность </a:t>
            </a:r>
            <a:r>
              <a:rPr lang="en-US" sz="2800" i="1" dirty="0">
                <a:latin typeface="+mj-lt"/>
                <a:ea typeface="SimHei" panose="02010609060101010101" pitchFamily="49" charset="-122"/>
              </a:rPr>
              <a:t>m, </a:t>
            </a:r>
          </a:p>
          <a:p>
            <a:r>
              <a:rPr lang="ru-RU" sz="2800" dirty="0"/>
              <a:t>то в сумме присутствуют члены</a:t>
            </a:r>
            <a:endParaRPr lang="ru-RU" sz="2800" i="1" dirty="0">
              <a:latin typeface="+mj-lt"/>
              <a:ea typeface="SimHei" panose="02010609060101010101" pitchFamily="49" charset="-12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406613"/>
              </p:ext>
            </p:extLst>
          </p:nvPr>
        </p:nvGraphicFramePr>
        <p:xfrm>
          <a:off x="1775544" y="2051740"/>
          <a:ext cx="2429764" cy="15661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10" name="Equation" r:id="rId5" imgW="1574800" imgH="1016000" progId="Equation.DSMT4">
                  <p:embed/>
                </p:oleObj>
              </mc:Choice>
              <mc:Fallback>
                <p:oleObj name="Equation" r:id="rId5" imgW="1574800" imgH="1016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5544" y="2051740"/>
                        <a:ext cx="2429764" cy="15661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4982992"/>
              </p:ext>
            </p:extLst>
          </p:nvPr>
        </p:nvGraphicFramePr>
        <p:xfrm>
          <a:off x="5021011" y="2393776"/>
          <a:ext cx="1981080" cy="701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11" name="Equation" r:id="rId7" imgW="1130040" imgH="406080" progId="Equation.DSMT4">
                  <p:embed/>
                </p:oleObj>
              </mc:Choice>
              <mc:Fallback>
                <p:oleObj name="Equation" r:id="rId7" imgW="1130040" imgH="4060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1011" y="2393776"/>
                        <a:ext cx="1981080" cy="7011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775544" y="3744502"/>
            <a:ext cx="1564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Пример </a:t>
            </a:r>
            <a:endParaRPr lang="ru-RU" sz="2800" dirty="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390990"/>
              </p:ext>
            </p:extLst>
          </p:nvPr>
        </p:nvGraphicFramePr>
        <p:xfrm>
          <a:off x="3844671" y="3545905"/>
          <a:ext cx="3338444" cy="1284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12" name="Equation" r:id="rId9" imgW="2349500" imgH="901700" progId="Equation.DSMT4">
                  <p:embed/>
                </p:oleObj>
              </mc:Choice>
              <mc:Fallback>
                <p:oleObj name="Equation" r:id="rId9" imgW="2349500" imgH="901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671" y="3545905"/>
                        <a:ext cx="3338444" cy="12840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5505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EEB5237-285B-4475-AB2A-0619B4A6E751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13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73498" y="1135146"/>
            <a:ext cx="10222395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963065"/>
              </p:ext>
            </p:extLst>
          </p:nvPr>
        </p:nvGraphicFramePr>
        <p:xfrm>
          <a:off x="1224309" y="385349"/>
          <a:ext cx="7862350" cy="5352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97" name="Equation" r:id="rId5" imgW="6311900" imgH="4521200" progId="Equation.DSMT4">
                  <p:embed/>
                </p:oleObj>
              </mc:Choice>
              <mc:Fallback>
                <p:oleObj name="Equation" r:id="rId5" imgW="6311900" imgH="4521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4309" y="385349"/>
                        <a:ext cx="7862350" cy="53528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23386" y="534352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indent="457200" algn="just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т.д.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Импульсная характеристика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021719"/>
              </p:ext>
            </p:extLst>
          </p:nvPr>
        </p:nvGraphicFramePr>
        <p:xfrm>
          <a:off x="4923475" y="5868899"/>
          <a:ext cx="3950823" cy="7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98" name="Equation" r:id="rId7" imgW="2806700" imgH="533400" progId="Equation.DSMT4">
                  <p:embed/>
                </p:oleObj>
              </mc:Choice>
              <mc:Fallback>
                <p:oleObj name="Equation" r:id="rId7" imgW="2806700" imgH="533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3475" y="5868899"/>
                        <a:ext cx="3950823" cy="7525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0171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F48D06CD-98A8-4878-8B10-062D1AAA0783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73498" y="665584"/>
            <a:ext cx="1564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Пример </a:t>
            </a:r>
            <a:endParaRPr lang="ru-RU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496294"/>
              </p:ext>
            </p:extLst>
          </p:nvPr>
        </p:nvGraphicFramePr>
        <p:xfrm>
          <a:off x="3559671" y="569307"/>
          <a:ext cx="4738563" cy="1635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84" name="Equation" r:id="rId5" imgW="3314520" imgH="1143000" progId="Equation.DSMT4">
                  <p:embed/>
                </p:oleObj>
              </mc:Choice>
              <mc:Fallback>
                <p:oleObj name="Equation" r:id="rId5" imgW="3314520" imgH="1143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9671" y="569307"/>
                        <a:ext cx="4738563" cy="16351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968494"/>
              </p:ext>
            </p:extLst>
          </p:nvPr>
        </p:nvGraphicFramePr>
        <p:xfrm>
          <a:off x="1673498" y="2347088"/>
          <a:ext cx="6204992" cy="793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85" name="Equation" r:id="rId7" imgW="4165600" imgH="533400" progId="Equation.DSMT4">
                  <p:embed/>
                </p:oleObj>
              </mc:Choice>
              <mc:Fallback>
                <p:oleObj name="Equation" r:id="rId7" imgW="4165600" imgH="533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3498" y="2347088"/>
                        <a:ext cx="6204992" cy="7933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249090"/>
              </p:ext>
            </p:extLst>
          </p:nvPr>
        </p:nvGraphicFramePr>
        <p:xfrm>
          <a:off x="1698126" y="3195475"/>
          <a:ext cx="6204992" cy="2632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86" name="Equation" r:id="rId9" imgW="4114800" imgH="1752480" progId="Equation.DSMT4">
                  <p:embed/>
                </p:oleObj>
              </mc:Choice>
              <mc:Fallback>
                <p:oleObj name="Equation" r:id="rId9" imgW="4114800" imgH="1752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126" y="3195475"/>
                        <a:ext cx="6204992" cy="26327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45796"/>
              </p:ext>
            </p:extLst>
          </p:nvPr>
        </p:nvGraphicFramePr>
        <p:xfrm>
          <a:off x="4553818" y="5280345"/>
          <a:ext cx="5169043" cy="1017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87" name="Equation" r:id="rId11" imgW="3683000" imgH="723900" progId="Equation.DSMT4">
                  <p:embed/>
                </p:oleObj>
              </mc:Choice>
              <mc:Fallback>
                <p:oleObj name="Equation" r:id="rId11" imgW="3683000" imgH="7239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3818" y="5280345"/>
                        <a:ext cx="5169043" cy="101773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4246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940D4AE-76A9-4C9C-A673-E8D93F78E121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01490" y="521568"/>
            <a:ext cx="8091767" cy="5509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В общем случае</a:t>
            </a:r>
            <a:r>
              <a:rPr lang="en-US" sz="2800" dirty="0"/>
              <a:t> </a:t>
            </a:r>
            <a:r>
              <a:rPr lang="ru-RU" sz="2800" dirty="0"/>
              <a:t>слагаемому вида</a:t>
            </a:r>
            <a:endParaRPr lang="en-US" sz="2800" dirty="0"/>
          </a:p>
          <a:p>
            <a:endParaRPr lang="en-US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</a:t>
            </a:r>
            <a:r>
              <a:rPr lang="ru-RU" sz="2800" dirty="0" smtClean="0"/>
              <a:t>в </a:t>
            </a:r>
            <a:r>
              <a:rPr lang="ru-RU" sz="2800" dirty="0"/>
              <a:t>составе  передаточной функции</a:t>
            </a:r>
          </a:p>
          <a:p>
            <a:endParaRPr lang="ru-RU" sz="2800" dirty="0"/>
          </a:p>
          <a:p>
            <a:endParaRPr lang="ru-RU" sz="2800" dirty="0"/>
          </a:p>
          <a:p>
            <a:r>
              <a:rPr lang="ru-RU" sz="2800" dirty="0"/>
              <a:t>соответствует слагаемое вида</a:t>
            </a:r>
          </a:p>
          <a:p>
            <a:endParaRPr lang="ru-RU" sz="2800" dirty="0"/>
          </a:p>
          <a:p>
            <a:endParaRPr lang="ru-RU" sz="2800" dirty="0"/>
          </a:p>
          <a:p>
            <a:endParaRPr lang="ru-RU" sz="2800" dirty="0"/>
          </a:p>
          <a:p>
            <a:endParaRPr lang="ru-RU" sz="2800" dirty="0"/>
          </a:p>
          <a:p>
            <a:endParaRPr lang="ru-RU" sz="1600" dirty="0"/>
          </a:p>
          <a:p>
            <a:r>
              <a:rPr lang="ru-RU" sz="2800" dirty="0"/>
              <a:t>в составе импульсной характеристики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5438737"/>
              </p:ext>
            </p:extLst>
          </p:nvPr>
        </p:nvGraphicFramePr>
        <p:xfrm>
          <a:off x="1601490" y="1364333"/>
          <a:ext cx="1927196" cy="1245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39" name="Equation" r:id="rId5" imgW="1397000" imgH="901700" progId="Equation.DSMT4">
                  <p:embed/>
                </p:oleObj>
              </mc:Choice>
              <mc:Fallback>
                <p:oleObj name="Equation" r:id="rId5" imgW="13970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1490" y="1364333"/>
                        <a:ext cx="1927196" cy="12454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8931569"/>
              </p:ext>
            </p:extLst>
          </p:nvPr>
        </p:nvGraphicFramePr>
        <p:xfrm>
          <a:off x="2152511" y="3872623"/>
          <a:ext cx="5929699" cy="1090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40" name="Equation" r:id="rId7" imgW="4254500" imgH="787400" progId="Equation.DSMT4">
                  <p:embed/>
                </p:oleObj>
              </mc:Choice>
              <mc:Fallback>
                <p:oleObj name="Equation" r:id="rId7" imgW="4254500" imgH="787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511" y="3872623"/>
                        <a:ext cx="5929699" cy="10902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4675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BA7EEF7-1859-4666-BF08-D687B4DF0573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85466" y="377553"/>
            <a:ext cx="77714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Комплексно-сопряженные пары корней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85466" y="958903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ea typeface="Times New Roman" panose="02020603050405020304" pitchFamily="18" charset="0"/>
              </a:rPr>
              <a:t>Рассмотрим два комплексно-сопряженных корня</a:t>
            </a:r>
            <a:endParaRPr lang="ru-RU" sz="28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9818533"/>
              </p:ext>
            </p:extLst>
          </p:nvPr>
        </p:nvGraphicFramePr>
        <p:xfrm>
          <a:off x="2089394" y="1670571"/>
          <a:ext cx="520207" cy="73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78" name="Equation" r:id="rId5" imgW="342751" imgH="482391" progId="Equation.DSMT4">
                  <p:embed/>
                </p:oleObj>
              </mc:Choice>
              <mc:Fallback>
                <p:oleObj name="Equation" r:id="rId5" imgW="342751" imgH="48239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9394" y="1670571"/>
                        <a:ext cx="520207" cy="7369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634372"/>
              </p:ext>
            </p:extLst>
          </p:nvPr>
        </p:nvGraphicFramePr>
        <p:xfrm>
          <a:off x="7271615" y="1667233"/>
          <a:ext cx="522563" cy="740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79" name="Equation" r:id="rId7" imgW="342720" imgH="482400" progId="Equation.DSMT4">
                  <p:embed/>
                </p:oleObj>
              </mc:Choice>
              <mc:Fallback>
                <p:oleObj name="Equation" r:id="rId7" imgW="34272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1615" y="1667233"/>
                        <a:ext cx="522563" cy="7402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366562"/>
              </p:ext>
            </p:extLst>
          </p:nvPr>
        </p:nvGraphicFramePr>
        <p:xfrm>
          <a:off x="1556402" y="2825824"/>
          <a:ext cx="1880284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80" name="Equation" r:id="rId9" imgW="1206500" imgH="1016000" progId="Equation.DSMT4">
                  <p:embed/>
                </p:oleObj>
              </mc:Choice>
              <mc:Fallback>
                <p:oleObj name="Equation" r:id="rId9" imgW="1206500" imgH="10160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6402" y="2825824"/>
                        <a:ext cx="1880284" cy="15841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080009"/>
              </p:ext>
            </p:extLst>
          </p:nvPr>
        </p:nvGraphicFramePr>
        <p:xfrm>
          <a:off x="6570044" y="2825824"/>
          <a:ext cx="1880284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81" name="Equation" r:id="rId11" imgW="1206500" imgH="1016000" progId="Equation.DSMT4">
                  <p:embed/>
                </p:oleObj>
              </mc:Choice>
              <mc:Fallback>
                <p:oleObj name="Equation" r:id="rId11" imgW="1206500" imgH="1016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0044" y="2825824"/>
                        <a:ext cx="1880284" cy="15841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107729"/>
              </p:ext>
            </p:extLst>
          </p:nvPr>
        </p:nvGraphicFramePr>
        <p:xfrm>
          <a:off x="1385466" y="5499981"/>
          <a:ext cx="2612654" cy="854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82" name="Equation" r:id="rId13" imgW="1625400" imgH="533160" progId="Equation.DSMT4">
                  <p:embed/>
                </p:oleObj>
              </mc:Choice>
              <mc:Fallback>
                <p:oleObj name="Equation" r:id="rId13" imgW="1625400" imgH="5331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5466" y="5499981"/>
                        <a:ext cx="2612654" cy="8547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259827"/>
              </p:ext>
            </p:extLst>
          </p:nvPr>
        </p:nvGraphicFramePr>
        <p:xfrm>
          <a:off x="6063457" y="5499981"/>
          <a:ext cx="2612656" cy="854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83" name="Equation" r:id="rId15" imgW="1625400" imgH="533160" progId="Equation.DSMT4">
                  <p:embed/>
                </p:oleObj>
              </mc:Choice>
              <mc:Fallback>
                <p:oleObj name="Equation" r:id="rId15" imgW="1625400" imgH="53316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3457" y="5499981"/>
                        <a:ext cx="2612656" cy="8547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Стрелка вниз 17"/>
          <p:cNvSpPr/>
          <p:nvPr/>
        </p:nvSpPr>
        <p:spPr>
          <a:xfrm>
            <a:off x="2177554" y="4554017"/>
            <a:ext cx="216024" cy="7895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487639" y="4554016"/>
            <a:ext cx="216024" cy="7895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794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BC24A64-E5C5-4825-B6FC-3C6A8CC9C24E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17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4196243"/>
              </p:ext>
            </p:extLst>
          </p:nvPr>
        </p:nvGraphicFramePr>
        <p:xfrm>
          <a:off x="1014034" y="375946"/>
          <a:ext cx="8580344" cy="2161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81" name="Equation" r:id="rId5" imgW="6502320" imgH="1638000" progId="Equation.DSMT4">
                  <p:embed/>
                </p:oleObj>
              </mc:Choice>
              <mc:Fallback>
                <p:oleObj name="Equation" r:id="rId5" imgW="6502320" imgH="1638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4034" y="375946"/>
                        <a:ext cx="8580344" cy="21618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60273"/>
              </p:ext>
            </p:extLst>
          </p:nvPr>
        </p:nvGraphicFramePr>
        <p:xfrm>
          <a:off x="3400319" y="2512809"/>
          <a:ext cx="5509525" cy="1157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82" name="Equation" r:id="rId7" imgW="3581400" imgH="749300" progId="Equation.DSMT4">
                  <p:embed/>
                </p:oleObj>
              </mc:Choice>
              <mc:Fallback>
                <p:oleObj name="Equation" r:id="rId7" imgW="3581400" imgH="749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0319" y="2512809"/>
                        <a:ext cx="5509525" cy="11575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14034" y="3670395"/>
            <a:ext cx="872436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импульсная характеристика произвольной цепи с дробно-рациональной передаточной функцией складывается из конечной последовательности, определяемой целой частью передаточной функции, и экспонент (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домноженных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 степенные последовательности в случае кратных корней знаменателя и/или на </a:t>
            </a:r>
            <a:r>
              <a:rPr lang="ru-RU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косинусоидальные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последовательности для комплексно-сопряженных пар корней) в количестве, равном числу корней знаменателя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08745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1F03CE5F-D0D9-42D3-A4FD-86CCFA446909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18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87546" y="377553"/>
            <a:ext cx="857884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Конечная последовательность абсолютно суммируема всегда, а каузальная экспонента – при условии, что модуль основания меньше единицы (экспонента затухает). Поэтому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устойчивости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каузальной ЛИС-цепи конечного порядка необходимо и достаточно, чтобы все полюсы передаточной функции (они же – корни знаменателя) находились 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внутри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единичной окружности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устойчивости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антикаузальной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цепи</a:t>
            </a:r>
          </a:p>
          <a:p>
            <a:endParaRPr lang="ru-RU" sz="2800" dirty="0">
              <a:latin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 полюсы передаточной функции должны находиться 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1- окружности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9374374"/>
              </p:ext>
            </p:extLst>
          </p:nvPr>
        </p:nvGraphicFramePr>
        <p:xfrm>
          <a:off x="2105546" y="4111317"/>
          <a:ext cx="5853872" cy="1156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6" name="Equation" r:id="rId5" imgW="4584700" imgH="901700" progId="Equation.DSMT4">
                  <p:embed/>
                </p:oleObj>
              </mc:Choice>
              <mc:Fallback>
                <p:oleObj name="Equation" r:id="rId5" imgW="4584700" imgH="901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546" y="4111317"/>
                        <a:ext cx="5853872" cy="11561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00238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7434" y="125523"/>
            <a:ext cx="8496944" cy="9001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776921" y="1208550"/>
                <a:ext cx="9137972" cy="5527108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62CC5412-0AF2-4D53-AA77-1CC76A22BAF1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1208550"/>
                <a:ext cx="9137972" cy="55271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63693" y="134654"/>
            <a:ext cx="8219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Строение импульсной характеристики ЛИС-цепи конечного порядка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89930" y="1385665"/>
            <a:ext cx="32758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Импульсной характеристике конечной длины соответствует некоторая трансверсальная цепь конечного порядка с передаточной функцией полиномиального вида, </a:t>
            </a:r>
            <a:r>
              <a:rPr lang="ru-RU" sz="24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устойчивая по определению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ru-RU" sz="11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Рисунок 6" descr="Рис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818" y="1601688"/>
            <a:ext cx="5112568" cy="46776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76727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745B710-30AB-41C0-AD71-AC5D786E90BD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90767" y="844289"/>
            <a:ext cx="3275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принципе можно представить каузальную цепь с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любой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импульсной характеристикой трансверсальной схемой бесконечного порядка; передаточная функция</a:t>
            </a:r>
            <a:endParaRPr lang="ru-RU" sz="11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835" y="737592"/>
            <a:ext cx="4746089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72003"/>
              </p:ext>
            </p:extLst>
          </p:nvPr>
        </p:nvGraphicFramePr>
        <p:xfrm>
          <a:off x="1090767" y="4770040"/>
          <a:ext cx="358457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6" name="Equation" r:id="rId6" imgW="2501640" imgH="901440" progId="Equation.DSMT4">
                  <p:embed/>
                </p:oleObj>
              </mc:Choice>
              <mc:Fallback>
                <p:oleObj name="Equation" r:id="rId6" imgW="2501640" imgH="901440" progId="Equation.DSMT4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767" y="4770040"/>
                        <a:ext cx="358457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70108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A455507-E3AB-4B71-A7F7-1124334AD7F0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41450" y="377553"/>
            <a:ext cx="8219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Строение импульсной характеристики ЛИС-цепи конечного порядка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59098" y="1241649"/>
            <a:ext cx="83632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Импульсные характеристики бесконечной длины не всегда могут быть реализованы цепями конечного порядка. </a:t>
            </a:r>
          </a:p>
          <a:p>
            <a:pPr indent="457200" algn="just"/>
            <a:r>
              <a:rPr lang="ru-RU" sz="2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Представляет интерес вопрос о том, какой вид </a:t>
            </a:r>
            <a:r>
              <a:rPr lang="ru-RU" sz="2700" i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может</a:t>
            </a:r>
            <a:r>
              <a:rPr lang="ru-RU" sz="27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иметь бесконечная импульсная характеристика </a:t>
            </a:r>
            <a:r>
              <a:rPr lang="ru-RU" sz="2700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реализуемой</a:t>
            </a:r>
            <a:r>
              <a:rPr lang="ru-RU" sz="27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ЛИС-цепи конечного порядка.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618647"/>
              </p:ext>
            </p:extLst>
          </p:nvPr>
        </p:nvGraphicFramePr>
        <p:xfrm>
          <a:off x="1902028" y="4012639"/>
          <a:ext cx="7020837" cy="2416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05" name="Equation" r:id="rId5" imgW="5283200" imgH="1816100" progId="Equation.DSMT4">
                  <p:embed/>
                </p:oleObj>
              </mc:Choice>
              <mc:Fallback>
                <p:oleObj name="Equation" r:id="rId5" imgW="5283200" imgH="1816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2028" y="4012639"/>
                        <a:ext cx="7020837" cy="24161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741480"/>
              </p:ext>
            </p:extLst>
          </p:nvPr>
        </p:nvGraphicFramePr>
        <p:xfrm>
          <a:off x="7881287" y="6409797"/>
          <a:ext cx="7620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06" name="Equation" r:id="rId7" imgW="761669" imgH="482391" progId="Equation.DSMT4">
                  <p:embed/>
                </p:oleObj>
              </mc:Choice>
              <mc:Fallback>
                <p:oleObj name="Equation" r:id="rId7" imgW="761669" imgH="482391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1287" y="6409797"/>
                        <a:ext cx="762000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2614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30F1DEFF-3566-43EC-8B82-06268942AC21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41450" y="521568"/>
            <a:ext cx="82192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>
                <a:latin typeface="+mj-lt"/>
                <a:ea typeface="Times New Roman" panose="02020603050405020304" pitchFamily="18" charset="0"/>
              </a:rPr>
              <a:t>Полином с вещественными коэффициентами порядка </a:t>
            </a:r>
            <a:r>
              <a:rPr lang="en-US" sz="27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2700" dirty="0">
                <a:latin typeface="+mj-lt"/>
                <a:ea typeface="Times New Roman" panose="02020603050405020304" pitchFamily="18" charset="0"/>
              </a:rPr>
              <a:t> </a:t>
            </a:r>
            <a:r>
              <a:rPr lang="ru-RU" sz="2700" dirty="0">
                <a:latin typeface="+mj-lt"/>
                <a:ea typeface="Times New Roman" panose="02020603050405020304" pitchFamily="18" charset="0"/>
              </a:rPr>
              <a:t>имеет </a:t>
            </a:r>
            <a:r>
              <a:rPr lang="en-US" sz="27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  </a:t>
            </a:r>
            <a:r>
              <a:rPr lang="ru-RU" sz="2700" dirty="0">
                <a:latin typeface="+mj-lt"/>
              </a:rPr>
              <a:t>корней, которые могут либо быть вещественными, либо составлять комплексно-сопряженные пары. Корни могут также совпадать (быть кратными). Следовательно, знаменатель передаточной функции</a:t>
            </a:r>
          </a:p>
          <a:p>
            <a:endParaRPr lang="ru-RU" sz="2700" dirty="0">
              <a:latin typeface="+mj-lt"/>
            </a:endParaRPr>
          </a:p>
          <a:p>
            <a:endParaRPr lang="ru-RU" sz="2700" dirty="0">
              <a:latin typeface="+mj-lt"/>
            </a:endParaRPr>
          </a:p>
          <a:p>
            <a:endParaRPr lang="ru-RU" sz="2700" dirty="0">
              <a:latin typeface="+mj-lt"/>
            </a:endParaRPr>
          </a:p>
          <a:p>
            <a:endParaRPr lang="ru-RU" sz="2700" dirty="0">
              <a:latin typeface="+mj-lt"/>
            </a:endParaRPr>
          </a:p>
          <a:p>
            <a:endParaRPr lang="ru-RU" sz="2700" dirty="0">
              <a:latin typeface="+mj-lt"/>
            </a:endParaRPr>
          </a:p>
          <a:p>
            <a:endParaRPr lang="ru-RU" sz="2700" dirty="0">
              <a:latin typeface="+mj-lt"/>
            </a:endParaRPr>
          </a:p>
          <a:p>
            <a:r>
              <a:rPr lang="ru-RU" sz="2700" dirty="0">
                <a:latin typeface="+mj-lt"/>
              </a:rPr>
              <a:t> имеет </a:t>
            </a:r>
            <a:r>
              <a:rPr lang="en-US" sz="2700" dirty="0">
                <a:latin typeface="+mj-lt"/>
              </a:rPr>
              <a:t>M – 1 </a:t>
            </a:r>
            <a:r>
              <a:rPr lang="ru-RU" sz="2700" dirty="0">
                <a:latin typeface="+mj-lt"/>
              </a:rPr>
              <a:t>корней.</a:t>
            </a:r>
            <a:r>
              <a:rPr lang="en-US" sz="2700" dirty="0">
                <a:latin typeface="+mj-lt"/>
              </a:rPr>
              <a:t>  </a:t>
            </a:r>
            <a:endParaRPr lang="ru-RU" sz="2700" dirty="0">
              <a:latin typeface="+mj-lt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230690"/>
              </p:ext>
            </p:extLst>
          </p:nvPr>
        </p:nvGraphicFramePr>
        <p:xfrm>
          <a:off x="2177554" y="3289450"/>
          <a:ext cx="7020837" cy="2416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04" name="Equation" r:id="rId5" imgW="5283200" imgH="1816100" progId="Equation.DSMT4">
                  <p:embed/>
                </p:oleObj>
              </mc:Choice>
              <mc:Fallback>
                <p:oleObj name="Equation" r:id="rId5" imgW="5283200" imgH="1816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7554" y="3289450"/>
                        <a:ext cx="7020837" cy="24161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60698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0E2DF70-6FF0-43AF-9301-F8F923A808AF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17515" y="309034"/>
            <a:ext cx="62226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Простые вещественные корни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85466" y="953617"/>
            <a:ext cx="78592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знаменатель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/>
              <a:t>передаточной функции имеет только вещественные корни, причем все они различны</a:t>
            </a:r>
            <a:r>
              <a:rPr lang="en-US" sz="2800" dirty="0"/>
              <a:t>:</a:t>
            </a:r>
            <a:r>
              <a:rPr lang="ru-RU" sz="2800" dirty="0"/>
              <a:t> 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9598868"/>
              </p:ext>
            </p:extLst>
          </p:nvPr>
        </p:nvGraphicFramePr>
        <p:xfrm>
          <a:off x="3761730" y="2023693"/>
          <a:ext cx="2717973" cy="570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73" name="Equation" r:id="rId5" imgW="1828800" imgH="380880" progId="Equation.DSMT4">
                  <p:embed/>
                </p:oleObj>
              </mc:Choice>
              <mc:Fallback>
                <p:oleObj name="Equation" r:id="rId5" imgW="1828800" imgH="3808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1730" y="2023693"/>
                        <a:ext cx="2717973" cy="570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370438" y="2712972"/>
            <a:ext cx="8544455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А) </a:t>
            </a:r>
            <a:r>
              <a:rPr lang="ru-RU" sz="2800" dirty="0"/>
              <a:t>порядок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/>
              <a:t>полинома-числителя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/>
              <a:t>меньше порядка </a:t>
            </a:r>
          </a:p>
          <a:p>
            <a:r>
              <a:rPr lang="ru-RU" sz="2800" dirty="0"/>
              <a:t>полинома-знаменателя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 &lt; M 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800" dirty="0"/>
              <a:t>т.е. передаточная </a:t>
            </a:r>
          </a:p>
          <a:p>
            <a:r>
              <a:rPr lang="ru-RU" sz="2800" dirty="0"/>
              <a:t>функция представляет собой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правильную дробь</a:t>
            </a:r>
            <a:r>
              <a:rPr lang="ru-RU" sz="2800" dirty="0"/>
              <a:t>.</a:t>
            </a:r>
          </a:p>
          <a:p>
            <a:pPr indent="457200" algn="just">
              <a:lnSpc>
                <a:spcPct val="150000"/>
              </a:lnSpc>
            </a:pPr>
            <a:r>
              <a:rPr lang="ru-RU" sz="2800" dirty="0"/>
              <a:t>Образуем сумму элементарных дробей вида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5437563"/>
              </p:ext>
            </p:extLst>
          </p:nvPr>
        </p:nvGraphicFramePr>
        <p:xfrm>
          <a:off x="1759710" y="4899092"/>
          <a:ext cx="7478294" cy="151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74" name="Equation" r:id="rId7" imgW="4953000" imgH="1003300" progId="Equation.DSMT4">
                  <p:embed/>
                </p:oleObj>
              </mc:Choice>
              <mc:Fallback>
                <p:oleObj name="Equation" r:id="rId7" imgW="4953000" imgH="10033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9710" y="4899092"/>
                        <a:ext cx="7478294" cy="151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8683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BC67624-19FC-43EE-BD34-3AE9E0B4E19D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7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594567"/>
              </p:ext>
            </p:extLst>
          </p:nvPr>
        </p:nvGraphicFramePr>
        <p:xfrm>
          <a:off x="1174185" y="2578568"/>
          <a:ext cx="7916137" cy="1342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50" name="Equation" r:id="rId5" imgW="5905500" imgH="1003300" progId="Equation.DSMT4">
                  <p:embed/>
                </p:oleObj>
              </mc:Choice>
              <mc:Fallback>
                <p:oleObj name="Equation" r:id="rId5" imgW="5905500" imgH="1003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185" y="2578568"/>
                        <a:ext cx="7916137" cy="13428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53592" y="343372"/>
            <a:ext cx="82192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/>
              <a:t>Приводя слагаемые к общему знаменателю и складывая, получим дробно-рациональную функцию, имеющую в знаменателе полином порядка </a:t>
            </a:r>
            <a:r>
              <a:rPr lang="en-US" sz="27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ru-RU" sz="2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-1, </a:t>
            </a:r>
            <a:r>
              <a:rPr lang="ru-RU" sz="2700" dirty="0"/>
              <a:t>а в числителе – полином меньшего порядка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99806" y="4036483"/>
            <a:ext cx="84922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err="1"/>
              <a:t>Т.о</a:t>
            </a:r>
            <a:r>
              <a:rPr lang="ru-RU" sz="2700" dirty="0"/>
              <a:t>., дробно-рациональная передаточная функция, у которой степень числителя </a:t>
            </a:r>
            <a:r>
              <a:rPr lang="ru-RU" sz="2700" dirty="0">
                <a:solidFill>
                  <a:schemeClr val="accent1">
                    <a:lumMod val="75000"/>
                  </a:schemeClr>
                </a:solidFill>
              </a:rPr>
              <a:t>меньше</a:t>
            </a:r>
            <a:r>
              <a:rPr lang="ru-RU" sz="2700" dirty="0"/>
              <a:t> степени знаменателя, может быть представлена в виде суммы элементарных дробей, а сама ЛИС-цепь – в виде параллельного соединения простейших рекурсивных цепей</a:t>
            </a:r>
          </a:p>
        </p:txBody>
      </p:sp>
    </p:spTree>
    <p:extLst>
      <p:ext uri="{BB962C8B-B14F-4D97-AF65-F5344CB8AC3E}">
        <p14:creationId xmlns:p14="http://schemas.microsoft.com/office/powerpoint/2010/main" val="36929628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58539002-33BE-4892-968B-BC90BB37CD87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8</a:t>
            </a:fld>
            <a:endParaRPr lang="ru-RU"/>
          </a:p>
        </p:txBody>
      </p:sp>
      <p:pic>
        <p:nvPicPr>
          <p:cNvPr id="5" name="Рисунок 4" descr="Рис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442" y="449560"/>
            <a:ext cx="8424936" cy="6095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2844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</a:schemeClr>
            </a:gs>
            <a:gs pos="52000">
              <a:schemeClr val="accent3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00501C06-0EFB-40BF-82F3-29855208D531}" type="mathplaceholder">
                        <a:rPr lang="ru-RU" i="1">
                          <a:latin typeface="Cambria Math" panose="02040503050406030204" pitchFamily="18" charset="0"/>
                        </a:rPr>
                        <a:t>Место для уравнения.</a:t>
                      </a:fl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1" y="243081"/>
                <a:ext cx="9137972" cy="64925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F90A-BC11-43DE-B96E-CFE3F41BB837}" type="slidenum">
              <a:rPr lang="ru-RU" smtClean="0"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41450" y="436291"/>
            <a:ext cx="7301038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Б) </a:t>
            </a:r>
            <a:r>
              <a:rPr lang="ru-RU" sz="2400" dirty="0"/>
              <a:t>порядок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/>
              <a:t>полинома-числителя</a:t>
            </a:r>
            <a:r>
              <a:rPr lang="en-US" sz="2400" dirty="0"/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не меньше </a:t>
            </a:r>
          </a:p>
          <a:p>
            <a:r>
              <a:rPr lang="ru-RU" sz="2400" dirty="0"/>
              <a:t>порядка полинома-знаменателя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 ≥ M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r>
              <a:rPr lang="ru-RU" sz="2400" dirty="0"/>
              <a:t>Тогда можно поделить числитель на знаменатель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602691"/>
              </p:ext>
            </p:extLst>
          </p:nvPr>
        </p:nvGraphicFramePr>
        <p:xfrm>
          <a:off x="2033539" y="1961729"/>
          <a:ext cx="4104455" cy="1255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50" name="Equation" r:id="rId5" imgW="2552700" imgH="787400" progId="Equation.DSMT4">
                  <p:embed/>
                </p:oleObj>
              </mc:Choice>
              <mc:Fallback>
                <p:oleObj name="Equation" r:id="rId5" imgW="2552700" imgH="787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3539" y="1961729"/>
                        <a:ext cx="4104455" cy="12558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5503468"/>
              </p:ext>
            </p:extLst>
          </p:nvPr>
        </p:nvGraphicFramePr>
        <p:xfrm>
          <a:off x="1673498" y="3401887"/>
          <a:ext cx="975723" cy="53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51" name="Equation" r:id="rId7" imgW="634725" imgH="342751" progId="Equation.DSMT4">
                  <p:embed/>
                </p:oleObj>
              </mc:Choice>
              <mc:Fallback>
                <p:oleObj name="Equation" r:id="rId7" imgW="634725" imgH="342751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3498" y="3401887"/>
                        <a:ext cx="975723" cy="5322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837626" y="3329880"/>
            <a:ext cx="6174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  <a:ea typeface="Times New Roman" panose="02020603050405020304" pitchFamily="18" charset="0"/>
              </a:rPr>
              <a:t>целая часть передаточной функции – полином степени </a:t>
            </a:r>
            <a:r>
              <a:rPr lang="en-US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 </a:t>
            </a:r>
            <a:r>
              <a:rPr lang="ru-RU" sz="2400" dirty="0">
                <a:ea typeface="Times New Roman" panose="02020603050405020304" pitchFamily="18" charset="0"/>
              </a:rPr>
              <a:t>–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endParaRPr lang="ru-RU" sz="2400" dirty="0">
              <a:latin typeface="+mj-lt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73907" y="-12457"/>
            <a:ext cx="184731" cy="40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3013854"/>
              </p:ext>
            </p:extLst>
          </p:nvPr>
        </p:nvGraphicFramePr>
        <p:xfrm>
          <a:off x="1790775" y="4427881"/>
          <a:ext cx="1156240" cy="58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52" name="Equation" r:id="rId9" imgW="672808" imgH="342751" progId="Equation.DSMT4">
                  <p:embed/>
                </p:oleObj>
              </mc:Choice>
              <mc:Fallback>
                <p:oleObj name="Equation" r:id="rId9" imgW="672808" imgH="34275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0775" y="4427881"/>
                        <a:ext cx="1156240" cy="586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2981642" y="4337992"/>
            <a:ext cx="57423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  <a:ea typeface="Times New Roman" panose="02020603050405020304" pitchFamily="18" charset="0"/>
              </a:rPr>
              <a:t>– остаток от деления. Второе слагаемое представляет собой правильную дробь, у которой степень числителя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+mj-lt"/>
                <a:ea typeface="Times New Roman" panose="02020603050405020304" pitchFamily="18" charset="0"/>
              </a:rPr>
              <a:t>строго</a:t>
            </a:r>
            <a:r>
              <a:rPr lang="ru-RU" sz="2400" dirty="0">
                <a:latin typeface="+mj-lt"/>
                <a:ea typeface="Times New Roman" panose="02020603050405020304" pitchFamily="18" charset="0"/>
              </a:rPr>
              <a:t> меньше степени знаменателя</a:t>
            </a:r>
          </a:p>
        </p:txBody>
      </p:sp>
    </p:spTree>
    <p:extLst>
      <p:ext uri="{BB962C8B-B14F-4D97-AF65-F5344CB8AC3E}">
        <p14:creationId xmlns:p14="http://schemas.microsoft.com/office/powerpoint/2010/main" val="651664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580</Words>
  <Application>Microsoft Office PowerPoint</Application>
  <PresentationFormat>Произвольный</PresentationFormat>
  <Paragraphs>98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Cambria Math</vt:lpstr>
      <vt:lpstr>SimHei</vt:lpstr>
      <vt:lpstr>Times New Roman</vt:lpstr>
      <vt:lpstr>1_Тема Office</vt:lpstr>
      <vt:lpstr>2_Тема Office</vt:lpstr>
      <vt:lpstr>Equation</vt:lpstr>
      <vt:lpstr>MathType 7.0 Equation</vt:lpstr>
      <vt:lpstr>Цифровая обработка сигналов  Строение импульсной характеристики ЛИС-цепи конечного порядка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обработка сигналов</dc:title>
  <dc:creator>ВНВ</dc:creator>
  <cp:lastModifiedBy>VNV</cp:lastModifiedBy>
  <cp:revision>124</cp:revision>
  <dcterms:created xsi:type="dcterms:W3CDTF">2020-03-04T10:24:45Z</dcterms:created>
  <dcterms:modified xsi:type="dcterms:W3CDTF">2024-03-04T14:40:58Z</dcterms:modified>
</cp:coreProperties>
</file>