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6" r:id="rId1"/>
    <p:sldMasterId id="2147483678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5" r:id="rId10"/>
    <p:sldId id="264" r:id="rId11"/>
    <p:sldId id="26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0693400" cy="7562850"/>
  <p:notesSz cx="10693400" cy="7562850"/>
  <p:defaultTextStyle>
    <a:defPPr>
      <a:defRPr lang="ru-RU"/>
    </a:defPPr>
    <a:lvl1pPr marL="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294">
          <p15:clr>
            <a:srgbClr val="A4A3A4"/>
          </p15:clr>
        </p15:guide>
        <p15:guide id="4" pos="2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4660"/>
  </p:normalViewPr>
  <p:slideViewPr>
    <p:cSldViewPr>
      <p:cViewPr varScale="1">
        <p:scale>
          <a:sx n="83" d="100"/>
          <a:sy n="83" d="100"/>
        </p:scale>
        <p:origin x="1530" y="114"/>
      </p:cViewPr>
      <p:guideLst>
        <p:guide orient="horz" pos="2880"/>
        <p:guide pos="2160"/>
        <p:guide orient="horz" pos="329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10.wmf"/><Relationship Id="rId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3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65.wmf"/><Relationship Id="rId1" Type="http://schemas.openxmlformats.org/officeDocument/2006/relationships/image" Target="../media/image73.wmf"/><Relationship Id="rId6" Type="http://schemas.openxmlformats.org/officeDocument/2006/relationships/image" Target="../media/image66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68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4" Type="http://schemas.openxmlformats.org/officeDocument/2006/relationships/image" Target="../media/image85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7" Type="http://schemas.openxmlformats.org/officeDocument/2006/relationships/image" Target="../media/image81.wmf"/><Relationship Id="rId2" Type="http://schemas.openxmlformats.org/officeDocument/2006/relationships/image" Target="../media/image92.wmf"/><Relationship Id="rId1" Type="http://schemas.openxmlformats.org/officeDocument/2006/relationships/image" Target="../media/image80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0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BACE-06CB-496B-A901-09FCA111BD9D}" type="datetimeFigureOut">
              <a:rPr lang="ru-RU" smtClean="0"/>
              <a:t>08.03.2023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8BFB3-2259-4B47-AECF-EC3CE2F91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5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40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076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11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149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18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228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264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303" algn="l" defTabSz="91407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6" y="2349387"/>
            <a:ext cx="9089390" cy="16211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1" y="4285617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2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7432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38110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8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3" y="302868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3080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6" y="2349387"/>
            <a:ext cx="9089390" cy="162111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1" y="4285617"/>
            <a:ext cx="7485380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2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9269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7489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8" y="4859834"/>
            <a:ext cx="9089390" cy="1502066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8" y="3205460"/>
            <a:ext cx="9089390" cy="1654373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414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829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2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65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207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48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901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31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32750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9485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24131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9464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872995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3" y="301113"/>
            <a:ext cx="3518055" cy="1281483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3" y="301116"/>
            <a:ext cx="5977907" cy="645468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3" y="1582599"/>
            <a:ext cx="3518055" cy="5173200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06864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30984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7"/>
            <a:ext cx="6416040" cy="624986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2341"/>
            </a:lvl1pPr>
            <a:lvl2pPr marL="334414" indent="0">
              <a:buNone/>
              <a:defRPr sz="2048"/>
            </a:lvl2pPr>
            <a:lvl3pPr marL="668829" indent="0">
              <a:buNone/>
              <a:defRPr sz="1755"/>
            </a:lvl3pPr>
            <a:lvl4pPr marL="1003243" indent="0">
              <a:buNone/>
              <a:defRPr sz="1462"/>
            </a:lvl4pPr>
            <a:lvl5pPr marL="1337658" indent="0">
              <a:buNone/>
              <a:defRPr sz="1462"/>
            </a:lvl5pPr>
            <a:lvl6pPr marL="1672072" indent="0">
              <a:buNone/>
              <a:defRPr sz="1462"/>
            </a:lvl6pPr>
            <a:lvl7pPr marL="2006487" indent="0">
              <a:buNone/>
              <a:defRPr sz="1462"/>
            </a:lvl7pPr>
            <a:lvl8pPr marL="2340901" indent="0">
              <a:buNone/>
              <a:defRPr sz="1462"/>
            </a:lvl8pPr>
            <a:lvl9pPr marL="2675316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2"/>
            <a:ext cx="6416040" cy="887584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45887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16868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68"/>
            <a:ext cx="2406015" cy="6452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3" y="302868"/>
            <a:ext cx="7039822" cy="64529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08306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514E-549C-4764-B1A6-30C60B546987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78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8" y="4859834"/>
            <a:ext cx="9089390" cy="1502066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8" y="3205460"/>
            <a:ext cx="9089390" cy="1654373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414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829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2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65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2072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48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901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31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09646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668"/>
            <a:ext cx="4722918" cy="4991131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2704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889"/>
            <a:ext cx="4724775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8404"/>
            <a:ext cx="4724775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889"/>
            <a:ext cx="4726631" cy="705515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414" indent="0">
              <a:buNone/>
              <a:defRPr sz="1462" b="1"/>
            </a:lvl2pPr>
            <a:lvl3pPr marL="668829" indent="0">
              <a:buNone/>
              <a:defRPr sz="1316" b="1"/>
            </a:lvl3pPr>
            <a:lvl4pPr marL="1003243" indent="0">
              <a:buNone/>
              <a:defRPr sz="1170" b="1"/>
            </a:lvl4pPr>
            <a:lvl5pPr marL="1337658" indent="0">
              <a:buNone/>
              <a:defRPr sz="1170" b="1"/>
            </a:lvl5pPr>
            <a:lvl6pPr marL="1672072" indent="0">
              <a:buNone/>
              <a:defRPr sz="1170" b="1"/>
            </a:lvl6pPr>
            <a:lvl7pPr marL="2006487" indent="0">
              <a:buNone/>
              <a:defRPr sz="1170" b="1"/>
            </a:lvl7pPr>
            <a:lvl8pPr marL="2340901" indent="0">
              <a:buNone/>
              <a:defRPr sz="1170" b="1"/>
            </a:lvl8pPr>
            <a:lvl9pPr marL="2675316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8404"/>
            <a:ext cx="4726631" cy="435739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613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15700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2916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3" y="301113"/>
            <a:ext cx="3518055" cy="1281483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3" y="301116"/>
            <a:ext cx="5977907" cy="6454683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3" y="1582599"/>
            <a:ext cx="3518055" cy="5173200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445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3997"/>
            <a:ext cx="6416040" cy="624986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755"/>
            <a:ext cx="6416040" cy="4537710"/>
          </a:xfrm>
        </p:spPr>
        <p:txBody>
          <a:bodyPr/>
          <a:lstStyle>
            <a:lvl1pPr marL="0" indent="0">
              <a:buNone/>
              <a:defRPr sz="2341"/>
            </a:lvl1pPr>
            <a:lvl2pPr marL="334414" indent="0">
              <a:buNone/>
              <a:defRPr sz="2048"/>
            </a:lvl2pPr>
            <a:lvl3pPr marL="668829" indent="0">
              <a:buNone/>
              <a:defRPr sz="1755"/>
            </a:lvl3pPr>
            <a:lvl4pPr marL="1003243" indent="0">
              <a:buNone/>
              <a:defRPr sz="1462"/>
            </a:lvl4pPr>
            <a:lvl5pPr marL="1337658" indent="0">
              <a:buNone/>
              <a:defRPr sz="1462"/>
            </a:lvl5pPr>
            <a:lvl6pPr marL="1672072" indent="0">
              <a:buNone/>
              <a:defRPr sz="1462"/>
            </a:lvl6pPr>
            <a:lvl7pPr marL="2006487" indent="0">
              <a:buNone/>
              <a:defRPr sz="1462"/>
            </a:lvl7pPr>
            <a:lvl8pPr marL="2340901" indent="0">
              <a:buNone/>
              <a:defRPr sz="1462"/>
            </a:lvl8pPr>
            <a:lvl9pPr marL="2675316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8982"/>
            <a:ext cx="6416040" cy="887584"/>
          </a:xfrm>
        </p:spPr>
        <p:txBody>
          <a:bodyPr/>
          <a:lstStyle>
            <a:lvl1pPr marL="0" indent="0">
              <a:buNone/>
              <a:defRPr sz="1024"/>
            </a:lvl1pPr>
            <a:lvl2pPr marL="334414" indent="0">
              <a:buNone/>
              <a:defRPr sz="877"/>
            </a:lvl2pPr>
            <a:lvl3pPr marL="668829" indent="0">
              <a:buNone/>
              <a:defRPr sz="731"/>
            </a:lvl3pPr>
            <a:lvl4pPr marL="1003243" indent="0">
              <a:buNone/>
              <a:defRPr sz="659"/>
            </a:lvl4pPr>
            <a:lvl5pPr marL="1337658" indent="0">
              <a:buNone/>
              <a:defRPr sz="659"/>
            </a:lvl5pPr>
            <a:lvl6pPr marL="1672072" indent="0">
              <a:buNone/>
              <a:defRPr sz="659"/>
            </a:lvl6pPr>
            <a:lvl7pPr marL="2006487" indent="0">
              <a:buNone/>
              <a:defRPr sz="659"/>
            </a:lvl7pPr>
            <a:lvl8pPr marL="2340901" indent="0">
              <a:buNone/>
              <a:defRPr sz="659"/>
            </a:lvl8pPr>
            <a:lvl9pPr marL="2675316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8039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668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4"/>
            <a:ext cx="33862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03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ctr" defTabSz="668829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811" indent="-250811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423" indent="-209009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6037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451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864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280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693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8109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522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414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829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243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658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2072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487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901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316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2865"/>
            <a:ext cx="9624060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1" y="1764668"/>
            <a:ext cx="9624060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1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FEEC8-6BCD-462C-A220-44D57AB72FF0}" type="datetime1">
              <a:rPr lang="en-US" smtClean="0"/>
              <a:t>3/8/2023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9644"/>
            <a:ext cx="33862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9644"/>
            <a:ext cx="24951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41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 ftr="0" dt="0"/>
  <p:txStyles>
    <p:titleStyle>
      <a:lvl1pPr algn="ctr" defTabSz="668829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811" indent="-250811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423" indent="-209009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6037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451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864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280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693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8109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522" indent="-167208" algn="l" defTabSz="668829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414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829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243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658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2072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487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901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316" algn="l" defTabSz="668829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28.w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6.w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5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3.w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image" Target="../media/image40.png"/><Relationship Id="rId9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37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4.wmf"/><Relationship Id="rId12" Type="http://schemas.openxmlformats.org/officeDocument/2006/relationships/image" Target="../media/image36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3.x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6.bin"/><Relationship Id="rId5" Type="http://schemas.openxmlformats.org/officeDocument/2006/relationships/image" Target="../media/image38.png"/><Relationship Id="rId10" Type="http://schemas.openxmlformats.org/officeDocument/2006/relationships/image" Target="../media/image39.png"/><Relationship Id="rId4" Type="http://schemas.openxmlformats.org/officeDocument/2006/relationships/image" Target="../media/image45.png"/><Relationship Id="rId9" Type="http://schemas.openxmlformats.org/officeDocument/2006/relationships/image" Target="../media/image35.wmf"/><Relationship Id="rId14" Type="http://schemas.openxmlformats.org/officeDocument/2006/relationships/image" Target="../media/image3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3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2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46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47.wmf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46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4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48.bin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49.bin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50.wmf"/><Relationship Id="rId4" Type="http://schemas.openxmlformats.org/officeDocument/2006/relationships/image" Target="../media/image59.png"/><Relationship Id="rId9" Type="http://schemas.openxmlformats.org/officeDocument/2006/relationships/oleObject" Target="../embeddings/oleObject5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55.wmf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19.x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57.wmf"/><Relationship Id="rId5" Type="http://schemas.openxmlformats.org/officeDocument/2006/relationships/image" Target="../media/image54.png"/><Relationship Id="rId10" Type="http://schemas.openxmlformats.org/officeDocument/2006/relationships/oleObject" Target="../embeddings/oleObject53.bin"/><Relationship Id="rId4" Type="http://schemas.openxmlformats.org/officeDocument/2006/relationships/image" Target="../media/image26.png"/><Relationship Id="rId9" Type="http://schemas.openxmlformats.org/officeDocument/2006/relationships/image" Target="../media/image5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58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1.wmf"/><Relationship Id="rId2" Type="http://schemas.openxmlformats.org/officeDocument/2006/relationships/vmlDrawing" Target="../drawings/vmlDrawing17.v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60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oleObject" Target="../embeddings/oleObject63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64.wmf"/><Relationship Id="rId2" Type="http://schemas.openxmlformats.org/officeDocument/2006/relationships/vmlDrawing" Target="../drawings/vmlDrawing18.vml"/><Relationship Id="rId16" Type="http://schemas.openxmlformats.org/officeDocument/2006/relationships/image" Target="../media/image66.wmf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4.bin"/><Relationship Id="rId10" Type="http://schemas.openxmlformats.org/officeDocument/2006/relationships/image" Target="../media/image62.w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6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67.wmf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22.xml"/><Relationship Id="rId6" Type="http://schemas.openxmlformats.org/officeDocument/2006/relationships/oleObject" Target="../embeddings/oleObject65.bin"/><Relationship Id="rId11" Type="http://schemas.openxmlformats.org/officeDocument/2006/relationships/image" Target="../media/image66.wmf"/><Relationship Id="rId5" Type="http://schemas.openxmlformats.org/officeDocument/2006/relationships/image" Target="../media/image54.png"/><Relationship Id="rId10" Type="http://schemas.openxmlformats.org/officeDocument/2006/relationships/oleObject" Target="../embeddings/oleObject67.bin"/><Relationship Id="rId4" Type="http://schemas.openxmlformats.org/officeDocument/2006/relationships/image" Target="../media/image5.png"/><Relationship Id="rId9" Type="http://schemas.openxmlformats.org/officeDocument/2006/relationships/image" Target="../media/image6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oleObject" Target="../embeddings/oleObject72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69.bin"/><Relationship Id="rId12" Type="http://schemas.openxmlformats.org/officeDocument/2006/relationships/image" Target="../media/image69.wmf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8.bin"/><Relationship Id="rId15" Type="http://schemas.openxmlformats.org/officeDocument/2006/relationships/image" Target="../media/image54.png"/><Relationship Id="rId10" Type="http://schemas.openxmlformats.org/officeDocument/2006/relationships/image" Target="../media/image68.wmf"/><Relationship Id="rId4" Type="http://schemas.openxmlformats.org/officeDocument/2006/relationships/image" Target="../media/image81.png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70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74.bin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79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75.wmf"/><Relationship Id="rId2" Type="http://schemas.openxmlformats.org/officeDocument/2006/relationships/vmlDrawing" Target="../drawings/vmlDrawing22.vml"/><Relationship Id="rId16" Type="http://schemas.openxmlformats.org/officeDocument/2006/relationships/image" Target="../media/image66.wmf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73.w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10" Type="http://schemas.openxmlformats.org/officeDocument/2006/relationships/image" Target="../media/image74.wmf"/><Relationship Id="rId4" Type="http://schemas.openxmlformats.org/officeDocument/2006/relationships/image" Target="../media/image88.png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7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85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79.wmf"/><Relationship Id="rId2" Type="http://schemas.openxmlformats.org/officeDocument/2006/relationships/vmlDrawing" Target="../drawings/vmlDrawing23.vml"/><Relationship Id="rId16" Type="http://schemas.openxmlformats.org/officeDocument/2006/relationships/image" Target="../media/image81.wmf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10" Type="http://schemas.openxmlformats.org/officeDocument/2006/relationships/image" Target="../media/image78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8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85.wmf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84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89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86.wmf"/><Relationship Id="rId2" Type="http://schemas.openxmlformats.org/officeDocument/2006/relationships/vmlDrawing" Target="../drawings/vmlDrawing25.vml"/><Relationship Id="rId1" Type="http://schemas.openxmlformats.org/officeDocument/2006/relationships/themeOverride" Target="../theme/themeOverride28.xml"/><Relationship Id="rId6" Type="http://schemas.openxmlformats.org/officeDocument/2006/relationships/oleObject" Target="../embeddings/oleObject91.bin"/><Relationship Id="rId5" Type="http://schemas.openxmlformats.org/officeDocument/2006/relationships/image" Target="../media/image54.png"/><Relationship Id="rId4" Type="http://schemas.openxmlformats.org/officeDocument/2006/relationships/image" Target="../media/image89.png"/><Relationship Id="rId9" Type="http://schemas.openxmlformats.org/officeDocument/2006/relationships/image" Target="../media/image8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91.png"/><Relationship Id="rId5" Type="http://schemas.openxmlformats.org/officeDocument/2006/relationships/image" Target="../media/image54.png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4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97.bin"/><Relationship Id="rId18" Type="http://schemas.openxmlformats.org/officeDocument/2006/relationships/image" Target="../media/image81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94.bin"/><Relationship Id="rId12" Type="http://schemas.openxmlformats.org/officeDocument/2006/relationships/image" Target="../media/image94.wmf"/><Relationship Id="rId17" Type="http://schemas.openxmlformats.org/officeDocument/2006/relationships/oleObject" Target="../embeddings/oleObject99.bin"/><Relationship Id="rId2" Type="http://schemas.openxmlformats.org/officeDocument/2006/relationships/vmlDrawing" Target="../drawings/vmlDrawing26.vml"/><Relationship Id="rId16" Type="http://schemas.openxmlformats.org/officeDocument/2006/relationships/image" Target="../media/image96.wmf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3.bin"/><Relationship Id="rId15" Type="http://schemas.openxmlformats.org/officeDocument/2006/relationships/oleObject" Target="../embeddings/oleObject98.bin"/><Relationship Id="rId10" Type="http://schemas.openxmlformats.org/officeDocument/2006/relationships/image" Target="../media/image93.wmf"/><Relationship Id="rId4" Type="http://schemas.openxmlformats.org/officeDocument/2006/relationships/image" Target="../media/image88.png"/><Relationship Id="rId9" Type="http://schemas.openxmlformats.org/officeDocument/2006/relationships/oleObject" Target="../embeddings/oleObject95.bin"/><Relationship Id="rId14" Type="http://schemas.openxmlformats.org/officeDocument/2006/relationships/image" Target="../media/image9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0.bin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2" Type="http://schemas.openxmlformats.org/officeDocument/2006/relationships/vmlDrawing" Target="../drawings/vmlDrawing3.vml"/><Relationship Id="rId16" Type="http://schemas.openxmlformats.org/officeDocument/2006/relationships/image" Target="../media/image12.wmf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9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6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wmf"/><Relationship Id="rId4" Type="http://schemas.openxmlformats.org/officeDocument/2006/relationships/image" Target="../media/image18.png"/><Relationship Id="rId9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17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19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1.wmf"/><Relationship Id="rId4" Type="http://schemas.openxmlformats.org/officeDocument/2006/relationships/image" Target="../media/image25.png"/><Relationship Id="rId9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slideLayout" Target="../slideLayouts/slideLayout23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7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6.wmf"/><Relationship Id="rId4" Type="http://schemas.openxmlformats.org/officeDocument/2006/relationships/image" Target="../media/image33.png"/><Relationship Id="rId9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28824"/>
            <a:ext cx="9595865" cy="496535"/>
          </a:xfrm>
          <a:prstGeom prst="rect">
            <a:avLst/>
          </a:prstGeom>
        </p:spPr>
        <p:txBody>
          <a:bodyPr vert="horz" wrap="square" lIns="0" tIns="29199" rIns="0" bIns="0" rtlCol="0">
            <a:spAutoFit/>
          </a:bodyPr>
          <a:lstStyle/>
          <a:p>
            <a:pPr marL="20638" marR="5080" indent="-20638" algn="ctr">
              <a:lnSpc>
                <a:spcPts val="1839"/>
              </a:lnSpc>
              <a:spcBef>
                <a:spcPts val="229"/>
              </a:spcBef>
            </a:pPr>
            <a:r>
              <a:rPr sz="2100" b="1" spc="-5" dirty="0">
                <a:latin typeface="Times New Roman"/>
                <a:cs typeface="Times New Roman"/>
              </a:rPr>
              <a:t>НОВОСИБИРСКИЙ ГОСУДАРСТВЕННЫЙ </a:t>
            </a:r>
            <a:r>
              <a:rPr sz="2100" b="1" spc="-5" dirty="0" smtClean="0">
                <a:latin typeface="Times New Roman"/>
                <a:cs typeface="Times New Roman"/>
              </a:rPr>
              <a:t>ТЕХНИЧЕСКИ</a:t>
            </a:r>
            <a:r>
              <a:rPr lang="ru-RU" sz="2100" b="1" spc="-5" dirty="0" smtClean="0">
                <a:latin typeface="Times New Roman"/>
                <a:cs typeface="Times New Roman"/>
              </a:rPr>
              <a:t>Й </a:t>
            </a:r>
            <a:r>
              <a:rPr sz="2100" b="1" spc="-5" dirty="0" smtClean="0">
                <a:latin typeface="Times New Roman"/>
                <a:cs typeface="Times New Roman"/>
              </a:rPr>
              <a:t>УНИВЕРСИТЕТ</a:t>
            </a: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75099" y="2943225"/>
            <a:ext cx="2362201" cy="38151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400" spc="-5" dirty="0">
                <a:latin typeface="Times New Roman"/>
                <a:cs typeface="Times New Roman"/>
              </a:rPr>
              <a:t>В.Н.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ВАСЮКОВ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0" y="3705225"/>
            <a:ext cx="8605265" cy="1422821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 algn="ctr">
              <a:spcBef>
                <a:spcPts val="95"/>
              </a:spcBef>
            </a:pPr>
            <a:r>
              <a:rPr sz="2900" b="1" spc="-5" dirty="0">
                <a:latin typeface="Times New Roman"/>
                <a:cs typeface="Times New Roman"/>
              </a:rPr>
              <a:t>ЦИФРОВАЯ ОБРАБОТКА</a:t>
            </a:r>
            <a:r>
              <a:rPr sz="2900" b="1" dirty="0">
                <a:latin typeface="Times New Roman"/>
                <a:cs typeface="Times New Roman"/>
              </a:rPr>
              <a:t> </a:t>
            </a:r>
            <a:r>
              <a:rPr sz="2900" b="1" spc="-5" dirty="0" smtClean="0">
                <a:latin typeface="Times New Roman"/>
                <a:cs typeface="Times New Roman"/>
              </a:rPr>
              <a:t>СИГНАЛОВ</a:t>
            </a:r>
            <a:endParaRPr lang="ru-RU" sz="2900" b="1" spc="-5" dirty="0" smtClean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endParaRPr lang="ru-RU" sz="2900" b="1" spc="-5" dirty="0">
              <a:latin typeface="Times New Roman"/>
              <a:cs typeface="Times New Roman"/>
            </a:endParaRPr>
          </a:p>
          <a:p>
            <a:pPr marL="12696" algn="ctr">
              <a:spcBef>
                <a:spcPts val="95"/>
              </a:spcBef>
            </a:pPr>
            <a:r>
              <a:rPr lang="ru-RU" sz="3200" b="1" dirty="0"/>
              <a:t>ЛИС-цепи с линейной </a:t>
            </a:r>
            <a:r>
              <a:rPr lang="ru-RU" sz="3200" b="1" dirty="0" smtClean="0"/>
              <a:t>ФЧХ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94300" y="5840752"/>
            <a:ext cx="1359145" cy="45845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lstStyle/>
          <a:p>
            <a:pPr marL="12696">
              <a:spcBef>
                <a:spcPts val="95"/>
              </a:spcBef>
            </a:pPr>
            <a:r>
              <a:rPr sz="2900" spc="-5" dirty="0" smtClean="0">
                <a:latin typeface="Times New Roman"/>
                <a:cs typeface="Times New Roman"/>
              </a:rPr>
              <a:t>202</a:t>
            </a:r>
            <a:r>
              <a:rPr lang="ru-RU" sz="2900" spc="-5" smtClean="0">
                <a:latin typeface="Times New Roman"/>
                <a:cs typeface="Times New Roman"/>
              </a:rPr>
              <a:t>1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3703" y="231745"/>
            <a:ext cx="1441845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8166101" y="480617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1781E2A-6340-4C81-8B4E-6F8D73E2D05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10</a:t>
            </a:fld>
            <a:endParaRPr lang="ru-RU"/>
          </a:p>
        </p:txBody>
      </p:sp>
      <p:pic>
        <p:nvPicPr>
          <p:cNvPr id="26626" name="Picture 2" descr="Рис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1571625"/>
            <a:ext cx="4583159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1166" y="541599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НПД инвариантна к замене </a:t>
            </a:r>
            <a:endParaRPr lang="ru-RU" sz="28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807249"/>
              </p:ext>
            </p:extLst>
          </p:nvPr>
        </p:nvGraphicFramePr>
        <p:xfrm>
          <a:off x="6337300" y="322030"/>
          <a:ext cx="16764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5" name="Equation" r:id="rId6" imgW="558720" imgH="241200" progId="Equation.DSMT4">
                  <p:embed/>
                </p:oleObj>
              </mc:Choice>
              <mc:Fallback>
                <p:oleObj name="Equation" r:id="rId6" imgW="558720" imgH="241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0" y="322030"/>
                        <a:ext cx="1676400" cy="723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0379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75BE99C1-0E01-4DB8-8723-5A0A0324720C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11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46907"/>
              </p:ext>
            </p:extLst>
          </p:nvPr>
        </p:nvGraphicFramePr>
        <p:xfrm>
          <a:off x="1564075" y="1435120"/>
          <a:ext cx="3744686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3" name="Equation" r:id="rId5" imgW="1231366" imgH="203112" progId="Equation.DSMT4">
                  <p:embed/>
                </p:oleObj>
              </mc:Choice>
              <mc:Fallback>
                <p:oleObj name="Equation" r:id="rId5" imgW="1231366" imgH="20311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4075" y="1435120"/>
                        <a:ext cx="3744686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55700" y="200025"/>
            <a:ext cx="88889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Предположим теперь, </a:t>
            </a:r>
            <a:r>
              <a:rPr lang="ru-RU" sz="2800" dirty="0"/>
              <a:t>что </a:t>
            </a:r>
            <a:r>
              <a:rPr lang="ru-RU" sz="2800" dirty="0" smtClean="0"/>
              <a:t>ИХ </a:t>
            </a:r>
            <a:r>
              <a:rPr lang="ru-RU" sz="2800" dirty="0"/>
              <a:t>цепи </a:t>
            </a:r>
            <a:r>
              <a:rPr lang="ru-RU" sz="2800" dirty="0" smtClean="0"/>
              <a:t>содержит </a:t>
            </a:r>
            <a:r>
              <a:rPr lang="ru-RU" sz="2800" i="1" dirty="0"/>
              <a:t>чётное </a:t>
            </a:r>
            <a:r>
              <a:rPr lang="ru-RU" sz="2800" dirty="0"/>
              <a:t>число </a:t>
            </a:r>
            <a:r>
              <a:rPr lang="ru-RU" sz="2800" dirty="0" smtClean="0"/>
              <a:t>вещественных отсчётов, причём</a:t>
            </a:r>
            <a:endParaRPr lang="ru-RU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970810"/>
              </p:ext>
            </p:extLst>
          </p:nvPr>
        </p:nvGraphicFramePr>
        <p:xfrm>
          <a:off x="6084501" y="1109366"/>
          <a:ext cx="2206939" cy="1261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4" name="Equation" r:id="rId7" imgW="736600" imgH="419100" progId="Equation.DSMT4">
                  <p:embed/>
                </p:oleObj>
              </mc:Choice>
              <mc:Fallback>
                <p:oleObj name="Equation" r:id="rId7" imgW="7366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501" y="1109366"/>
                        <a:ext cx="2206939" cy="12611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192375"/>
              </p:ext>
            </p:extLst>
          </p:nvPr>
        </p:nvGraphicFramePr>
        <p:xfrm>
          <a:off x="955477" y="2037381"/>
          <a:ext cx="8780859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5" name="Equation" r:id="rId9" imgW="2806700" imgH="609600" progId="Equation.DSMT4">
                  <p:embed/>
                </p:oleObj>
              </mc:Choice>
              <mc:Fallback>
                <p:oleObj name="Equation" r:id="rId9" imgW="2806700" imgH="609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477" y="2037381"/>
                        <a:ext cx="8780859" cy="190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800147"/>
              </p:ext>
            </p:extLst>
          </p:nvPr>
        </p:nvGraphicFramePr>
        <p:xfrm>
          <a:off x="993148" y="3988373"/>
          <a:ext cx="8705516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66" name="Equation" r:id="rId11" imgW="2819400" imgH="546100" progId="Equation.DSMT4">
                  <p:embed/>
                </p:oleObj>
              </mc:Choice>
              <mc:Fallback>
                <p:oleObj name="Equation" r:id="rId11" imgW="2819400" imgH="5461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148" y="3988373"/>
                        <a:ext cx="8705516" cy="167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119119" y="5671986"/>
            <a:ext cx="8925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(рассматривая слагаемые второй суммы в обратном порядке)</a:t>
            </a:r>
          </a:p>
        </p:txBody>
      </p:sp>
    </p:spTree>
    <p:extLst>
      <p:ext uri="{BB962C8B-B14F-4D97-AF65-F5344CB8AC3E}">
        <p14:creationId xmlns:p14="http://schemas.microsoft.com/office/powerpoint/2010/main" val="2455233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93700" y="243081"/>
                <a:ext cx="9905999" cy="66625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25E62E5-6F7E-4E34-A181-799A9A8962E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6625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12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872209"/>
              </p:ext>
            </p:extLst>
          </p:nvPr>
        </p:nvGraphicFramePr>
        <p:xfrm>
          <a:off x="1157204" y="767534"/>
          <a:ext cx="8075696" cy="146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7" name="Equation" r:id="rId5" imgW="2997200" imgH="546100" progId="Equation.DSMT4">
                  <p:embed/>
                </p:oleObj>
              </mc:Choice>
              <mc:Fallback>
                <p:oleObj name="Equation" r:id="rId5" imgW="29972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04" y="767534"/>
                        <a:ext cx="8075696" cy="14613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8800" y="219321"/>
            <a:ext cx="1013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(рассматривая слагаемые второй суммы в обратном порядке)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3962842"/>
              </p:ext>
            </p:extLst>
          </p:nvPr>
        </p:nvGraphicFramePr>
        <p:xfrm>
          <a:off x="1689100" y="2085343"/>
          <a:ext cx="7010400" cy="140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8" name="Equation" r:id="rId7" imgW="2705100" imgH="546100" progId="Equation.DSMT4">
                  <p:embed/>
                </p:oleObj>
              </mc:Choice>
              <mc:Fallback>
                <p:oleObj name="Equation" r:id="rId7" imgW="2705100" imgH="546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2085343"/>
                        <a:ext cx="7010400" cy="14070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732025"/>
              </p:ext>
            </p:extLst>
          </p:nvPr>
        </p:nvGraphicFramePr>
        <p:xfrm>
          <a:off x="510313" y="3471501"/>
          <a:ext cx="9660151" cy="1598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9" name="Equation" r:id="rId9" imgW="3860800" imgH="635000" progId="Equation.DSMT4">
                  <p:embed/>
                </p:oleObj>
              </mc:Choice>
              <mc:Fallback>
                <p:oleObj name="Equation" r:id="rId9" imgW="3860800" imgH="635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313" y="3471501"/>
                        <a:ext cx="9660151" cy="15980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073673"/>
              </p:ext>
            </p:extLst>
          </p:nvPr>
        </p:nvGraphicFramePr>
        <p:xfrm>
          <a:off x="1079500" y="5093360"/>
          <a:ext cx="8434466" cy="155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0" name="Equation" r:id="rId11" imgW="3149600" imgH="584200" progId="Equation.DSMT4">
                  <p:embed/>
                </p:oleObj>
              </mc:Choice>
              <mc:Fallback>
                <p:oleObj name="Equation" r:id="rId11" imgW="3149600" imgH="584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5093360"/>
                        <a:ext cx="8434466" cy="1554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8942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93700" y="243081"/>
                <a:ext cx="9905999" cy="703921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11CCA02-203E-4A57-9F13-EB14F663181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70392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71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518" y="4651851"/>
            <a:ext cx="381153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2300" y="276225"/>
            <a:ext cx="937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При </a:t>
            </a:r>
            <a:r>
              <a:rPr lang="ru-RU" alt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нечётном </a:t>
            </a:r>
            <a:r>
              <a:rPr lang="en-US" altLang="ru-RU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ru-RU" alt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altLang="ru-RU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нечётная симметрия импульсной характеристике требует, чтобы средний отсчёт был </a:t>
            </a:r>
            <a:br>
              <a:rPr lang="ru-RU" altLang="ru-RU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altLang="ru-RU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равен нулю, поэтому комплексная частотная характеристика </a:t>
            </a:r>
            <a:endParaRPr lang="ru-RU" alt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503381"/>
              </p:ext>
            </p:extLst>
          </p:nvPr>
        </p:nvGraphicFramePr>
        <p:xfrm>
          <a:off x="2109105" y="1716944"/>
          <a:ext cx="6950529" cy="1338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1" name="Equation" r:id="rId6" imgW="2819400" imgH="546100" progId="Equation.DSMT4">
                  <p:embed/>
                </p:oleObj>
              </mc:Choice>
              <mc:Fallback>
                <p:oleObj name="Equation" r:id="rId6" imgW="2819400" imgH="546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105" y="1716944"/>
                        <a:ext cx="6950529" cy="13384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654756"/>
              </p:ext>
            </p:extLst>
          </p:nvPr>
        </p:nvGraphicFramePr>
        <p:xfrm>
          <a:off x="1886167" y="3102798"/>
          <a:ext cx="7039430" cy="1485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2" name="Equation" r:id="rId8" imgW="3111500" imgH="660400" progId="Equation.DSMT4">
                  <p:embed/>
                </p:oleObj>
              </mc:Choice>
              <mc:Fallback>
                <p:oleObj name="Equation" r:id="rId8" imgW="3111500" imgH="660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167" y="3102798"/>
                        <a:ext cx="7039430" cy="14853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24" y="4397077"/>
            <a:ext cx="3581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246598"/>
              </p:ext>
            </p:extLst>
          </p:nvPr>
        </p:nvGraphicFramePr>
        <p:xfrm>
          <a:off x="3917840" y="6158187"/>
          <a:ext cx="2697173" cy="739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3" name="Equation" r:id="rId11" imgW="1663700" imgH="457200" progId="Equation.DSMT4">
                  <p:embed/>
                </p:oleObj>
              </mc:Choice>
              <mc:Fallback>
                <p:oleObj name="Equation" r:id="rId11" imgW="1663700" imgH="4572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7840" y="6158187"/>
                        <a:ext cx="2697173" cy="7397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801975" y="4725716"/>
            <a:ext cx="782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</a:t>
            </a:r>
            <a:endParaRPr lang="ru-RU" sz="2400" dirty="0"/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715126"/>
              </p:ext>
            </p:extLst>
          </p:nvPr>
        </p:nvGraphicFramePr>
        <p:xfrm>
          <a:off x="5704756" y="4682556"/>
          <a:ext cx="2211614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4" name="Equation" r:id="rId13" imgW="876300" imgH="203200" progId="Equation.DSMT4">
                  <p:embed/>
                </p:oleObj>
              </mc:Choice>
              <mc:Fallback>
                <p:oleObj name="Equation" r:id="rId13" imgW="876300" imgH="2032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4756" y="4682556"/>
                        <a:ext cx="2211614" cy="50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3522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667AECA-1DC4-42DC-A8AE-797DCD5A665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1922" y="360664"/>
            <a:ext cx="4522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Рекурсивная вычислимость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0683" y="828783"/>
            <a:ext cx="8450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Одно из непременных условий, которым должен удовлетворять любой алгоритм – условие </a:t>
            </a:r>
            <a:r>
              <a:rPr lang="ru-RU" sz="2800" i="1" dirty="0"/>
              <a:t>рекурсивной вычислимости, </a:t>
            </a:r>
            <a:r>
              <a:rPr lang="ru-RU" sz="2800" dirty="0"/>
              <a:t>именуемой далее просто вычислимостью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5973" y="2507930"/>
            <a:ext cx="8305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</a:rPr>
              <a:t>все значения переменных и констант, используемые на каждом шаге исполнения алгоритма, должны быть к этому моменту известны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772764"/>
              </p:ext>
            </p:extLst>
          </p:nvPr>
        </p:nvGraphicFramePr>
        <p:xfrm>
          <a:off x="1496841" y="4193239"/>
          <a:ext cx="542889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5" name="Equation" r:id="rId5" imgW="2235200" imgH="508000" progId="Equation.DSMT4">
                  <p:embed/>
                </p:oleObj>
              </mc:Choice>
              <mc:Fallback>
                <p:oleObj name="Equation" r:id="rId5" imgW="22352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6841" y="4193239"/>
                        <a:ext cx="5428890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20683" y="5313281"/>
            <a:ext cx="842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РУ вычислимо</a:t>
            </a:r>
            <a:r>
              <a:rPr lang="ru-RU" sz="2800" dirty="0"/>
              <a:t>, если заданы начальные условия – значения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884049"/>
              </p:ext>
            </p:extLst>
          </p:nvPr>
        </p:nvGraphicFramePr>
        <p:xfrm>
          <a:off x="7603363" y="4399891"/>
          <a:ext cx="153725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6" name="Equation" r:id="rId7" imgW="558558" imgH="241195" progId="Equation.DSMT4">
                  <p:embed/>
                </p:oleObj>
              </mc:Choice>
              <mc:Fallback>
                <p:oleObj name="Equation" r:id="rId7" imgW="558558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3363" y="4399891"/>
                        <a:ext cx="1537252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022725"/>
              </p:ext>
            </p:extLst>
          </p:nvPr>
        </p:nvGraphicFramePr>
        <p:xfrm>
          <a:off x="3471863" y="5877786"/>
          <a:ext cx="20097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7" name="Equation" r:id="rId9" imgW="850680" imgH="241200" progId="Equation.DSMT4">
                  <p:embed/>
                </p:oleObj>
              </mc:Choice>
              <mc:Fallback>
                <p:oleObj name="Equation" r:id="rId9" imgW="850680" imgH="24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1863" y="5877786"/>
                        <a:ext cx="2009775" cy="50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479298"/>
              </p:ext>
            </p:extLst>
          </p:nvPr>
        </p:nvGraphicFramePr>
        <p:xfrm>
          <a:off x="6075580" y="5877120"/>
          <a:ext cx="22637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8" name="Equation" r:id="rId11" imgW="965160" imgH="241200" progId="Equation.DSMT4">
                  <p:embed/>
                </p:oleObj>
              </mc:Choice>
              <mc:Fallback>
                <p:oleObj name="Equation" r:id="rId11" imgW="965160" imgH="241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580" y="5877120"/>
                        <a:ext cx="2263775" cy="50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4833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3D6BDAA-D254-48FD-90D3-90F4F922425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3300" y="352425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РУ антикаузальной цепи </a:t>
            </a:r>
            <a:endParaRPr lang="ru-RU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236385"/>
              </p:ext>
            </p:extLst>
          </p:nvPr>
        </p:nvGraphicFramePr>
        <p:xfrm>
          <a:off x="1155700" y="902488"/>
          <a:ext cx="5354128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5" name="Equation" r:id="rId5" imgW="2133600" imgH="508000" progId="Equation.DSMT4">
                  <p:embed/>
                </p:oleObj>
              </mc:Choice>
              <mc:Fallback>
                <p:oleObj name="Equation" r:id="rId5" imgW="21336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902488"/>
                        <a:ext cx="5354128" cy="1266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3156421"/>
              </p:ext>
            </p:extLst>
          </p:nvPr>
        </p:nvGraphicFramePr>
        <p:xfrm>
          <a:off x="7327900" y="1190625"/>
          <a:ext cx="1735316" cy="614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6" name="Equation" r:id="rId7" imgW="609336" imgH="241195" progId="Equation.DSMT4">
                  <p:embed/>
                </p:oleObj>
              </mc:Choice>
              <mc:Fallback>
                <p:oleObj name="Equation" r:id="rId7" imgW="609336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900" y="1190625"/>
                        <a:ext cx="1735316" cy="6140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3300" y="2039597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ычислимо в обратном времени, если заданы НУ</a:t>
            </a:r>
            <a:endParaRPr lang="ru-RU" sz="28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915287"/>
              </p:ext>
            </p:extLst>
          </p:nvPr>
        </p:nvGraphicFramePr>
        <p:xfrm>
          <a:off x="3153570" y="2525211"/>
          <a:ext cx="2192337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7" name="Equation" r:id="rId9" imgW="761760" imgH="241200" progId="Equation.DSMT4">
                  <p:embed/>
                </p:oleObj>
              </mc:Choice>
              <mc:Fallback>
                <p:oleObj name="Equation" r:id="rId9" imgW="761760" imgH="24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3570" y="2525211"/>
                        <a:ext cx="2192337" cy="614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400213"/>
              </p:ext>
            </p:extLst>
          </p:nvPr>
        </p:nvGraphicFramePr>
        <p:xfrm>
          <a:off x="5678817" y="2504369"/>
          <a:ext cx="243522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8" name="Equation" r:id="rId11" imgW="863280" imgH="241200" progId="Equation.DSMT4">
                  <p:embed/>
                </p:oleObj>
              </mc:Choice>
              <mc:Fallback>
                <p:oleObj name="Equation" r:id="rId11" imgW="863280" imgH="241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817" y="2504369"/>
                        <a:ext cx="2435225" cy="614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034257" y="3249258"/>
            <a:ext cx="8623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Если же цепь </a:t>
            </a:r>
            <a:r>
              <a:rPr lang="ru-RU" sz="2800" i="1" dirty="0" err="1"/>
              <a:t>некаузальна</a:t>
            </a:r>
            <a:r>
              <a:rPr lang="ru-RU" sz="2800" dirty="0"/>
              <a:t>, то </a:t>
            </a:r>
            <a:r>
              <a:rPr lang="ru-RU" sz="2800" dirty="0" smtClean="0"/>
              <a:t>сделать её вычислимой можно </a:t>
            </a:r>
            <a:r>
              <a:rPr lang="ru-RU" sz="2800" dirty="0"/>
              <a:t>путем разложения на две цепи, вычислимые по отдельности, следующим образом</a:t>
            </a:r>
            <a:r>
              <a:rPr lang="ru-RU" sz="2800" dirty="0" smtClean="0"/>
              <a:t>. Пусть ПФ</a:t>
            </a:r>
            <a:endParaRPr lang="ru-RU" sz="2800" dirty="0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994783"/>
              </p:ext>
            </p:extLst>
          </p:nvPr>
        </p:nvGraphicFramePr>
        <p:xfrm>
          <a:off x="2374900" y="5175490"/>
          <a:ext cx="6855124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9" name="Equation" r:id="rId13" imgW="2832100" imgH="508000" progId="Equation.DSMT4">
                  <p:embed/>
                </p:oleObj>
              </mc:Choice>
              <mc:Fallback>
                <p:oleObj name="Equation" r:id="rId13" imgW="2832100" imgH="5080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5175490"/>
                        <a:ext cx="6855124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5446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40C69347-F823-4E1D-9060-F61AC862FDD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16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768511"/>
              </p:ext>
            </p:extLst>
          </p:nvPr>
        </p:nvGraphicFramePr>
        <p:xfrm>
          <a:off x="1612900" y="504825"/>
          <a:ext cx="685482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2" name="Equation" r:id="rId5" imgW="2832100" imgH="508000" progId="Equation.DSMT4">
                  <p:embed/>
                </p:oleObj>
              </mc:Choice>
              <mc:Fallback>
                <p:oleObj name="Equation" r:id="rId5" imgW="2832100" imgH="5080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504825"/>
                        <a:ext cx="685482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693" y="1716033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/>
              <a:t>Сгруппируем все нули, лежащие внутри 1-окружности, а также нули, лежащие вне 1-окружности, и так же поступим с полюсами. Тогда можно записать передаточную функцию в виде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381933"/>
              </p:ext>
            </p:extLst>
          </p:nvPr>
        </p:nvGraphicFramePr>
        <p:xfrm>
          <a:off x="2146300" y="3482621"/>
          <a:ext cx="5410200" cy="1100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3" name="Equation" r:id="rId7" imgW="2184400" imgH="431800" progId="Equation.DSMT4">
                  <p:embed/>
                </p:oleObj>
              </mc:Choice>
              <mc:Fallback>
                <p:oleObj name="Equation" r:id="rId7" imgW="21844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300" y="3482621"/>
                        <a:ext cx="5410200" cy="11007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81018" y="4506456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/>
              <a:t>где первая дробь имеет нули и полюсы внутри единичного круга, то есть является передаточной функцией </a:t>
            </a:r>
            <a:r>
              <a:rPr lang="ru-RU" sz="2700" i="1" dirty="0"/>
              <a:t>каузальной минимально-фазовой </a:t>
            </a:r>
            <a:r>
              <a:rPr lang="ru-RU" sz="2700" dirty="0"/>
              <a:t>цепи, а вторая дробь представляет </a:t>
            </a:r>
            <a:r>
              <a:rPr lang="ru-RU" sz="2700" i="1" dirty="0" err="1"/>
              <a:t>антикаузальную</a:t>
            </a:r>
            <a:r>
              <a:rPr lang="ru-RU" sz="2700" i="1" dirty="0"/>
              <a:t> максимально-фазовую</a:t>
            </a:r>
            <a:r>
              <a:rPr lang="ru-RU" sz="2700" dirty="0"/>
              <a:t> цепь. </a:t>
            </a:r>
          </a:p>
        </p:txBody>
      </p:sp>
    </p:spTree>
    <p:extLst>
      <p:ext uri="{BB962C8B-B14F-4D97-AF65-F5344CB8AC3E}">
        <p14:creationId xmlns:p14="http://schemas.microsoft.com/office/powerpoint/2010/main" val="941977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546100" y="243081"/>
                <a:ext cx="9612629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25B617C-3A6A-477A-A29F-F4039F389A7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243081"/>
                <a:ext cx="9612629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29" y="4286558"/>
            <a:ext cx="4023364" cy="26952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17</a:t>
            </a:fld>
            <a:endParaRPr lang="ru-RU"/>
          </a:p>
        </p:txBody>
      </p:sp>
      <p:pic>
        <p:nvPicPr>
          <p:cNvPr id="3" name="Рисунок 2" descr="Рис 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868" y="2463165"/>
            <a:ext cx="5579951" cy="18719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021939"/>
              </p:ext>
            </p:extLst>
          </p:nvPr>
        </p:nvGraphicFramePr>
        <p:xfrm>
          <a:off x="2298700" y="276225"/>
          <a:ext cx="54102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Equation" r:id="rId7" imgW="2184400" imgH="431800" progId="Equation.DSMT4">
                  <p:embed/>
                </p:oleObj>
              </mc:Choice>
              <mc:Fallback>
                <p:oleObj name="Equation" r:id="rId7" imgW="2184400" imgH="4318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8700" y="276225"/>
                        <a:ext cx="5410200" cy="110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0607" y="1290022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практике реализация обработки входной последовательности такой цепью выполняется в два </a:t>
            </a:r>
            <a:r>
              <a:rPr lang="ru-RU" sz="2800" dirty="0" smtClean="0"/>
              <a:t>этапа </a:t>
            </a:r>
            <a:r>
              <a:rPr lang="ru-RU" sz="2800" dirty="0" smtClean="0">
                <a:sym typeface="Symbol"/>
              </a:rPr>
              <a:t> </a:t>
            </a:r>
            <a:r>
              <a:rPr lang="ru-RU" sz="2800" dirty="0" smtClean="0"/>
              <a:t>в прямом и в обратном времени. </a:t>
            </a:r>
            <a:endParaRPr lang="ru-RU" sz="28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046522"/>
              </p:ext>
            </p:extLst>
          </p:nvPr>
        </p:nvGraphicFramePr>
        <p:xfrm>
          <a:off x="1505898" y="4925801"/>
          <a:ext cx="353568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6" name="Equation" r:id="rId9" imgW="1397000" imgH="482600" progId="Equation.DSMT4">
                  <p:embed/>
                </p:oleObj>
              </mc:Choice>
              <mc:Fallback>
                <p:oleObj name="Equation" r:id="rId9" imgW="13970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5898" y="4925801"/>
                        <a:ext cx="3535680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02123" y="4073535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Альтернативный вариант: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1855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6625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E36DDA2-4320-432B-A18B-0652872C3E5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6625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3300" y="352425"/>
            <a:ext cx="56817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Матричные разностные уравнения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700" y="1038225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Любая ЛИС-цепь может быть представлена в форме графа, например</a:t>
            </a:r>
            <a:endParaRPr lang="ru-RU" sz="2800" dirty="0"/>
          </a:p>
        </p:txBody>
      </p:sp>
      <p:pic>
        <p:nvPicPr>
          <p:cNvPr id="5" name="Рисунок 4" descr="Рис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2181225"/>
            <a:ext cx="66294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4314825"/>
            <a:ext cx="5105400" cy="2402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38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1283BEC-C94F-469D-BE8C-97BDB4E85BA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19</a:t>
            </a:fld>
            <a:endParaRPr lang="ru-RU"/>
          </a:p>
        </p:txBody>
      </p:sp>
      <p:pic>
        <p:nvPicPr>
          <p:cNvPr id="3" name="Рисунок 2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276225"/>
            <a:ext cx="5105400" cy="2402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713183"/>
              </p:ext>
            </p:extLst>
          </p:nvPr>
        </p:nvGraphicFramePr>
        <p:xfrm>
          <a:off x="1471503" y="3705225"/>
          <a:ext cx="1654394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0" name="Equation" r:id="rId6" imgW="672808" imgH="253890" progId="Equation.DSMT4">
                  <p:embed/>
                </p:oleObj>
              </mc:Choice>
              <mc:Fallback>
                <p:oleObj name="Equation" r:id="rId6" imgW="672808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1503" y="3705225"/>
                        <a:ext cx="1654394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32200" y="3781425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внутренние узлы</a:t>
            </a:r>
            <a:endParaRPr lang="ru-RU" sz="28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799421"/>
              </p:ext>
            </p:extLst>
          </p:nvPr>
        </p:nvGraphicFramePr>
        <p:xfrm>
          <a:off x="1460500" y="2867025"/>
          <a:ext cx="17830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1" name="Equation" r:id="rId8" imgW="749300" imgH="279400" progId="Equation.DSMT4">
                  <p:embed/>
                </p:oleObj>
              </mc:Choice>
              <mc:Fallback>
                <p:oleObj name="Equation" r:id="rId8" imgW="749300" imgH="279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2867025"/>
                        <a:ext cx="178308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642921" y="2943225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истоковые узлы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795321" y="4481909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стоковые узлы</a:t>
            </a:r>
            <a:endParaRPr lang="ru-RU" sz="28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53326"/>
              </p:ext>
            </p:extLst>
          </p:nvPr>
        </p:nvGraphicFramePr>
        <p:xfrm>
          <a:off x="1460500" y="4391025"/>
          <a:ext cx="1733086" cy="652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2" name="Equation" r:id="rId10" imgW="710891" imgH="253890" progId="Equation.DSMT4">
                  <p:embed/>
                </p:oleObj>
              </mc:Choice>
              <mc:Fallback>
                <p:oleObj name="Equation" r:id="rId10" imgW="710891" imgH="25389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4391025"/>
                        <a:ext cx="1733086" cy="6527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361363" y="5158641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</a:rPr>
              <a:t>Удобно считать, что все узлы графа соединены ветвями со всеми узлами (то есть граф является </a:t>
            </a:r>
            <a:r>
              <a:rPr lang="ru-RU" sz="2400" i="1" dirty="0">
                <a:solidFill>
                  <a:srgbClr val="0000FF"/>
                </a:solidFill>
              </a:rPr>
              <a:t>полным</a:t>
            </a:r>
            <a:r>
              <a:rPr lang="ru-RU" sz="2400" dirty="0">
                <a:solidFill>
                  <a:srgbClr val="0000FF"/>
                </a:solidFill>
              </a:rPr>
              <a:t>), просто некоторые ветви (иногда почти все) имеют нулевую передачу</a:t>
            </a:r>
          </a:p>
        </p:txBody>
      </p:sp>
    </p:spTree>
    <p:extLst>
      <p:ext uri="{BB962C8B-B14F-4D97-AF65-F5344CB8AC3E}">
        <p14:creationId xmlns:p14="http://schemas.microsoft.com/office/powerpoint/2010/main" val="847377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B3F3686-743B-43A3-9BF7-9CE5CCCEA60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bject 2"/>
          <p:cNvSpPr txBox="1"/>
          <p:nvPr/>
        </p:nvSpPr>
        <p:spPr>
          <a:xfrm>
            <a:off x="10076048" y="1549402"/>
            <a:ext cx="89535" cy="165130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/>
          <a:p>
            <a:pPr marL="12696">
              <a:spcBef>
                <a:spcPts val="100"/>
              </a:spcBef>
            </a:pPr>
            <a:r>
              <a:rPr sz="1000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7593" y="530271"/>
            <a:ext cx="8458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Линейность ФЧХ обеспечивает сохранение </a:t>
            </a:r>
            <a:r>
              <a:rPr lang="ru-RU" sz="3200" i="1" dirty="0"/>
              <a:t>формы </a:t>
            </a:r>
            <a:r>
              <a:rPr lang="ru-RU" sz="3200" dirty="0"/>
              <a:t>сигнала, если его спектр полностью укладывается в полосу пропускания фильтра, где коэффициент передачи </a:t>
            </a:r>
            <a:r>
              <a:rPr lang="ru-RU" sz="3200" dirty="0" smtClean="0"/>
              <a:t>постоянен</a:t>
            </a:r>
            <a:r>
              <a:rPr lang="ru-RU" sz="3200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25979" y="3227220"/>
            <a:ext cx="88889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Предположим, что </a:t>
            </a:r>
            <a:r>
              <a:rPr lang="ru-RU" sz="3200" dirty="0" smtClean="0"/>
              <a:t>ИХ </a:t>
            </a:r>
            <a:r>
              <a:rPr lang="ru-RU" sz="3200" dirty="0"/>
              <a:t>цепи </a:t>
            </a:r>
            <a:r>
              <a:rPr lang="ru-RU" sz="3200" dirty="0" smtClean="0"/>
              <a:t>содержит </a:t>
            </a:r>
            <a:r>
              <a:rPr lang="ru-RU" sz="3200" i="1" dirty="0"/>
              <a:t>чётное </a:t>
            </a:r>
            <a:r>
              <a:rPr lang="ru-RU" sz="3200" dirty="0"/>
              <a:t>число </a:t>
            </a:r>
            <a:r>
              <a:rPr lang="ru-RU" sz="3200" dirty="0" smtClean="0"/>
              <a:t>вещественных отсчётов, причём</a:t>
            </a:r>
            <a:endParaRPr lang="ru-RU" sz="32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135414"/>
              </p:ext>
            </p:extLst>
          </p:nvPr>
        </p:nvGraphicFramePr>
        <p:xfrm>
          <a:off x="1536700" y="4847542"/>
          <a:ext cx="44275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1" name="Equation" r:id="rId5" imgW="1218960" imgH="203040" progId="Equation.DSMT4">
                  <p:embed/>
                </p:oleObj>
              </mc:Choice>
              <mc:Fallback>
                <p:oleObj name="Equation" r:id="rId5" imgW="1218960" imgH="203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4847542"/>
                        <a:ext cx="4427538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327467"/>
              </p:ext>
            </p:extLst>
          </p:nvPr>
        </p:nvGraphicFramePr>
        <p:xfrm>
          <a:off x="7099300" y="4535728"/>
          <a:ext cx="2149187" cy="121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2" name="Equation" r:id="rId7" imgW="736600" imgH="419100" progId="Equation.DSMT4">
                  <p:embed/>
                </p:oleObj>
              </mc:Choice>
              <mc:Fallback>
                <p:oleObj name="Equation" r:id="rId7" imgW="7366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9300" y="4535728"/>
                        <a:ext cx="2149187" cy="1212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2484842-8F3C-43AE-A0EC-6365535460F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20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379744"/>
              </p:ext>
            </p:extLst>
          </p:nvPr>
        </p:nvGraphicFramePr>
        <p:xfrm>
          <a:off x="1813326" y="396408"/>
          <a:ext cx="578069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" name="Equation" r:id="rId5" imgW="215713" imgH="253780" progId="Equation.DSMT4">
                  <p:embed/>
                </p:oleObj>
              </mc:Choice>
              <mc:Fallback>
                <p:oleObj name="Equation" r:id="rId5" imgW="215713" imgH="2537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3326" y="396408"/>
                        <a:ext cx="578069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684037"/>
              </p:ext>
            </p:extLst>
          </p:nvPr>
        </p:nvGraphicFramePr>
        <p:xfrm>
          <a:off x="1855787" y="1411985"/>
          <a:ext cx="54864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7" name="Equation" r:id="rId7" imgW="203112" imgH="228501" progId="Equation.DSMT4">
                  <p:embed/>
                </p:oleObj>
              </mc:Choice>
              <mc:Fallback>
                <p:oleObj name="Equation" r:id="rId7" imgW="203112" imgH="22850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787" y="1411985"/>
                        <a:ext cx="54864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624186"/>
              </p:ext>
            </p:extLst>
          </p:nvPr>
        </p:nvGraphicFramePr>
        <p:xfrm>
          <a:off x="1902460" y="2552110"/>
          <a:ext cx="67056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" name="Equation" r:id="rId9" imgW="215806" imgH="228501" progId="Equation.DSMT4">
                  <p:embed/>
                </p:oleObj>
              </mc:Choice>
              <mc:Fallback>
                <p:oleObj name="Equation" r:id="rId9" imgW="215806" imgH="22850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460" y="2552110"/>
                        <a:ext cx="67056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03500" y="515462"/>
            <a:ext cx="716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ym typeface="Symbol"/>
              </a:rPr>
              <a:t> </a:t>
            </a:r>
            <a:r>
              <a:rPr lang="ru-RU" sz="2400" dirty="0" smtClean="0"/>
              <a:t>передача от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400" dirty="0" smtClean="0"/>
              <a:t>-го истокового узла к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smtClean="0"/>
              <a:t>-му внутреннему</a:t>
            </a:r>
          </a:p>
          <a:p>
            <a:endParaRPr lang="ru-RU" sz="2400" dirty="0" smtClean="0"/>
          </a:p>
          <a:p>
            <a:r>
              <a:rPr lang="ru-RU" sz="2400" dirty="0">
                <a:sym typeface="Symbol"/>
              </a:rPr>
              <a:t> </a:t>
            </a:r>
            <a:r>
              <a:rPr lang="ru-RU" sz="2400" dirty="0" smtClean="0"/>
              <a:t>передача от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smtClean="0"/>
              <a:t>-го внутреннего узла к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 smtClean="0"/>
              <a:t>-</a:t>
            </a:r>
            <a:r>
              <a:rPr lang="ru-RU" sz="2400" dirty="0" err="1" smtClean="0"/>
              <a:t>му</a:t>
            </a:r>
            <a:r>
              <a:rPr lang="ru-RU" sz="2400" dirty="0" smtClean="0"/>
              <a:t> внутреннему</a:t>
            </a:r>
            <a:endParaRPr lang="ru-RU" sz="2400" dirty="0"/>
          </a:p>
          <a:p>
            <a:endParaRPr lang="ru-RU" sz="2400" dirty="0" smtClean="0"/>
          </a:p>
          <a:p>
            <a:pPr marL="457200" indent="-457200">
              <a:buFont typeface="Symbol" pitchFamily="18" charset="2"/>
              <a:buChar char="-"/>
            </a:pPr>
            <a:r>
              <a:rPr lang="ru-RU" sz="2400" dirty="0" smtClean="0"/>
              <a:t>передача </a:t>
            </a:r>
            <a:r>
              <a:rPr lang="ru-RU" sz="2400" dirty="0"/>
              <a:t>от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/>
              <a:t>-го внутреннего узла к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 smtClean="0"/>
              <a:t>-</a:t>
            </a:r>
            <a:r>
              <a:rPr lang="ru-RU" sz="2400" dirty="0" err="1"/>
              <a:t>му</a:t>
            </a:r>
            <a:r>
              <a:rPr lang="ru-RU" sz="2400" dirty="0"/>
              <a:t> </a:t>
            </a:r>
            <a:r>
              <a:rPr lang="ru-RU" sz="2400" dirty="0" smtClean="0"/>
              <a:t>стоковому</a:t>
            </a:r>
            <a:endParaRPr lang="ru-RU" sz="2400" dirty="0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165106"/>
              </p:ext>
            </p:extLst>
          </p:nvPr>
        </p:nvGraphicFramePr>
        <p:xfrm>
          <a:off x="2244785" y="4002509"/>
          <a:ext cx="582283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9" name="Equation" r:id="rId11" imgW="2146300" imgH="508000" progId="Equation.DSMT4">
                  <p:embed/>
                </p:oleObj>
              </mc:Choice>
              <mc:Fallback>
                <p:oleObj name="Equation" r:id="rId11" imgW="2146300" imgH="5080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785" y="4002509"/>
                        <a:ext cx="5822830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79500" y="3601208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Тогда сигнал во внутреннем узле</a:t>
            </a:r>
            <a:endParaRPr lang="ru-RU" sz="2400" dirty="0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135177"/>
              </p:ext>
            </p:extLst>
          </p:nvPr>
        </p:nvGraphicFramePr>
        <p:xfrm>
          <a:off x="4270756" y="5377236"/>
          <a:ext cx="38282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0" name="Equation" r:id="rId13" imgW="1497950" imgH="482391" progId="Equation.DSMT4">
                  <p:embed/>
                </p:oleObj>
              </mc:Choice>
              <mc:Fallback>
                <p:oleObj name="Equation" r:id="rId13" imgW="1497950" imgH="482391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756" y="5377236"/>
                        <a:ext cx="382828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94901" y="5318662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стоковом узле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4776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F1CD800-7FC9-419B-A8DD-5F085E6E432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21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843936"/>
              </p:ext>
            </p:extLst>
          </p:nvPr>
        </p:nvGraphicFramePr>
        <p:xfrm>
          <a:off x="1841500" y="2675792"/>
          <a:ext cx="7086600" cy="1304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7" name="Equation" r:id="rId5" imgW="2755900" imgH="508000" progId="Equation.DSMT4">
                  <p:embed/>
                </p:oleObj>
              </mc:Choice>
              <mc:Fallback>
                <p:oleObj name="Equation" r:id="rId5" imgW="27559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2675792"/>
                        <a:ext cx="7086600" cy="13041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357862"/>
              </p:ext>
            </p:extLst>
          </p:nvPr>
        </p:nvGraphicFramePr>
        <p:xfrm>
          <a:off x="2146299" y="302484"/>
          <a:ext cx="5387975" cy="1269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" name="Equation" r:id="rId7" imgW="2146300" imgH="508000" progId="Equation.DSMT4">
                  <p:embed/>
                </p:oleObj>
              </mc:Choice>
              <mc:Fallback>
                <p:oleObj name="Equation" r:id="rId7" imgW="2146300" imgH="5080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299" y="302484"/>
                        <a:ext cx="5387975" cy="12691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32731"/>
              </p:ext>
            </p:extLst>
          </p:nvPr>
        </p:nvGraphicFramePr>
        <p:xfrm>
          <a:off x="1841500" y="1495425"/>
          <a:ext cx="382905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9" name="Equation" r:id="rId9" imgW="1497950" imgH="482391" progId="Equation.DSMT4">
                  <p:embed/>
                </p:oleObj>
              </mc:Choice>
              <mc:Fallback>
                <p:oleObj name="Equation" r:id="rId9" imgW="1497950" imgH="482391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1495425"/>
                        <a:ext cx="382905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720802"/>
              </p:ext>
            </p:extLst>
          </p:nvPr>
        </p:nvGraphicFramePr>
        <p:xfrm>
          <a:off x="1841500" y="4056763"/>
          <a:ext cx="4718304" cy="1197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0" name="Equation" r:id="rId11" imgW="1854200" imgH="482600" progId="Equation.DSMT4">
                  <p:embed/>
                </p:oleObj>
              </mc:Choice>
              <mc:Fallback>
                <p:oleObj name="Equation" r:id="rId11" imgW="18542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4056763"/>
                        <a:ext cx="4718304" cy="11975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56300" y="1800225"/>
            <a:ext cx="3958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Перейдём к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800" dirty="0" smtClean="0"/>
              <a:t>-образам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047510"/>
              </p:ext>
            </p:extLst>
          </p:nvPr>
        </p:nvGraphicFramePr>
        <p:xfrm>
          <a:off x="2146299" y="5238520"/>
          <a:ext cx="4318000" cy="689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1" name="Equation" r:id="rId13" imgW="1790700" imgH="266700" progId="Equation.DSMT4">
                  <p:embed/>
                </p:oleObj>
              </mc:Choice>
              <mc:Fallback>
                <p:oleObj name="Equation" r:id="rId13" imgW="1790700" imgH="2667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299" y="5238520"/>
                        <a:ext cx="4318000" cy="6890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72292"/>
              </p:ext>
            </p:extLst>
          </p:nvPr>
        </p:nvGraphicFramePr>
        <p:xfrm>
          <a:off x="2526507" y="6028865"/>
          <a:ext cx="2819400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2" name="Equation" r:id="rId15" imgW="964781" imgH="266584" progId="Equation.DSMT4">
                  <p:embed/>
                </p:oleObj>
              </mc:Choice>
              <mc:Fallback>
                <p:oleObj name="Equation" r:id="rId15" imgW="964781" imgH="266584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6507" y="6028865"/>
                        <a:ext cx="2819400" cy="81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11898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DCA0A4F-4E27-4156-AA26-D8A9C555AD3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22</a:t>
            </a:fld>
            <a:endParaRPr lang="ru-RU"/>
          </a:p>
        </p:txBody>
      </p:sp>
      <p:pic>
        <p:nvPicPr>
          <p:cNvPr id="3" name="Рисунок 2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300" y="434307"/>
            <a:ext cx="5105400" cy="2402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460500" y="352425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графа</a:t>
            </a:r>
            <a:endParaRPr lang="ru-RU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192365"/>
              </p:ext>
            </p:extLst>
          </p:nvPr>
        </p:nvGraphicFramePr>
        <p:xfrm>
          <a:off x="1917700" y="2697792"/>
          <a:ext cx="5410200" cy="2517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4" name="Equation" r:id="rId6" imgW="2044440" imgH="1015920" progId="Equation.DSMT4">
                  <p:embed/>
                </p:oleObj>
              </mc:Choice>
              <mc:Fallback>
                <p:oleObj name="Equation" r:id="rId6" imgW="2044440" imgH="10159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2697792"/>
                        <a:ext cx="5410200" cy="25177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980775"/>
              </p:ext>
            </p:extLst>
          </p:nvPr>
        </p:nvGraphicFramePr>
        <p:xfrm>
          <a:off x="3670300" y="4832576"/>
          <a:ext cx="4775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5" name="Equation" r:id="rId8" imgW="1790700" imgH="266700" progId="Equation.DSMT4">
                  <p:embed/>
                </p:oleObj>
              </mc:Choice>
              <mc:Fallback>
                <p:oleObj name="Equation" r:id="rId8" imgW="1790700" imgH="266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4832576"/>
                        <a:ext cx="477520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160394"/>
              </p:ext>
            </p:extLst>
          </p:nvPr>
        </p:nvGraphicFramePr>
        <p:xfrm>
          <a:off x="3647311" y="5652718"/>
          <a:ext cx="2819400" cy="813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6" name="Equation" r:id="rId10" imgW="964781" imgH="266584" progId="Equation.DSMT4">
                  <p:embed/>
                </p:oleObj>
              </mc:Choice>
              <mc:Fallback>
                <p:oleObj name="Equation" r:id="rId10" imgW="964781" imgH="26658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7311" y="5652718"/>
                        <a:ext cx="2819400" cy="813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2017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469900" y="243081"/>
                <a:ext cx="9815663" cy="68149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5E222D3-8ABD-4176-948B-1CB067C3B62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00" y="243081"/>
                <a:ext cx="9815663" cy="68149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23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802789"/>
              </p:ext>
            </p:extLst>
          </p:nvPr>
        </p:nvGraphicFramePr>
        <p:xfrm>
          <a:off x="1308100" y="419823"/>
          <a:ext cx="4775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2" name="Equation" r:id="rId5" imgW="1790700" imgH="266700" progId="Equation.DSMT4">
                  <p:embed/>
                </p:oleObj>
              </mc:Choice>
              <mc:Fallback>
                <p:oleObj name="Equation" r:id="rId5" imgW="1790700" imgH="2667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419823"/>
                        <a:ext cx="4775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717150"/>
              </p:ext>
            </p:extLst>
          </p:nvPr>
        </p:nvGraphicFramePr>
        <p:xfrm>
          <a:off x="1384301" y="1273045"/>
          <a:ext cx="2819400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3" name="Equation" r:id="rId7" imgW="964781" imgH="266584" progId="Equation.DSMT4">
                  <p:embed/>
                </p:oleObj>
              </mc:Choice>
              <mc:Fallback>
                <p:oleObj name="Equation" r:id="rId7" imgW="964781" imgH="266584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1" y="1273045"/>
                        <a:ext cx="2819400" cy="81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98629"/>
              </p:ext>
            </p:extLst>
          </p:nvPr>
        </p:nvGraphicFramePr>
        <p:xfrm>
          <a:off x="1241562" y="2312752"/>
          <a:ext cx="3635706" cy="267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4" name="Equation" r:id="rId9" imgW="1739900" imgH="1244600" progId="Equation.DSMT4">
                  <p:embed/>
                </p:oleObj>
              </mc:Choice>
              <mc:Fallback>
                <p:oleObj name="Equation" r:id="rId9" imgW="1739900" imgH="1244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562" y="2312752"/>
                        <a:ext cx="3635706" cy="2676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107268"/>
              </p:ext>
            </p:extLst>
          </p:nvPr>
        </p:nvGraphicFramePr>
        <p:xfrm>
          <a:off x="5052634" y="4355545"/>
          <a:ext cx="1192591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5" name="Equation" r:id="rId11" imgW="533400" imgH="1143000" progId="Equation.DSMT4">
                  <p:embed/>
                </p:oleObj>
              </mc:Choice>
              <mc:Fallback>
                <p:oleObj name="Equation" r:id="rId11" imgW="533400" imgH="1143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2634" y="4355545"/>
                        <a:ext cx="1192591" cy="2590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373172"/>
              </p:ext>
            </p:extLst>
          </p:nvPr>
        </p:nvGraphicFramePr>
        <p:xfrm>
          <a:off x="1649715" y="5359283"/>
          <a:ext cx="2819400" cy="583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06" name="Equation" r:id="rId13" imgW="1345616" imgH="253890" progId="Equation.DSMT4">
                  <p:embed/>
                </p:oleObj>
              </mc:Choice>
              <mc:Fallback>
                <p:oleObj name="Equation" r:id="rId13" imgW="1345616" imgH="25389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715" y="5359283"/>
                        <a:ext cx="2819400" cy="5833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Рисунок 10" descr="Рис 3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164" y="1600316"/>
            <a:ext cx="5105400" cy="2402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940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C6D16D3-CDA9-4DBF-AA14-CD95AC39DF8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24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568523"/>
              </p:ext>
            </p:extLst>
          </p:nvPr>
        </p:nvGraphicFramePr>
        <p:xfrm>
          <a:off x="1441450" y="1038225"/>
          <a:ext cx="645477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3" name="Equation" r:id="rId5" imgW="3098520" imgH="1244520" progId="Equation.DSMT4">
                  <p:embed/>
                </p:oleObj>
              </mc:Choice>
              <mc:Fallback>
                <p:oleObj name="Equation" r:id="rId5" imgW="3098520" imgH="12445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1450" y="1038225"/>
                        <a:ext cx="6454775" cy="2667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416760"/>
              </p:ext>
            </p:extLst>
          </p:nvPr>
        </p:nvGraphicFramePr>
        <p:xfrm>
          <a:off x="2855912" y="4020090"/>
          <a:ext cx="3625850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4" name="Equation" r:id="rId7" imgW="1777680" imgH="1155600" progId="Equation.DSMT4">
                  <p:embed/>
                </p:oleObj>
              </mc:Choice>
              <mc:Fallback>
                <p:oleObj name="Equation" r:id="rId7" imgW="1777680" imgH="1155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2" y="4020090"/>
                        <a:ext cx="3625850" cy="241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06542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776921" y="243081"/>
                <a:ext cx="9137972" cy="68911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FEB0755-19F1-4E22-86A2-2D21BF09FF7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8911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25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622465"/>
              </p:ext>
            </p:extLst>
          </p:nvPr>
        </p:nvGraphicFramePr>
        <p:xfrm>
          <a:off x="4351855" y="1495425"/>
          <a:ext cx="50292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2" name="Equation" r:id="rId5" imgW="1790700" imgH="266700" progId="Equation.DSMT4">
                  <p:embed/>
                </p:oleObj>
              </mc:Choice>
              <mc:Fallback>
                <p:oleObj name="Equation" r:id="rId5" imgW="1790700" imgH="266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855" y="1495425"/>
                        <a:ext cx="5029200" cy="785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716289"/>
              </p:ext>
            </p:extLst>
          </p:nvPr>
        </p:nvGraphicFramePr>
        <p:xfrm>
          <a:off x="4257842" y="214312"/>
          <a:ext cx="4775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3" name="Equation" r:id="rId7" imgW="1790700" imgH="266700" progId="Equation.DSMT4">
                  <p:embed/>
                </p:oleObj>
              </mc:Choice>
              <mc:Fallback>
                <p:oleObj name="Equation" r:id="rId7" imgW="1790700" imgH="2667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842" y="214312"/>
                        <a:ext cx="4775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265153"/>
              </p:ext>
            </p:extLst>
          </p:nvPr>
        </p:nvGraphicFramePr>
        <p:xfrm>
          <a:off x="4372141" y="2867025"/>
          <a:ext cx="4724401" cy="98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4" name="Equation" r:id="rId9" imgW="1714500" imgH="330200" progId="Equation.DSMT4">
                  <p:embed/>
                </p:oleObj>
              </mc:Choice>
              <mc:Fallback>
                <p:oleObj name="Equation" r:id="rId9" imgW="1714500" imgH="330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2141" y="2867025"/>
                        <a:ext cx="4724401" cy="986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6429542" y="1038225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439273" y="2257425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087021"/>
              </p:ext>
            </p:extLst>
          </p:nvPr>
        </p:nvGraphicFramePr>
        <p:xfrm>
          <a:off x="4257842" y="4481513"/>
          <a:ext cx="5241758" cy="1037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5" name="Equation" r:id="rId11" imgW="1854200" imgH="381000" progId="Equation.DSMT4">
                  <p:embed/>
                </p:oleObj>
              </mc:Choice>
              <mc:Fallback>
                <p:oleObj name="Equation" r:id="rId11" imgW="1854200" imgH="381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842" y="4481513"/>
                        <a:ext cx="5241758" cy="1037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трелка вниз 12"/>
          <p:cNvSpPr/>
          <p:nvPr/>
        </p:nvSpPr>
        <p:spPr>
          <a:xfrm>
            <a:off x="6561655" y="3857625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342739"/>
              </p:ext>
            </p:extLst>
          </p:nvPr>
        </p:nvGraphicFramePr>
        <p:xfrm>
          <a:off x="1313083" y="5991226"/>
          <a:ext cx="7815450" cy="999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6" name="Equation" r:id="rId13" imgW="2844800" imgH="381000" progId="Equation.DSMT4">
                  <p:embed/>
                </p:oleObj>
              </mc:Choice>
              <mc:Fallback>
                <p:oleObj name="Equation" r:id="rId13" imgW="2844800" imgH="381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083" y="5991226"/>
                        <a:ext cx="7815450" cy="9999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758365"/>
              </p:ext>
            </p:extLst>
          </p:nvPr>
        </p:nvGraphicFramePr>
        <p:xfrm>
          <a:off x="1231900" y="4663544"/>
          <a:ext cx="2424362" cy="70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7" name="Equation" r:id="rId15" imgW="964781" imgH="266584" progId="Equation.DSMT4">
                  <p:embed/>
                </p:oleObj>
              </mc:Choice>
              <mc:Fallback>
                <p:oleObj name="Equation" r:id="rId15" imgW="964781" imgH="266584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4663544"/>
                        <a:ext cx="2424362" cy="70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Левая фигурная скобка 17"/>
          <p:cNvSpPr/>
          <p:nvPr/>
        </p:nvSpPr>
        <p:spPr>
          <a:xfrm rot="16200000">
            <a:off x="5010819" y="1311945"/>
            <a:ext cx="762000" cy="8596562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21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2B0E08E-94B5-414F-BE95-C0084EA10FB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26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90304"/>
              </p:ext>
            </p:extLst>
          </p:nvPr>
        </p:nvGraphicFramePr>
        <p:xfrm>
          <a:off x="1003300" y="352425"/>
          <a:ext cx="3635375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2" name="Equation" r:id="rId5" imgW="1739900" imgH="1244600" progId="Equation.DSMT4">
                  <p:embed/>
                </p:oleObj>
              </mc:Choice>
              <mc:Fallback>
                <p:oleObj name="Equation" r:id="rId5" imgW="1739900" imgH="1244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352425"/>
                        <a:ext cx="3635375" cy="267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41900" y="962025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одержит числа и </a:t>
            </a:r>
            <a:endParaRPr lang="ru-RU" sz="28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675325"/>
              </p:ext>
            </p:extLst>
          </p:nvPr>
        </p:nvGraphicFramePr>
        <p:xfrm>
          <a:off x="8089900" y="809625"/>
          <a:ext cx="5810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3" name="Equation" r:id="rId7" imgW="253890" imgH="228501" progId="Equation.DSMT4">
                  <p:embed/>
                </p:oleObj>
              </mc:Choice>
              <mc:Fallback>
                <p:oleObj name="Equation" r:id="rId7" imgW="253890" imgH="22850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9900" y="809625"/>
                        <a:ext cx="581025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465792"/>
              </p:ext>
            </p:extLst>
          </p:nvPr>
        </p:nvGraphicFramePr>
        <p:xfrm>
          <a:off x="5803900" y="1952625"/>
          <a:ext cx="265176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4" name="Equation" r:id="rId9" imgW="1104421" imgH="266584" progId="Equation.DSMT4">
                  <p:embed/>
                </p:oleObj>
              </mc:Choice>
              <mc:Fallback>
                <p:oleObj name="Equation" r:id="rId9" imgW="1104421" imgH="26658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3900" y="1952625"/>
                        <a:ext cx="265176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376041"/>
              </p:ext>
            </p:extLst>
          </p:nvPr>
        </p:nvGraphicFramePr>
        <p:xfrm>
          <a:off x="1518856" y="3181350"/>
          <a:ext cx="6604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5" name="Equation" r:id="rId11" imgW="2438400" imgH="266700" progId="Equation.DSMT4">
                  <p:embed/>
                </p:oleObj>
              </mc:Choice>
              <mc:Fallback>
                <p:oleObj name="Equation" r:id="rId11" imgW="2438400" imgH="266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8856" y="3181350"/>
                        <a:ext cx="660400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7880717"/>
              </p:ext>
            </p:extLst>
          </p:nvPr>
        </p:nvGraphicFramePr>
        <p:xfrm>
          <a:off x="2124392" y="4615190"/>
          <a:ext cx="621601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6" name="Equation" r:id="rId13" imgW="2373870" imgH="266584" progId="Equation.DSMT4">
                  <p:embed/>
                </p:oleObj>
              </mc:Choice>
              <mc:Fallback>
                <p:oleObj name="Equation" r:id="rId13" imgW="2373870" imgH="266584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392" y="4615190"/>
                        <a:ext cx="6216015" cy="742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130288"/>
              </p:ext>
            </p:extLst>
          </p:nvPr>
        </p:nvGraphicFramePr>
        <p:xfrm>
          <a:off x="2124392" y="5634844"/>
          <a:ext cx="27432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7" name="Equation" r:id="rId15" imgW="952087" imgH="266584" progId="Equation.DSMT4">
                  <p:embed/>
                </p:oleObj>
              </mc:Choice>
              <mc:Fallback>
                <p:oleObj name="Equation" r:id="rId15" imgW="952087" imgH="266584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392" y="5634844"/>
                        <a:ext cx="2743200" cy="857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155700" y="396749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 временной области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06173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BB8F068-EA2C-45A5-9005-09D7E62ECF4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27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853284"/>
              </p:ext>
            </p:extLst>
          </p:nvPr>
        </p:nvGraphicFramePr>
        <p:xfrm>
          <a:off x="1441450" y="1038225"/>
          <a:ext cx="645477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2" name="Equation" r:id="rId5" imgW="3098520" imgH="1244520" progId="Equation.DSMT4">
                  <p:embed/>
                </p:oleObj>
              </mc:Choice>
              <mc:Fallback>
                <p:oleObj name="Equation" r:id="rId5" imgW="3098520" imgH="124452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1450" y="1038225"/>
                        <a:ext cx="6454775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9500" y="35242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Анализ уравнения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308100" y="3857625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показывает, что </a:t>
            </a:r>
            <a:r>
              <a:rPr lang="ru-RU" sz="2400" dirty="0"/>
              <a:t>для вычисления </a:t>
            </a:r>
            <a:r>
              <a:rPr lang="ru-RU" sz="2400" dirty="0" smtClean="0"/>
              <a:t>величины </a:t>
            </a:r>
            <a:r>
              <a:rPr lang="en-US" sz="2400" dirty="0" smtClean="0"/>
              <a:t>            </a:t>
            </a:r>
            <a:r>
              <a:rPr lang="ru-RU" sz="2400" dirty="0" smtClean="0"/>
              <a:t>уже должна быть известна величина 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704551"/>
              </p:ext>
            </p:extLst>
          </p:nvPr>
        </p:nvGraphicFramePr>
        <p:xfrm>
          <a:off x="7735506" y="3918765"/>
          <a:ext cx="450550" cy="477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3" name="Equation" r:id="rId7" imgW="215640" imgH="228600" progId="Equation.DSMT4">
                  <p:embed/>
                </p:oleObj>
              </mc:Choice>
              <mc:Fallback>
                <p:oleObj name="Equation" r:id="rId7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35506" y="3918765"/>
                        <a:ext cx="450550" cy="4770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154560"/>
              </p:ext>
            </p:extLst>
          </p:nvPr>
        </p:nvGraphicFramePr>
        <p:xfrm>
          <a:off x="6814215" y="4238528"/>
          <a:ext cx="4508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4" name="Equation" r:id="rId9" imgW="215640" imgH="228600" progId="Equation.DSMT4">
                  <p:embed/>
                </p:oleObj>
              </mc:Choice>
              <mc:Fallback>
                <p:oleObj name="Equation" r:id="rId9" imgW="215640" imgH="228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4215" y="4238528"/>
                        <a:ext cx="45085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231107" y="4669804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затруднение</a:t>
            </a:r>
            <a:r>
              <a:rPr lang="ru-RU" sz="2400" dirty="0"/>
              <a:t> в данном </a:t>
            </a:r>
            <a:r>
              <a:rPr lang="ru-RU" sz="2400" dirty="0" smtClean="0"/>
              <a:t>случае </a:t>
            </a:r>
            <a:r>
              <a:rPr lang="ru-RU" sz="2400" dirty="0"/>
              <a:t>легко преодолеть </a:t>
            </a:r>
            <a:r>
              <a:rPr lang="ru-RU" sz="2400" dirty="0" err="1" smtClean="0"/>
              <a:t>перенумерацией</a:t>
            </a:r>
            <a:r>
              <a:rPr lang="ru-RU" sz="2400" dirty="0" smtClean="0"/>
              <a:t> </a:t>
            </a:r>
            <a:r>
              <a:rPr lang="ru-RU" sz="2400" dirty="0"/>
              <a:t>узлов графа (или, что эквивалентно, </a:t>
            </a:r>
            <a:r>
              <a:rPr lang="ru-RU" sz="2400" b="1" i="1" dirty="0"/>
              <a:t>одновременной </a:t>
            </a:r>
            <a:r>
              <a:rPr lang="ru-RU" sz="2400" dirty="0"/>
              <a:t>перестановкой строк и столбцов </a:t>
            </a:r>
            <a:r>
              <a:rPr lang="ru-RU" sz="2400" dirty="0" smtClean="0"/>
              <a:t>матрицы </a:t>
            </a:r>
            <a:endParaRPr lang="ru-RU" sz="2400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244414"/>
              </p:ext>
            </p:extLst>
          </p:nvPr>
        </p:nvGraphicFramePr>
        <p:xfrm>
          <a:off x="2908300" y="5625429"/>
          <a:ext cx="614035" cy="614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5" name="Equation" r:id="rId11" imgW="228600" imgH="228600" progId="Equation.DSMT4">
                  <p:embed/>
                </p:oleObj>
              </mc:Choice>
              <mc:Fallback>
                <p:oleObj name="Equation" r:id="rId11" imgW="228600" imgH="228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5625429"/>
                        <a:ext cx="614035" cy="6140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625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413048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56B34DE-8621-42A6-9F0F-E7806C20B77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413048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28</a:t>
            </a:fld>
            <a:endParaRPr lang="ru-RU"/>
          </a:p>
        </p:txBody>
      </p:sp>
      <p:pic>
        <p:nvPicPr>
          <p:cNvPr id="3" name="Рисунок 2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422451"/>
            <a:ext cx="5466245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4374998"/>
              </p:ext>
            </p:extLst>
          </p:nvPr>
        </p:nvGraphicFramePr>
        <p:xfrm>
          <a:off x="1765300" y="3196993"/>
          <a:ext cx="2819400" cy="206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5" name="Equation" r:id="rId6" imgW="1689100" imgH="1143000" progId="Equation.DSMT4">
                  <p:embed/>
                </p:oleObj>
              </mc:Choice>
              <mc:Fallback>
                <p:oleObj name="Equation" r:id="rId6" imgW="1689100" imgH="1143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3196993"/>
                        <a:ext cx="2819400" cy="2065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306459"/>
              </p:ext>
            </p:extLst>
          </p:nvPr>
        </p:nvGraphicFramePr>
        <p:xfrm>
          <a:off x="5727699" y="3195914"/>
          <a:ext cx="2558467" cy="2066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6" name="Equation" r:id="rId8" imgW="1498600" imgH="1143000" progId="Equation.DSMT4">
                  <p:embed/>
                </p:oleObj>
              </mc:Choice>
              <mc:Fallback>
                <p:oleObj name="Equation" r:id="rId8" imgW="1498600" imgH="1143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699" y="3195914"/>
                        <a:ext cx="2558467" cy="2066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83507" y="547398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Для вычислимости необходимо и достаточно, чтобы все ненулевые элементы матрицы были ниже главной диагонали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540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6651BA4-F367-4455-B19E-2199E9A3D42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29</a:t>
            </a:fld>
            <a:endParaRPr lang="ru-RU"/>
          </a:p>
        </p:txBody>
      </p:sp>
      <p:pic>
        <p:nvPicPr>
          <p:cNvPr id="3" name="Рисунок 2" descr="Рис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3400424"/>
            <a:ext cx="4559466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ис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454" y="276225"/>
            <a:ext cx="5466245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566" y="3581399"/>
            <a:ext cx="4623980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D48A344-C495-4B73-952E-24EBFFEF1D9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869924"/>
              </p:ext>
            </p:extLst>
          </p:nvPr>
        </p:nvGraphicFramePr>
        <p:xfrm>
          <a:off x="1355372" y="397912"/>
          <a:ext cx="798107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0" name="Equation" r:id="rId5" imgW="2806700" imgH="609600" progId="Equation.DSMT4">
                  <p:embed/>
                </p:oleObj>
              </mc:Choice>
              <mc:Fallback>
                <p:oleObj name="Equation" r:id="rId5" imgW="2806700" imgH="609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372" y="397912"/>
                        <a:ext cx="7981070" cy="1752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22223"/>
              </p:ext>
            </p:extLst>
          </p:nvPr>
        </p:nvGraphicFramePr>
        <p:xfrm>
          <a:off x="1102519" y="2245711"/>
          <a:ext cx="848677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Equation" r:id="rId7" imgW="2819400" imgH="546100" progId="Equation.DSMT4">
                  <p:embed/>
                </p:oleObj>
              </mc:Choice>
              <mc:Fallback>
                <p:oleObj name="Equation" r:id="rId7" imgW="2819400" imgH="546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2519" y="2245711"/>
                        <a:ext cx="8486775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81774"/>
              </p:ext>
            </p:extLst>
          </p:nvPr>
        </p:nvGraphicFramePr>
        <p:xfrm>
          <a:off x="850900" y="4866175"/>
          <a:ext cx="8950036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2" name="Equation" r:id="rId9" imgW="3073400" imgH="647700" progId="Equation.DSMT4">
                  <p:embed/>
                </p:oleObj>
              </mc:Choice>
              <mc:Fallback>
                <p:oleObj name="Equation" r:id="rId9" imgW="3073400" imgH="647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4866175"/>
                        <a:ext cx="8950036" cy="1828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68376" y="3941110"/>
            <a:ext cx="967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рассматривая слагаемые второй суммы в обратном порядке</a:t>
            </a:r>
          </a:p>
        </p:txBody>
      </p:sp>
    </p:spTree>
    <p:extLst>
      <p:ext uri="{BB962C8B-B14F-4D97-AF65-F5344CB8AC3E}">
        <p14:creationId xmlns:p14="http://schemas.microsoft.com/office/powerpoint/2010/main" val="275306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776921" y="243081"/>
                <a:ext cx="9137972" cy="6891144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9995FBA9-535B-49D0-B428-54209541DDA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8911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30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87956"/>
              </p:ext>
            </p:extLst>
          </p:nvPr>
        </p:nvGraphicFramePr>
        <p:xfrm>
          <a:off x="1893469" y="899650"/>
          <a:ext cx="5770134" cy="68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6" name="Equation" r:id="rId5" imgW="2373870" imgH="266584" progId="Equation.DSMT4">
                  <p:embed/>
                </p:oleObj>
              </mc:Choice>
              <mc:Fallback>
                <p:oleObj name="Equation" r:id="rId5" imgW="2373870" imgH="266584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469" y="899650"/>
                        <a:ext cx="5770134" cy="68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46200" y="413931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Уравнение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46200" y="1650483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можно переписать </a:t>
            </a:r>
            <a:endParaRPr lang="ru-RU" sz="28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014062"/>
              </p:ext>
            </p:extLst>
          </p:nvPr>
        </p:nvGraphicFramePr>
        <p:xfrm>
          <a:off x="1932550" y="2200195"/>
          <a:ext cx="5402841" cy="848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7" name="Equation" r:id="rId7" imgW="2324100" imgH="330200" progId="Equation.DSMT4">
                  <p:embed/>
                </p:oleObj>
              </mc:Choice>
              <mc:Fallback>
                <p:oleObj name="Equation" r:id="rId7" imgW="2324100" imgH="330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550" y="2200195"/>
                        <a:ext cx="5402841" cy="8483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180451"/>
              </p:ext>
            </p:extLst>
          </p:nvPr>
        </p:nvGraphicFramePr>
        <p:xfrm>
          <a:off x="1079500" y="3010861"/>
          <a:ext cx="8696197" cy="980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8" name="Equation" r:id="rId9" imgW="3187700" imgH="381000" progId="Equation.DSMT4">
                  <p:embed/>
                </p:oleObj>
              </mc:Choice>
              <mc:Fallback>
                <p:oleObj name="Equation" r:id="rId9" imgW="3187700" imgH="381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3010861"/>
                        <a:ext cx="8696197" cy="9805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894915"/>
              </p:ext>
            </p:extLst>
          </p:nvPr>
        </p:nvGraphicFramePr>
        <p:xfrm>
          <a:off x="1998478" y="4467771"/>
          <a:ext cx="277929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9" name="Equation" r:id="rId11" imgW="1218671" imgH="380835" progId="Equation.DSMT4">
                  <p:embed/>
                </p:oleObj>
              </mc:Choice>
              <mc:Fallback>
                <p:oleObj name="Equation" r:id="rId11" imgW="1218671" imgH="380835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8478" y="4467771"/>
                        <a:ext cx="2779294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351143"/>
              </p:ext>
            </p:extLst>
          </p:nvPr>
        </p:nvGraphicFramePr>
        <p:xfrm>
          <a:off x="5575300" y="4522383"/>
          <a:ext cx="277929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0" name="Equation" r:id="rId13" imgW="1218671" imgH="380835" progId="Equation.DSMT4">
                  <p:embed/>
                </p:oleObj>
              </mc:Choice>
              <mc:Fallback>
                <p:oleObj name="Equation" r:id="rId13" imgW="1218671" imgH="380835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0" y="4522383"/>
                        <a:ext cx="2779295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900272"/>
              </p:ext>
            </p:extLst>
          </p:nvPr>
        </p:nvGraphicFramePr>
        <p:xfrm>
          <a:off x="2137593" y="5639112"/>
          <a:ext cx="4366736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1" name="Equation" r:id="rId15" imgW="1612900" imgH="203200" progId="Equation.DSMT4">
                  <p:embed/>
                </p:oleObj>
              </mc:Choice>
              <mc:Fallback>
                <p:oleObj name="Equation" r:id="rId15" imgW="1612900" imgH="203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7593" y="5639112"/>
                        <a:ext cx="4366736" cy="50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976159"/>
              </p:ext>
            </p:extLst>
          </p:nvPr>
        </p:nvGraphicFramePr>
        <p:xfrm>
          <a:off x="2175921" y="6285999"/>
          <a:ext cx="2256379" cy="705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2" name="Equation" r:id="rId17" imgW="952087" imgH="266584" progId="Equation.DSMT4">
                  <p:embed/>
                </p:oleObj>
              </mc:Choice>
              <mc:Fallback>
                <p:oleObj name="Equation" r:id="rId17" imgW="952087" imgH="266584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921" y="6285999"/>
                        <a:ext cx="2256379" cy="7051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555750" y="3944005"/>
            <a:ext cx="224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обозначим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6557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E82FA80-6F1C-4D3A-9552-2CF6D3EDFF04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128442"/>
              </p:ext>
            </p:extLst>
          </p:nvPr>
        </p:nvGraphicFramePr>
        <p:xfrm>
          <a:off x="1003300" y="338967"/>
          <a:ext cx="8643257" cy="1766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8" name="Equation" r:id="rId5" imgW="3073400" imgH="647700" progId="Equation.DSMT4">
                  <p:embed/>
                </p:oleObj>
              </mc:Choice>
              <mc:Fallback>
                <p:oleObj name="Equation" r:id="rId5" imgW="3073400" imgH="6477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338967"/>
                        <a:ext cx="8643257" cy="17660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23898" y="2096007"/>
            <a:ext cx="5550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ещё раз заменяя переменную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225093"/>
              </p:ext>
            </p:extLst>
          </p:nvPr>
        </p:nvGraphicFramePr>
        <p:xfrm>
          <a:off x="1776478" y="2790825"/>
          <a:ext cx="198444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9" name="Equation" r:id="rId7" imgW="977476" imgH="444307" progId="Equation.DSMT4">
                  <p:embed/>
                </p:oleObj>
              </mc:Choice>
              <mc:Fallback>
                <p:oleObj name="Equation" r:id="rId7" imgW="977476" imgH="444307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6478" y="2790825"/>
                        <a:ext cx="1984442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862821"/>
              </p:ext>
            </p:extLst>
          </p:nvPr>
        </p:nvGraphicFramePr>
        <p:xfrm>
          <a:off x="6224653" y="2790825"/>
          <a:ext cx="2017647" cy="92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0" name="Equation" r:id="rId9" imgW="977476" imgH="444307" progId="Equation.DSMT4">
                  <p:embed/>
                </p:oleObj>
              </mc:Choice>
              <mc:Fallback>
                <p:oleObj name="Equation" r:id="rId9" imgW="977476" imgH="444307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4653" y="2790825"/>
                        <a:ext cx="2017647" cy="929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4395853" y="3095625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700218"/>
              </p:ext>
            </p:extLst>
          </p:nvPr>
        </p:nvGraphicFramePr>
        <p:xfrm>
          <a:off x="1079499" y="3739263"/>
          <a:ext cx="8490857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1" name="Equation" r:id="rId11" imgW="2997200" imgH="546100" progId="Equation.DSMT4">
                  <p:embed/>
                </p:oleObj>
              </mc:Choice>
              <mc:Fallback>
                <p:oleObj name="Equation" r:id="rId11" imgW="2997200" imgH="546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499" y="3739263"/>
                        <a:ext cx="8490857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289050" y="5302485"/>
            <a:ext cx="4975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 учетом чётной симметрии </a:t>
            </a:r>
            <a:r>
              <a:rPr lang="ru-RU" sz="2800" dirty="0" smtClean="0"/>
              <a:t>ИХ</a:t>
            </a:r>
            <a:endParaRPr lang="ru-RU" sz="2800" dirty="0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520073"/>
              </p:ext>
            </p:extLst>
          </p:nvPr>
        </p:nvGraphicFramePr>
        <p:xfrm>
          <a:off x="1723094" y="5933430"/>
          <a:ext cx="29924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2" name="Equation" r:id="rId13" imgW="990360" imgH="203040" progId="Equation.DSMT4">
                  <p:embed/>
                </p:oleObj>
              </mc:Choice>
              <mc:Fallback>
                <p:oleObj name="Equation" r:id="rId13" imgW="990360" imgH="2030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3094" y="5933430"/>
                        <a:ext cx="2992438" cy="571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601179"/>
              </p:ext>
            </p:extLst>
          </p:nvPr>
        </p:nvGraphicFramePr>
        <p:xfrm>
          <a:off x="5727700" y="5897797"/>
          <a:ext cx="3449637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3" name="Equation" r:id="rId15" imgW="1130040" imgH="203040" progId="Equation.DSMT4">
                  <p:embed/>
                </p:oleObj>
              </mc:Choice>
              <mc:Fallback>
                <p:oleObj name="Equation" r:id="rId15" imgW="1130040" imgH="2030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7700" y="5897797"/>
                        <a:ext cx="3449637" cy="577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7137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93700" y="243081"/>
                <a:ext cx="9905999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35D988A-F697-4CD4-B49F-323F7D970B5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7665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5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278104"/>
              </p:ext>
            </p:extLst>
          </p:nvPr>
        </p:nvGraphicFramePr>
        <p:xfrm>
          <a:off x="927100" y="428625"/>
          <a:ext cx="778328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8" name="Equation" r:id="rId5" imgW="2717800" imgH="546100" progId="Equation.DSMT4">
                  <p:embed/>
                </p:oleObj>
              </mc:Choice>
              <mc:Fallback>
                <p:oleObj name="Equation" r:id="rId5" imgW="2717800" imgH="54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428625"/>
                        <a:ext cx="7783285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55700" y="2181225"/>
            <a:ext cx="6524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Вынесем за знак суммы множитель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484579"/>
              </p:ext>
            </p:extLst>
          </p:nvPr>
        </p:nvGraphicFramePr>
        <p:xfrm>
          <a:off x="8121353" y="1739430"/>
          <a:ext cx="1579626" cy="996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9" name="Equation" r:id="rId7" imgW="609336" imgH="380835" progId="Equation.DSMT4">
                  <p:embed/>
                </p:oleObj>
              </mc:Choice>
              <mc:Fallback>
                <p:oleObj name="Equation" r:id="rId7" imgW="609336" imgH="38083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1353" y="1739430"/>
                        <a:ext cx="1579626" cy="9963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731894"/>
              </p:ext>
            </p:extLst>
          </p:nvPr>
        </p:nvGraphicFramePr>
        <p:xfrm>
          <a:off x="525829" y="2943225"/>
          <a:ext cx="9621471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0" name="Equation" r:id="rId9" imgW="3860800" imgH="635000" progId="Equation.DSMT4">
                  <p:embed/>
                </p:oleObj>
              </mc:Choice>
              <mc:Fallback>
                <p:oleObj name="Equation" r:id="rId9" imgW="3860800" imgH="635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829" y="2943225"/>
                        <a:ext cx="9621471" cy="167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922151"/>
              </p:ext>
            </p:extLst>
          </p:nvPr>
        </p:nvGraphicFramePr>
        <p:xfrm>
          <a:off x="1727622" y="4827041"/>
          <a:ext cx="7195279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1" name="Equation" r:id="rId11" imgW="2730500" imgH="571500" progId="Equation.DSMT4">
                  <p:embed/>
                </p:oleObj>
              </mc:Choice>
              <mc:Fallback>
                <p:oleObj name="Equation" r:id="rId11" imgW="2730500" imgH="571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7622" y="4827041"/>
                        <a:ext cx="7195279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7380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46100" y="243081"/>
                <a:ext cx="9601200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5729843-89B4-484E-B0DD-99482077C59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" y="243081"/>
                <a:ext cx="9601200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0900" y="490894"/>
            <a:ext cx="92964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Из полученного выражения 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3600" dirty="0" smtClean="0"/>
          </a:p>
          <a:p>
            <a:r>
              <a:rPr lang="ru-RU" sz="2800" dirty="0" smtClean="0"/>
              <a:t>видно</a:t>
            </a:r>
            <a:r>
              <a:rPr lang="ru-RU" sz="2800" dirty="0"/>
              <a:t>, что комплексная частотная характеристика представляет собой произведение </a:t>
            </a:r>
            <a:r>
              <a:rPr lang="ru-RU" sz="2800" i="1" dirty="0"/>
              <a:t>вещественной </a:t>
            </a:r>
            <a:r>
              <a:rPr lang="ru-RU" sz="2800" dirty="0"/>
              <a:t>функции частоты и фазового множителя, аргумент которого (ФЧХ) </a:t>
            </a:r>
            <a:r>
              <a:rPr lang="ru-RU" sz="2800" i="1" dirty="0"/>
              <a:t>линейно </a:t>
            </a:r>
            <a:r>
              <a:rPr lang="ru-RU" sz="2800" dirty="0"/>
              <a:t>зависит от </a:t>
            </a:r>
            <a:r>
              <a:rPr lang="ru-RU" sz="2800" dirty="0" smtClean="0"/>
              <a:t>частоты</a:t>
            </a:r>
          </a:p>
          <a:p>
            <a:endParaRPr lang="ru-RU" sz="2800" dirty="0"/>
          </a:p>
          <a:p>
            <a:endParaRPr lang="ru-RU" sz="4000" dirty="0" smtClean="0"/>
          </a:p>
          <a:p>
            <a:r>
              <a:rPr lang="ru-RU" sz="2800" dirty="0" smtClean="0"/>
              <a:t>при этом вносимая задержка равна </a:t>
            </a:r>
            <a:r>
              <a:rPr lang="ru-RU" sz="2800" i="1" dirty="0" smtClean="0"/>
              <a:t>полуцелому</a:t>
            </a:r>
            <a:r>
              <a:rPr lang="ru-RU" sz="2800" dirty="0" smtClean="0"/>
              <a:t> числу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639286"/>
              </p:ext>
            </p:extLst>
          </p:nvPr>
        </p:nvGraphicFramePr>
        <p:xfrm>
          <a:off x="1216025" y="1114425"/>
          <a:ext cx="856615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4" name="Equation" r:id="rId5" imgW="3251160" imgH="571320" progId="Equation.DSMT4">
                  <p:embed/>
                </p:oleObj>
              </mc:Choice>
              <mc:Fallback>
                <p:oleObj name="Equation" r:id="rId5" imgW="3251160" imgH="57132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1114425"/>
                        <a:ext cx="8566150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651130"/>
              </p:ext>
            </p:extLst>
          </p:nvPr>
        </p:nvGraphicFramePr>
        <p:xfrm>
          <a:off x="3670300" y="4543425"/>
          <a:ext cx="300441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5" name="Equation" r:id="rId7" imgW="965160" imgH="342720" progId="Equation.DSMT4">
                  <p:embed/>
                </p:oleObj>
              </mc:Choice>
              <mc:Fallback>
                <p:oleObj name="Equation" r:id="rId7" imgW="96516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70300" y="4543425"/>
                        <a:ext cx="3004417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126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513556" y="243081"/>
                <a:ext cx="9645173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D7A95B1E-5DC0-4301-A16C-D5732598B3D8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56" y="243081"/>
                <a:ext cx="9645173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7</a:t>
            </a:fld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196697"/>
              </p:ext>
            </p:extLst>
          </p:nvPr>
        </p:nvGraphicFramePr>
        <p:xfrm>
          <a:off x="546100" y="1266825"/>
          <a:ext cx="9516707" cy="2072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4" name="Equation" r:id="rId5" imgW="3733560" imgH="838080" progId="Equation.DSMT4">
                  <p:embed/>
                </p:oleObj>
              </mc:Choice>
              <mc:Fallback>
                <p:oleObj name="Equation" r:id="rId5" imgW="3733560" imgH="8380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1266825"/>
                        <a:ext cx="9516707" cy="20724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68350" y="276225"/>
            <a:ext cx="88455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Предположим, что ИХ цепи содержит </a:t>
            </a:r>
            <a:r>
              <a:rPr lang="ru-RU" sz="2800" i="1" dirty="0" smtClean="0"/>
              <a:t>нечётное </a:t>
            </a:r>
            <a:r>
              <a:rPr lang="ru-RU" sz="2800" dirty="0"/>
              <a:t>число вещественных отсчётов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758702"/>
              </p:ext>
            </p:extLst>
          </p:nvPr>
        </p:nvGraphicFramePr>
        <p:xfrm>
          <a:off x="1384300" y="3364813"/>
          <a:ext cx="8072581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Equation" r:id="rId7" imgW="3517900" imgH="635000" progId="Equation.DSMT4">
                  <p:embed/>
                </p:oleObj>
              </mc:Choice>
              <mc:Fallback>
                <p:oleObj name="Equation" r:id="rId7" imgW="3517900" imgH="635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3364813"/>
                        <a:ext cx="8072581" cy="1447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47725" y="4989305"/>
            <a:ext cx="89979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ФЧХ цепи </a:t>
            </a:r>
            <a:r>
              <a:rPr lang="ru-RU" sz="2800" dirty="0" smtClean="0"/>
              <a:t>                                           линейна</a:t>
            </a:r>
            <a:r>
              <a:rPr lang="ru-RU" sz="2800" dirty="0"/>
              <a:t>, причем </a:t>
            </a:r>
            <a:endParaRPr lang="ru-RU" sz="2800" dirty="0" smtClean="0"/>
          </a:p>
          <a:p>
            <a:endParaRPr lang="ru-RU" sz="1400" dirty="0"/>
          </a:p>
          <a:p>
            <a:r>
              <a:rPr lang="ru-RU" sz="2800" dirty="0" smtClean="0"/>
              <a:t>угол </a:t>
            </a:r>
            <a:r>
              <a:rPr lang="ru-RU" sz="2800" dirty="0"/>
              <a:t>наклона ФЧХ определяется положением (номером) среднего отсчёта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973562"/>
              </p:ext>
            </p:extLst>
          </p:nvPr>
        </p:nvGraphicFramePr>
        <p:xfrm>
          <a:off x="3136900" y="4715319"/>
          <a:ext cx="300513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6" name="Equation" r:id="rId9" imgW="965160" imgH="342720" progId="Equation.DSMT4">
                  <p:embed/>
                </p:oleObj>
              </mc:Choice>
              <mc:Fallback>
                <p:oleObj name="Equation" r:id="rId9" imgW="965160" imgH="34272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900" y="4715319"/>
                        <a:ext cx="300513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8754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B5ABADA2-58CB-4B02-AC5D-6D79CA5B6126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766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8</a:t>
            </a:fld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276225"/>
            <a:ext cx="81057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3476625"/>
            <a:ext cx="89154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311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D2BF555-7FA5-4AE5-806C-EAAE1639D1C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00" y="243081"/>
                <a:ext cx="9905999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4700" y="404580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Рассмотрим некаузальный КИХ-фильтр, импульсная характеристика которого удовлетворяет условию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149"/>
              </p:ext>
            </p:extLst>
          </p:nvPr>
        </p:nvGraphicFramePr>
        <p:xfrm>
          <a:off x="2070100" y="1876425"/>
          <a:ext cx="2296432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3" name="Equation" r:id="rId5" imgW="787058" imgH="203112" progId="Equation.DSMT4">
                  <p:embed/>
                </p:oleObj>
              </mc:Choice>
              <mc:Fallback>
                <p:oleObj name="Equation" r:id="rId5" imgW="787058" imgH="20311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876425"/>
                        <a:ext cx="2296432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991378"/>
              </p:ext>
            </p:extLst>
          </p:nvPr>
        </p:nvGraphicFramePr>
        <p:xfrm>
          <a:off x="4965700" y="1724025"/>
          <a:ext cx="234696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4" name="Equation" r:id="rId7" imgW="736600" imgH="241300" progId="Equation.DSMT4">
                  <p:embed/>
                </p:oleObj>
              </mc:Choice>
              <mc:Fallback>
                <p:oleObj name="Equation" r:id="rId7" imgW="7366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00" y="1724025"/>
                        <a:ext cx="234696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72995" y="2520163"/>
            <a:ext cx="849020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Если заменить </a:t>
            </a:r>
            <a:r>
              <a:rPr lang="en-US" sz="2800" i="1" dirty="0" smtClean="0"/>
              <a:t>n</a:t>
            </a:r>
            <a:r>
              <a:rPr lang="en-US" sz="2800" dirty="0" smtClean="0"/>
              <a:t> </a:t>
            </a:r>
            <a:r>
              <a:rPr lang="ru-RU" sz="2800" dirty="0" smtClean="0"/>
              <a:t>на –</a:t>
            </a:r>
            <a:r>
              <a:rPr lang="en-US" sz="2800" i="1" dirty="0" smtClean="0"/>
              <a:t>n</a:t>
            </a:r>
            <a:r>
              <a:rPr lang="ru-RU" sz="2800" dirty="0" smtClean="0"/>
              <a:t>,</a:t>
            </a:r>
            <a:r>
              <a:rPr lang="en-US" sz="2800" dirty="0" smtClean="0"/>
              <a:t> </a:t>
            </a:r>
            <a:r>
              <a:rPr lang="ru-RU" sz="2800" dirty="0" smtClean="0"/>
              <a:t>то </a:t>
            </a:r>
            <a:r>
              <a:rPr lang="ru-RU" sz="2800" dirty="0"/>
              <a:t>импульсная характеристика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 </a:t>
            </a:r>
            <a:r>
              <a:rPr lang="ru-RU" sz="2800" dirty="0"/>
              <a:t>изменится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061332"/>
              </p:ext>
            </p:extLst>
          </p:nvPr>
        </p:nvGraphicFramePr>
        <p:xfrm>
          <a:off x="1354558" y="3439059"/>
          <a:ext cx="739588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5" name="Equation" r:id="rId9" imgW="2616200" imgH="482600" progId="Equation.DSMT4">
                  <p:embed/>
                </p:oleObj>
              </mc:Choice>
              <mc:Fallback>
                <p:oleObj name="Equation" r:id="rId9" imgW="26162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558" y="3439059"/>
                        <a:ext cx="7395882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0693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53019"/>
              </p:ext>
            </p:extLst>
          </p:nvPr>
        </p:nvGraphicFramePr>
        <p:xfrm>
          <a:off x="1231900" y="5084645"/>
          <a:ext cx="863002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6" name="Equation" r:id="rId11" imgW="3441700" imgH="482600" progId="Equation.DSMT4">
                  <p:embed/>
                </p:oleObj>
              </mc:Choice>
              <mc:Fallback>
                <p:oleObj name="Equation" r:id="rId11" imgW="3441700" imgH="482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5084645"/>
                        <a:ext cx="8630023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7383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1200</TotalTime>
  <Words>666</Words>
  <Application>Microsoft Office PowerPoint</Application>
  <PresentationFormat>Произвольный</PresentationFormat>
  <Paragraphs>127</Paragraphs>
  <Slides>30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Symbol</vt:lpstr>
      <vt:lpstr>Times New Roman</vt:lpstr>
      <vt:lpstr>1_Тема Office</vt:lpstr>
      <vt:lpstr>2_Тема Office</vt:lpstr>
      <vt:lpstr>Equation</vt:lpstr>
      <vt:lpstr>В.Н. ВАСЮКОВ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&lt;4D6963726F736F667420576F7264202D20CFF0E5E7E5EDF2E0F6E8E82031&gt;</dc:title>
  <dc:creator>&lt;C2CDC2&gt;</dc:creator>
  <cp:lastModifiedBy>VNV</cp:lastModifiedBy>
  <cp:revision>105</cp:revision>
  <dcterms:created xsi:type="dcterms:W3CDTF">2020-01-30T15:23:58Z</dcterms:created>
  <dcterms:modified xsi:type="dcterms:W3CDTF">2023-03-08T12:13:47Z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2020-01-30T00:00:00Z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2020-01-30T00:00:00Z</vt:filetime>
  </property>
</Properties>
</file>