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theme/themeOverride43.xml" ContentType="application/vnd.openxmlformats-officedocument.themeOverride+xml"/>
  <Override PartName="/ppt/theme/themeOverride44.xml" ContentType="application/vnd.openxmlformats-officedocument.themeOverride+xml"/>
  <Override PartName="/ppt/theme/themeOverride45.xml" ContentType="application/vnd.openxmlformats-officedocument.themeOverride+xml"/>
  <Override PartName="/ppt/theme/themeOverride46.xml" ContentType="application/vnd.openxmlformats-officedocument.themeOverride+xml"/>
  <Override PartName="/ppt/theme/themeOverride47.xml" ContentType="application/vnd.openxmlformats-officedocument.themeOverride+xml"/>
  <Override PartName="/ppt/theme/themeOverride48.xml" ContentType="application/vnd.openxmlformats-officedocument.themeOverride+xml"/>
  <Override PartName="/ppt/theme/themeOverride49.xml" ContentType="application/vnd.openxmlformats-officedocument.themeOverride+xml"/>
  <Override PartName="/ppt/theme/themeOverride50.xml" ContentType="application/vnd.openxmlformats-officedocument.themeOverride+xml"/>
  <Override PartName="/ppt/theme/themeOverride51.xml" ContentType="application/vnd.openxmlformats-officedocument.themeOverride+xml"/>
  <Override PartName="/ppt/theme/themeOverride5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5274" r:id="rId1"/>
    <p:sldMasterId id="2147485286" r:id="rId2"/>
  </p:sldMasterIdLst>
  <p:notesMasterIdLst>
    <p:notesMasterId r:id="rId55"/>
  </p:notesMasterIdLst>
  <p:sldIdLst>
    <p:sldId id="334" r:id="rId3"/>
    <p:sldId id="283" r:id="rId4"/>
    <p:sldId id="293" r:id="rId5"/>
    <p:sldId id="328" r:id="rId6"/>
    <p:sldId id="333" r:id="rId7"/>
    <p:sldId id="284" r:id="rId8"/>
    <p:sldId id="286" r:id="rId9"/>
    <p:sldId id="299" r:id="rId10"/>
    <p:sldId id="285" r:id="rId11"/>
    <p:sldId id="287" r:id="rId12"/>
    <p:sldId id="288" r:id="rId13"/>
    <p:sldId id="289" r:id="rId14"/>
    <p:sldId id="294" r:id="rId15"/>
    <p:sldId id="295" r:id="rId16"/>
    <p:sldId id="298" r:id="rId17"/>
    <p:sldId id="290" r:id="rId18"/>
    <p:sldId id="296" r:id="rId19"/>
    <p:sldId id="297" r:id="rId20"/>
    <p:sldId id="291" r:id="rId21"/>
    <p:sldId id="292" r:id="rId22"/>
    <p:sldId id="300" r:id="rId23"/>
    <p:sldId id="301" r:id="rId24"/>
    <p:sldId id="302" r:id="rId25"/>
    <p:sldId id="331" r:id="rId26"/>
    <p:sldId id="33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29" r:id="rId36"/>
    <p:sldId id="313" r:id="rId37"/>
    <p:sldId id="311" r:id="rId38"/>
    <p:sldId id="330" r:id="rId39"/>
    <p:sldId id="312" r:id="rId40"/>
    <p:sldId id="314" r:id="rId41"/>
    <p:sldId id="315" r:id="rId42"/>
    <p:sldId id="316" r:id="rId43"/>
    <p:sldId id="317" r:id="rId44"/>
    <p:sldId id="318" r:id="rId45"/>
    <p:sldId id="319" r:id="rId46"/>
    <p:sldId id="320" r:id="rId47"/>
    <p:sldId id="321" r:id="rId48"/>
    <p:sldId id="335" r:id="rId49"/>
    <p:sldId id="336" r:id="rId50"/>
    <p:sldId id="337" r:id="rId51"/>
    <p:sldId id="338" r:id="rId52"/>
    <p:sldId id="339" r:id="rId53"/>
    <p:sldId id="340" r:id="rId54"/>
  </p:sldIdLst>
  <p:sldSz cx="10691813" cy="7559675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520700" indent="-635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041400" indent="-1270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563688" indent="-1920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84388" indent="-255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FF"/>
    <a:srgbClr val="0000CC"/>
    <a:srgbClr val="D60093"/>
    <a:srgbClr val="0099CC"/>
    <a:srgbClr val="0066FF"/>
    <a:srgbClr val="008000"/>
    <a:srgbClr val="93F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4" autoAdjust="0"/>
    <p:restoredTop sz="99489" autoAdjust="0"/>
  </p:normalViewPr>
  <p:slideViewPr>
    <p:cSldViewPr>
      <p:cViewPr varScale="1">
        <p:scale>
          <a:sx n="88" d="100"/>
          <a:sy n="88" d="100"/>
        </p:scale>
        <p:origin x="972" y="84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5.wmf"/><Relationship Id="rId1" Type="http://schemas.openxmlformats.org/officeDocument/2006/relationships/image" Target="../media/image76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5" Type="http://schemas.openxmlformats.org/officeDocument/2006/relationships/image" Target="../media/image83.wmf"/><Relationship Id="rId4" Type="http://schemas.openxmlformats.org/officeDocument/2006/relationships/image" Target="../media/image82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86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6" Type="http://schemas.openxmlformats.org/officeDocument/2006/relationships/image" Target="../media/image98.wmf"/><Relationship Id="rId5" Type="http://schemas.openxmlformats.org/officeDocument/2006/relationships/image" Target="../media/image97.wmf"/><Relationship Id="rId4" Type="http://schemas.openxmlformats.org/officeDocument/2006/relationships/image" Target="../media/image9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4" Type="http://schemas.openxmlformats.org/officeDocument/2006/relationships/image" Target="../media/image105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Relationship Id="rId5" Type="http://schemas.openxmlformats.org/officeDocument/2006/relationships/image" Target="../media/image110.wmf"/><Relationship Id="rId4" Type="http://schemas.openxmlformats.org/officeDocument/2006/relationships/image" Target="../media/image109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image" Target="../media/image73.wmf"/><Relationship Id="rId1" Type="http://schemas.openxmlformats.org/officeDocument/2006/relationships/image" Target="../media/image113.wmf"/><Relationship Id="rId5" Type="http://schemas.openxmlformats.org/officeDocument/2006/relationships/image" Target="../media/image116.wmf"/><Relationship Id="rId4" Type="http://schemas.openxmlformats.org/officeDocument/2006/relationships/image" Target="../media/image115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73.wmf"/><Relationship Id="rId1" Type="http://schemas.openxmlformats.org/officeDocument/2006/relationships/image" Target="../media/image117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8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wmf"/><Relationship Id="rId1" Type="http://schemas.openxmlformats.org/officeDocument/2006/relationships/image" Target="../media/image1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70433F7E-9736-4291-BFAF-C7A9A6C10A2F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004888" y="685800"/>
            <a:ext cx="48482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897DAD1-6D8F-4924-B5A1-C360FF4596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52070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04140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56368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08438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2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3" y="4283818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4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8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2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37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7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05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3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74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8F3A1-D0E0-4DF2-A155-4B0A326491E6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3C932-09A5-4FCE-9729-F0E278898E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644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C6FB7-0D25-4E9A-ACDA-440B0FF7D768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F3DF9-7824-4920-9832-769185947C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050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5" y="302741"/>
            <a:ext cx="2405658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4" y="302741"/>
            <a:ext cx="703877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A386A-4B33-48F1-9CC0-BC06C07B936C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9EF2E-6FDA-4F3B-9564-8929FA52D3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3612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2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3" y="4283818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4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8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2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37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7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05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3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74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82041-26BE-42E5-91BE-0470D4B7586F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F710B-8311-4DA9-9577-24501658BC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699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A2E3F-92DA-47AF-AC37-D671F99F3EF1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8FAC8-6490-4AE6-8098-03381E87D5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2329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3" y="4857794"/>
            <a:ext cx="9088041" cy="1501435"/>
          </a:xfrm>
        </p:spPr>
        <p:txBody>
          <a:bodyPr anchor="t"/>
          <a:lstStyle>
            <a:lvl1pPr algn="l">
              <a:defRPr sz="2925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3" y="3204115"/>
            <a:ext cx="9088041" cy="1653678"/>
          </a:xfrm>
        </p:spPr>
        <p:txBody>
          <a:bodyPr anchor="b"/>
          <a:lstStyle>
            <a:lvl1pPr marL="0" indent="0">
              <a:buNone/>
              <a:defRPr sz="1461">
                <a:solidFill>
                  <a:schemeClr val="tx1">
                    <a:tint val="75000"/>
                  </a:schemeClr>
                </a:solidFill>
              </a:defRPr>
            </a:lvl1pPr>
            <a:lvl2pPr marL="334280" indent="0">
              <a:buNone/>
              <a:defRPr sz="1315">
                <a:solidFill>
                  <a:schemeClr val="tx1">
                    <a:tint val="75000"/>
                  </a:schemeClr>
                </a:solidFill>
              </a:defRPr>
            </a:lvl2pPr>
            <a:lvl3pPr marL="668561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1002842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4pPr>
            <a:lvl5pPr marL="133712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5pPr>
            <a:lvl6pPr marL="167140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6pPr>
            <a:lvl7pPr marL="2005684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7pPr>
            <a:lvl8pPr marL="2339965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8pPr>
            <a:lvl9pPr marL="2674246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8378-07CB-4AAB-9121-EC57C9B0A0B2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5011A-F9AD-4463-8052-49973E9CB6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7916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3" y="1763927"/>
            <a:ext cx="4722217" cy="4989036"/>
          </a:xfrm>
        </p:spPr>
        <p:txBody>
          <a:bodyPr/>
          <a:lstStyle>
            <a:lvl1pPr>
              <a:defRPr sz="2047"/>
            </a:lvl1pPr>
            <a:lvl2pPr>
              <a:defRPr sz="2047"/>
            </a:lvl2pPr>
            <a:lvl3pPr>
              <a:defRPr sz="2047"/>
            </a:lvl3pPr>
            <a:lvl4pPr>
              <a:defRPr sz="2047"/>
            </a:lvl4pPr>
            <a:lvl5pPr>
              <a:defRPr sz="2047"/>
            </a:lvl5pPr>
            <a:lvl6pPr>
              <a:defRPr sz="1315"/>
            </a:lvl6pPr>
            <a:lvl7pPr>
              <a:defRPr sz="1315"/>
            </a:lvl7pPr>
            <a:lvl8pPr>
              <a:defRPr sz="1315"/>
            </a:lvl8pPr>
            <a:lvl9pPr>
              <a:defRPr sz="131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5" y="1763927"/>
            <a:ext cx="4722217" cy="4989036"/>
          </a:xfrm>
        </p:spPr>
        <p:txBody>
          <a:bodyPr/>
          <a:lstStyle>
            <a:lvl1pPr>
              <a:defRPr sz="2047"/>
            </a:lvl1pPr>
            <a:lvl2pPr>
              <a:defRPr sz="2047"/>
            </a:lvl2pPr>
            <a:lvl3pPr>
              <a:defRPr sz="2047"/>
            </a:lvl3pPr>
            <a:lvl4pPr>
              <a:defRPr sz="2047"/>
            </a:lvl4pPr>
            <a:lvl5pPr>
              <a:defRPr sz="2047"/>
            </a:lvl5pPr>
            <a:lvl6pPr>
              <a:defRPr sz="1315"/>
            </a:lvl6pPr>
            <a:lvl7pPr>
              <a:defRPr sz="1315"/>
            </a:lvl7pPr>
            <a:lvl8pPr>
              <a:defRPr sz="1315"/>
            </a:lvl8pPr>
            <a:lvl9pPr>
              <a:defRPr sz="131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FD95D-EF15-40B5-95E7-F35C26180307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D6F17-1DAD-4397-B345-763978D13C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0623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1754" b="1"/>
            </a:lvl1pPr>
            <a:lvl2pPr marL="334280" indent="0">
              <a:buNone/>
              <a:defRPr sz="1461" b="1"/>
            </a:lvl2pPr>
            <a:lvl3pPr marL="668561" indent="0">
              <a:buNone/>
              <a:defRPr sz="1315" b="1"/>
            </a:lvl3pPr>
            <a:lvl4pPr marL="1002842" indent="0">
              <a:buNone/>
              <a:defRPr sz="1170" b="1"/>
            </a:lvl4pPr>
            <a:lvl5pPr marL="1337123" indent="0">
              <a:buNone/>
              <a:defRPr sz="1170" b="1"/>
            </a:lvl5pPr>
            <a:lvl6pPr marL="1671403" indent="0">
              <a:buNone/>
              <a:defRPr sz="1170" b="1"/>
            </a:lvl6pPr>
            <a:lvl7pPr marL="2005684" indent="0">
              <a:buNone/>
              <a:defRPr sz="1170" b="1"/>
            </a:lvl7pPr>
            <a:lvl8pPr marL="2339965" indent="0">
              <a:buNone/>
              <a:defRPr sz="1170" b="1"/>
            </a:lvl8pPr>
            <a:lvl9pPr marL="2674246" indent="0">
              <a:buNone/>
              <a:defRPr sz="11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4"/>
          </a:xfrm>
        </p:spPr>
        <p:txBody>
          <a:bodyPr/>
          <a:lstStyle>
            <a:lvl1pPr>
              <a:defRPr sz="2047"/>
            </a:lvl1pPr>
            <a:lvl2pPr>
              <a:defRPr sz="2047"/>
            </a:lvl2pPr>
            <a:lvl3pPr>
              <a:defRPr sz="2047"/>
            </a:lvl3pPr>
            <a:lvl4pPr>
              <a:defRPr sz="2047"/>
            </a:lvl4pPr>
            <a:lvl5pPr>
              <a:defRPr sz="2047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92179"/>
            <a:ext cx="4725930" cy="705219"/>
          </a:xfrm>
        </p:spPr>
        <p:txBody>
          <a:bodyPr anchor="b"/>
          <a:lstStyle>
            <a:lvl1pPr marL="0" indent="0">
              <a:buNone/>
              <a:defRPr sz="1754" b="1"/>
            </a:lvl1pPr>
            <a:lvl2pPr marL="334280" indent="0">
              <a:buNone/>
              <a:defRPr sz="1461" b="1"/>
            </a:lvl2pPr>
            <a:lvl3pPr marL="668561" indent="0">
              <a:buNone/>
              <a:defRPr sz="1315" b="1"/>
            </a:lvl3pPr>
            <a:lvl4pPr marL="1002842" indent="0">
              <a:buNone/>
              <a:defRPr sz="1170" b="1"/>
            </a:lvl4pPr>
            <a:lvl5pPr marL="1337123" indent="0">
              <a:buNone/>
              <a:defRPr sz="1170" b="1"/>
            </a:lvl5pPr>
            <a:lvl6pPr marL="1671403" indent="0">
              <a:buNone/>
              <a:defRPr sz="1170" b="1"/>
            </a:lvl6pPr>
            <a:lvl7pPr marL="2005684" indent="0">
              <a:buNone/>
              <a:defRPr sz="1170" b="1"/>
            </a:lvl7pPr>
            <a:lvl8pPr marL="2339965" indent="0">
              <a:buNone/>
              <a:defRPr sz="1170" b="1"/>
            </a:lvl8pPr>
            <a:lvl9pPr marL="2674246" indent="0">
              <a:buNone/>
              <a:defRPr sz="117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4"/>
          </a:xfrm>
        </p:spPr>
        <p:txBody>
          <a:bodyPr/>
          <a:lstStyle>
            <a:lvl1pPr>
              <a:defRPr sz="2047"/>
            </a:lvl1pPr>
            <a:lvl2pPr>
              <a:defRPr sz="2047"/>
            </a:lvl2pPr>
            <a:lvl3pPr>
              <a:defRPr sz="2047"/>
            </a:lvl3pPr>
            <a:lvl4pPr>
              <a:defRPr sz="2047"/>
            </a:lvl4pPr>
            <a:lvl5pPr>
              <a:defRPr sz="2047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A6E33-0BEA-4942-89A1-8C5A1641A59E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3FBF0-427D-42CC-B604-ECAC7150FB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3721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B029B-E7DE-490B-881A-51FF596488F3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2AE8C-BE28-417A-9E61-8C83CFB943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876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51325-0912-41EA-BFBC-2ACB60B1AC51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A2FAA-CEAD-4308-9F88-5DB8F3C38E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5872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4" y="300987"/>
            <a:ext cx="3517533" cy="1280945"/>
          </a:xfrm>
        </p:spPr>
        <p:txBody>
          <a:bodyPr anchor="b"/>
          <a:lstStyle>
            <a:lvl1pPr algn="l">
              <a:defRPr sz="1461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3" y="300990"/>
            <a:ext cx="5977020" cy="6451973"/>
          </a:xfrm>
        </p:spPr>
        <p:txBody>
          <a:bodyPr/>
          <a:lstStyle>
            <a:lvl1pPr>
              <a:defRPr sz="2340"/>
            </a:lvl1pPr>
            <a:lvl2pPr>
              <a:defRPr sz="2047"/>
            </a:lvl2pPr>
            <a:lvl3pPr>
              <a:defRPr sz="1754"/>
            </a:lvl3pPr>
            <a:lvl4pPr>
              <a:defRPr sz="1461"/>
            </a:lvl4pPr>
            <a:lvl5pPr>
              <a:defRPr sz="1461"/>
            </a:lvl5pPr>
            <a:lvl6pPr>
              <a:defRPr sz="1461"/>
            </a:lvl6pPr>
            <a:lvl7pPr>
              <a:defRPr sz="1461"/>
            </a:lvl7pPr>
            <a:lvl8pPr>
              <a:defRPr sz="1461"/>
            </a:lvl8pPr>
            <a:lvl9pPr>
              <a:defRPr sz="146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4" y="1581935"/>
            <a:ext cx="3517533" cy="5171028"/>
          </a:xfrm>
        </p:spPr>
        <p:txBody>
          <a:bodyPr/>
          <a:lstStyle>
            <a:lvl1pPr marL="0" indent="0">
              <a:buNone/>
              <a:defRPr sz="1024"/>
            </a:lvl1pPr>
            <a:lvl2pPr marL="334280" indent="0">
              <a:buNone/>
              <a:defRPr sz="877"/>
            </a:lvl2pPr>
            <a:lvl3pPr marL="668561" indent="0">
              <a:buNone/>
              <a:defRPr sz="731"/>
            </a:lvl3pPr>
            <a:lvl4pPr marL="1002842" indent="0">
              <a:buNone/>
              <a:defRPr sz="659"/>
            </a:lvl4pPr>
            <a:lvl5pPr marL="1337123" indent="0">
              <a:buNone/>
              <a:defRPr sz="659"/>
            </a:lvl5pPr>
            <a:lvl6pPr marL="1671403" indent="0">
              <a:buNone/>
              <a:defRPr sz="659"/>
            </a:lvl6pPr>
            <a:lvl7pPr marL="2005684" indent="0">
              <a:buNone/>
              <a:defRPr sz="659"/>
            </a:lvl7pPr>
            <a:lvl8pPr marL="2339965" indent="0">
              <a:buNone/>
              <a:defRPr sz="659"/>
            </a:lvl8pPr>
            <a:lvl9pPr marL="2674246" indent="0">
              <a:buNone/>
              <a:defRPr sz="6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691D7-3AF9-4815-B713-1471E749A878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2A417-3795-4099-B958-71FDE78EAD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8475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9E61C-BADF-45E7-ABDB-C5963BA2CF1B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DF0FB-2EEA-4BA6-8151-83F5508BF1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180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291774"/>
            <a:ext cx="6415088" cy="624724"/>
          </a:xfrm>
        </p:spPr>
        <p:txBody>
          <a:bodyPr anchor="b"/>
          <a:lstStyle>
            <a:lvl1pPr algn="l">
              <a:defRPr sz="1461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340"/>
            </a:lvl1pPr>
            <a:lvl2pPr marL="334280" indent="0">
              <a:buNone/>
              <a:defRPr sz="2047"/>
            </a:lvl2pPr>
            <a:lvl3pPr marL="668561" indent="0">
              <a:buNone/>
              <a:defRPr sz="1754"/>
            </a:lvl3pPr>
            <a:lvl4pPr marL="1002842" indent="0">
              <a:buNone/>
              <a:defRPr sz="1461"/>
            </a:lvl4pPr>
            <a:lvl5pPr marL="1337123" indent="0">
              <a:buNone/>
              <a:defRPr sz="1461"/>
            </a:lvl5pPr>
            <a:lvl6pPr marL="1671403" indent="0">
              <a:buNone/>
              <a:defRPr sz="1461"/>
            </a:lvl6pPr>
            <a:lvl7pPr marL="2005684" indent="0">
              <a:buNone/>
              <a:defRPr sz="1461"/>
            </a:lvl7pPr>
            <a:lvl8pPr marL="2339965" indent="0">
              <a:buNone/>
              <a:defRPr sz="1461"/>
            </a:lvl8pPr>
            <a:lvl9pPr marL="2674246" indent="0">
              <a:buNone/>
              <a:defRPr sz="1461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916497"/>
            <a:ext cx="6415088" cy="887211"/>
          </a:xfrm>
        </p:spPr>
        <p:txBody>
          <a:bodyPr/>
          <a:lstStyle>
            <a:lvl1pPr marL="0" indent="0">
              <a:buNone/>
              <a:defRPr sz="1024"/>
            </a:lvl1pPr>
            <a:lvl2pPr marL="334280" indent="0">
              <a:buNone/>
              <a:defRPr sz="877"/>
            </a:lvl2pPr>
            <a:lvl3pPr marL="668561" indent="0">
              <a:buNone/>
              <a:defRPr sz="731"/>
            </a:lvl3pPr>
            <a:lvl4pPr marL="1002842" indent="0">
              <a:buNone/>
              <a:defRPr sz="659"/>
            </a:lvl4pPr>
            <a:lvl5pPr marL="1337123" indent="0">
              <a:buNone/>
              <a:defRPr sz="659"/>
            </a:lvl5pPr>
            <a:lvl6pPr marL="1671403" indent="0">
              <a:buNone/>
              <a:defRPr sz="659"/>
            </a:lvl6pPr>
            <a:lvl7pPr marL="2005684" indent="0">
              <a:buNone/>
              <a:defRPr sz="659"/>
            </a:lvl7pPr>
            <a:lvl8pPr marL="2339965" indent="0">
              <a:buNone/>
              <a:defRPr sz="659"/>
            </a:lvl8pPr>
            <a:lvl9pPr marL="2674246" indent="0">
              <a:buNone/>
              <a:defRPr sz="659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F4C9C-2E32-4B92-92BC-94CE6988E9B0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18C21-45E1-4FDA-A085-F8F8DB2F81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6263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3247E-F696-4282-AD98-79B52281CA90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EDA44-33F3-4420-983E-7523925E8F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3085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5" y="302741"/>
            <a:ext cx="2405658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4" y="302741"/>
            <a:ext cx="703877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D0C73-EF06-400B-AD65-DD080258F40B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F58D4-E337-4B66-8F88-062A152855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60173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0209ECE-E900-4EB6-8E99-50FFD10A10B2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algn="r">
              <a:defRPr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4C60C46-A629-4BAA-A102-CDE5A5A02B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551250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3" y="4857794"/>
            <a:ext cx="9088041" cy="1501435"/>
          </a:xfrm>
        </p:spPr>
        <p:txBody>
          <a:bodyPr anchor="t"/>
          <a:lstStyle>
            <a:lvl1pPr algn="l">
              <a:defRPr sz="2925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3" y="3204115"/>
            <a:ext cx="9088041" cy="1653678"/>
          </a:xfrm>
        </p:spPr>
        <p:txBody>
          <a:bodyPr anchor="b"/>
          <a:lstStyle>
            <a:lvl1pPr marL="0" indent="0">
              <a:buNone/>
              <a:defRPr sz="1461">
                <a:solidFill>
                  <a:schemeClr val="tx1">
                    <a:tint val="75000"/>
                  </a:schemeClr>
                </a:solidFill>
              </a:defRPr>
            </a:lvl1pPr>
            <a:lvl2pPr marL="334280" indent="0">
              <a:buNone/>
              <a:defRPr sz="1315">
                <a:solidFill>
                  <a:schemeClr val="tx1">
                    <a:tint val="75000"/>
                  </a:schemeClr>
                </a:solidFill>
              </a:defRPr>
            </a:lvl2pPr>
            <a:lvl3pPr marL="668561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1002842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4pPr>
            <a:lvl5pPr marL="133712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5pPr>
            <a:lvl6pPr marL="167140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6pPr>
            <a:lvl7pPr marL="2005684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7pPr>
            <a:lvl8pPr marL="2339965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8pPr>
            <a:lvl9pPr marL="2674246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FA4CC-DBB7-4F79-A075-4E52CCCDF1E7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103A2-1724-486F-9129-47B456D370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297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3" y="1763927"/>
            <a:ext cx="4722217" cy="4989036"/>
          </a:xfrm>
        </p:spPr>
        <p:txBody>
          <a:bodyPr/>
          <a:lstStyle>
            <a:lvl1pPr>
              <a:defRPr sz="2047"/>
            </a:lvl1pPr>
            <a:lvl2pPr>
              <a:defRPr sz="2047"/>
            </a:lvl2pPr>
            <a:lvl3pPr>
              <a:defRPr sz="2047"/>
            </a:lvl3pPr>
            <a:lvl4pPr>
              <a:defRPr sz="2047"/>
            </a:lvl4pPr>
            <a:lvl5pPr>
              <a:defRPr sz="2047"/>
            </a:lvl5pPr>
            <a:lvl6pPr>
              <a:defRPr sz="1315"/>
            </a:lvl6pPr>
            <a:lvl7pPr>
              <a:defRPr sz="1315"/>
            </a:lvl7pPr>
            <a:lvl8pPr>
              <a:defRPr sz="1315"/>
            </a:lvl8pPr>
            <a:lvl9pPr>
              <a:defRPr sz="131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5" y="1763927"/>
            <a:ext cx="4722217" cy="4989036"/>
          </a:xfrm>
        </p:spPr>
        <p:txBody>
          <a:bodyPr/>
          <a:lstStyle>
            <a:lvl1pPr>
              <a:defRPr sz="2047"/>
            </a:lvl1pPr>
            <a:lvl2pPr>
              <a:defRPr sz="2047"/>
            </a:lvl2pPr>
            <a:lvl3pPr>
              <a:defRPr sz="2047"/>
            </a:lvl3pPr>
            <a:lvl4pPr>
              <a:defRPr sz="2047"/>
            </a:lvl4pPr>
            <a:lvl5pPr>
              <a:defRPr sz="2047"/>
            </a:lvl5pPr>
            <a:lvl6pPr>
              <a:defRPr sz="1315"/>
            </a:lvl6pPr>
            <a:lvl7pPr>
              <a:defRPr sz="1315"/>
            </a:lvl7pPr>
            <a:lvl8pPr>
              <a:defRPr sz="1315"/>
            </a:lvl8pPr>
            <a:lvl9pPr>
              <a:defRPr sz="131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5D875-1771-45A7-AC68-E55EB85A6492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F9518-5C8D-4A48-B6B3-179281EAC2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8246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1754" b="1"/>
            </a:lvl1pPr>
            <a:lvl2pPr marL="334280" indent="0">
              <a:buNone/>
              <a:defRPr sz="1461" b="1"/>
            </a:lvl2pPr>
            <a:lvl3pPr marL="668561" indent="0">
              <a:buNone/>
              <a:defRPr sz="1315" b="1"/>
            </a:lvl3pPr>
            <a:lvl4pPr marL="1002842" indent="0">
              <a:buNone/>
              <a:defRPr sz="1170" b="1"/>
            </a:lvl4pPr>
            <a:lvl5pPr marL="1337123" indent="0">
              <a:buNone/>
              <a:defRPr sz="1170" b="1"/>
            </a:lvl5pPr>
            <a:lvl6pPr marL="1671403" indent="0">
              <a:buNone/>
              <a:defRPr sz="1170" b="1"/>
            </a:lvl6pPr>
            <a:lvl7pPr marL="2005684" indent="0">
              <a:buNone/>
              <a:defRPr sz="1170" b="1"/>
            </a:lvl7pPr>
            <a:lvl8pPr marL="2339965" indent="0">
              <a:buNone/>
              <a:defRPr sz="1170" b="1"/>
            </a:lvl8pPr>
            <a:lvl9pPr marL="2674246" indent="0">
              <a:buNone/>
              <a:defRPr sz="11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4"/>
          </a:xfrm>
        </p:spPr>
        <p:txBody>
          <a:bodyPr/>
          <a:lstStyle>
            <a:lvl1pPr>
              <a:defRPr sz="2047"/>
            </a:lvl1pPr>
            <a:lvl2pPr>
              <a:defRPr sz="2047"/>
            </a:lvl2pPr>
            <a:lvl3pPr>
              <a:defRPr sz="2047"/>
            </a:lvl3pPr>
            <a:lvl4pPr>
              <a:defRPr sz="2047"/>
            </a:lvl4pPr>
            <a:lvl5pPr>
              <a:defRPr sz="2047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92179"/>
            <a:ext cx="4725930" cy="705219"/>
          </a:xfrm>
        </p:spPr>
        <p:txBody>
          <a:bodyPr anchor="b"/>
          <a:lstStyle>
            <a:lvl1pPr marL="0" indent="0">
              <a:buNone/>
              <a:defRPr sz="1754" b="1"/>
            </a:lvl1pPr>
            <a:lvl2pPr marL="334280" indent="0">
              <a:buNone/>
              <a:defRPr sz="1461" b="1"/>
            </a:lvl2pPr>
            <a:lvl3pPr marL="668561" indent="0">
              <a:buNone/>
              <a:defRPr sz="1315" b="1"/>
            </a:lvl3pPr>
            <a:lvl4pPr marL="1002842" indent="0">
              <a:buNone/>
              <a:defRPr sz="1170" b="1"/>
            </a:lvl4pPr>
            <a:lvl5pPr marL="1337123" indent="0">
              <a:buNone/>
              <a:defRPr sz="1170" b="1"/>
            </a:lvl5pPr>
            <a:lvl6pPr marL="1671403" indent="0">
              <a:buNone/>
              <a:defRPr sz="1170" b="1"/>
            </a:lvl6pPr>
            <a:lvl7pPr marL="2005684" indent="0">
              <a:buNone/>
              <a:defRPr sz="1170" b="1"/>
            </a:lvl7pPr>
            <a:lvl8pPr marL="2339965" indent="0">
              <a:buNone/>
              <a:defRPr sz="1170" b="1"/>
            </a:lvl8pPr>
            <a:lvl9pPr marL="2674246" indent="0">
              <a:buNone/>
              <a:defRPr sz="117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4"/>
          </a:xfrm>
        </p:spPr>
        <p:txBody>
          <a:bodyPr/>
          <a:lstStyle>
            <a:lvl1pPr>
              <a:defRPr sz="2047"/>
            </a:lvl1pPr>
            <a:lvl2pPr>
              <a:defRPr sz="2047"/>
            </a:lvl2pPr>
            <a:lvl3pPr>
              <a:defRPr sz="2047"/>
            </a:lvl3pPr>
            <a:lvl4pPr>
              <a:defRPr sz="2047"/>
            </a:lvl4pPr>
            <a:lvl5pPr>
              <a:defRPr sz="2047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00745-4300-4DA0-93F8-1899CFCA5B0E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BC1A2-83D6-445F-ABB1-C57B3C22AA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3212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A6054-8C1C-4E03-AE40-BF438A95B554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68E47-F7C3-485C-8111-15F41D2D62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5096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F2CB3-0900-4C61-90D2-DA2224DC9380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2FB5E-6EDA-406F-8D86-BBF7CFC2B6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194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4" y="300987"/>
            <a:ext cx="3517533" cy="1280945"/>
          </a:xfrm>
        </p:spPr>
        <p:txBody>
          <a:bodyPr anchor="b"/>
          <a:lstStyle>
            <a:lvl1pPr algn="l">
              <a:defRPr sz="1461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3" y="300990"/>
            <a:ext cx="5977020" cy="6451973"/>
          </a:xfrm>
        </p:spPr>
        <p:txBody>
          <a:bodyPr/>
          <a:lstStyle>
            <a:lvl1pPr>
              <a:defRPr sz="2340"/>
            </a:lvl1pPr>
            <a:lvl2pPr>
              <a:defRPr sz="2047"/>
            </a:lvl2pPr>
            <a:lvl3pPr>
              <a:defRPr sz="1754"/>
            </a:lvl3pPr>
            <a:lvl4pPr>
              <a:defRPr sz="1461"/>
            </a:lvl4pPr>
            <a:lvl5pPr>
              <a:defRPr sz="1461"/>
            </a:lvl5pPr>
            <a:lvl6pPr>
              <a:defRPr sz="1461"/>
            </a:lvl6pPr>
            <a:lvl7pPr>
              <a:defRPr sz="1461"/>
            </a:lvl7pPr>
            <a:lvl8pPr>
              <a:defRPr sz="1461"/>
            </a:lvl8pPr>
            <a:lvl9pPr>
              <a:defRPr sz="146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4" y="1581935"/>
            <a:ext cx="3517533" cy="5171028"/>
          </a:xfrm>
        </p:spPr>
        <p:txBody>
          <a:bodyPr/>
          <a:lstStyle>
            <a:lvl1pPr marL="0" indent="0">
              <a:buNone/>
              <a:defRPr sz="1024"/>
            </a:lvl1pPr>
            <a:lvl2pPr marL="334280" indent="0">
              <a:buNone/>
              <a:defRPr sz="877"/>
            </a:lvl2pPr>
            <a:lvl3pPr marL="668561" indent="0">
              <a:buNone/>
              <a:defRPr sz="731"/>
            </a:lvl3pPr>
            <a:lvl4pPr marL="1002842" indent="0">
              <a:buNone/>
              <a:defRPr sz="659"/>
            </a:lvl4pPr>
            <a:lvl5pPr marL="1337123" indent="0">
              <a:buNone/>
              <a:defRPr sz="659"/>
            </a:lvl5pPr>
            <a:lvl6pPr marL="1671403" indent="0">
              <a:buNone/>
              <a:defRPr sz="659"/>
            </a:lvl6pPr>
            <a:lvl7pPr marL="2005684" indent="0">
              <a:buNone/>
              <a:defRPr sz="659"/>
            </a:lvl7pPr>
            <a:lvl8pPr marL="2339965" indent="0">
              <a:buNone/>
              <a:defRPr sz="659"/>
            </a:lvl8pPr>
            <a:lvl9pPr marL="2674246" indent="0">
              <a:buNone/>
              <a:defRPr sz="6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64167-0A4D-4A69-B491-1A83AFEC6640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53F59-4FEC-47A0-B45C-04C0B71C69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203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291774"/>
            <a:ext cx="6415088" cy="624724"/>
          </a:xfrm>
        </p:spPr>
        <p:txBody>
          <a:bodyPr anchor="b"/>
          <a:lstStyle>
            <a:lvl1pPr algn="l">
              <a:defRPr sz="1461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340"/>
            </a:lvl1pPr>
            <a:lvl2pPr marL="334280" indent="0">
              <a:buNone/>
              <a:defRPr sz="2047"/>
            </a:lvl2pPr>
            <a:lvl3pPr marL="668561" indent="0">
              <a:buNone/>
              <a:defRPr sz="1754"/>
            </a:lvl3pPr>
            <a:lvl4pPr marL="1002842" indent="0">
              <a:buNone/>
              <a:defRPr sz="1461"/>
            </a:lvl4pPr>
            <a:lvl5pPr marL="1337123" indent="0">
              <a:buNone/>
              <a:defRPr sz="1461"/>
            </a:lvl5pPr>
            <a:lvl6pPr marL="1671403" indent="0">
              <a:buNone/>
              <a:defRPr sz="1461"/>
            </a:lvl6pPr>
            <a:lvl7pPr marL="2005684" indent="0">
              <a:buNone/>
              <a:defRPr sz="1461"/>
            </a:lvl7pPr>
            <a:lvl8pPr marL="2339965" indent="0">
              <a:buNone/>
              <a:defRPr sz="1461"/>
            </a:lvl8pPr>
            <a:lvl9pPr marL="2674246" indent="0">
              <a:buNone/>
              <a:defRPr sz="1461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916497"/>
            <a:ext cx="6415088" cy="887211"/>
          </a:xfrm>
        </p:spPr>
        <p:txBody>
          <a:bodyPr/>
          <a:lstStyle>
            <a:lvl1pPr marL="0" indent="0">
              <a:buNone/>
              <a:defRPr sz="1024"/>
            </a:lvl1pPr>
            <a:lvl2pPr marL="334280" indent="0">
              <a:buNone/>
              <a:defRPr sz="877"/>
            </a:lvl2pPr>
            <a:lvl3pPr marL="668561" indent="0">
              <a:buNone/>
              <a:defRPr sz="731"/>
            </a:lvl3pPr>
            <a:lvl4pPr marL="1002842" indent="0">
              <a:buNone/>
              <a:defRPr sz="659"/>
            </a:lvl4pPr>
            <a:lvl5pPr marL="1337123" indent="0">
              <a:buNone/>
              <a:defRPr sz="659"/>
            </a:lvl5pPr>
            <a:lvl6pPr marL="1671403" indent="0">
              <a:buNone/>
              <a:defRPr sz="659"/>
            </a:lvl6pPr>
            <a:lvl7pPr marL="2005684" indent="0">
              <a:buNone/>
              <a:defRPr sz="659"/>
            </a:lvl7pPr>
            <a:lvl8pPr marL="2339965" indent="0">
              <a:buNone/>
              <a:defRPr sz="659"/>
            </a:lvl8pPr>
            <a:lvl9pPr marL="2674246" indent="0">
              <a:buNone/>
              <a:defRPr sz="659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6D4F2-9A60-4724-9A5B-359A6F2CF8FB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3DD1C-9A93-4766-B81D-E3FAFCF7F9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0365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1837" cy="4989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988" y="7007225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7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B0E6DD-2819-41A0-884C-CF69C7A926F5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2838" y="7007225"/>
            <a:ext cx="3386137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863" y="7007225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7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0D767E-E9B9-4FD0-BBB4-6200A7873B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0" r:id="rId1"/>
    <p:sldLayoutId id="2147485301" r:id="rId2"/>
    <p:sldLayoutId id="2147485302" r:id="rId3"/>
    <p:sldLayoutId id="2147485303" r:id="rId4"/>
    <p:sldLayoutId id="2147485304" r:id="rId5"/>
    <p:sldLayoutId id="2147485305" r:id="rId6"/>
    <p:sldLayoutId id="2147485306" r:id="rId7"/>
    <p:sldLayoutId id="2147485307" r:id="rId8"/>
    <p:sldLayoutId id="2147485308" r:id="rId9"/>
    <p:sldLayoutId id="2147485309" r:id="rId10"/>
    <p:sldLayoutId id="2147485310" r:id="rId11"/>
  </p:sldLayoutIdLst>
  <p:hf hdr="0" ftr="0" dt="0"/>
  <p:txStyles>
    <p:titleStyle>
      <a:lvl1pPr algn="ctr" defTabSz="668338" rtl="0" fontAlgn="base">
        <a:spcBef>
          <a:spcPct val="0"/>
        </a:spcBef>
        <a:spcAft>
          <a:spcPct val="0"/>
        </a:spcAft>
        <a:defRPr sz="2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2pPr>
      <a:lvl3pPr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3pPr>
      <a:lvl4pPr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4pPr>
      <a:lvl5pPr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5pPr>
      <a:lvl6pPr marL="457200"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6pPr>
      <a:lvl7pPr marL="914400"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7pPr>
      <a:lvl8pPr marL="1371600"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8pPr>
      <a:lvl9pPr marL="1828800"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49238" indent="-249238" algn="l" defTabSz="66833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07963" algn="l" defTabSz="66833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35025" indent="-166688" algn="l" defTabSz="66833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400" indent="-166688" algn="l" defTabSz="66833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03363" indent="-166688" algn="l" defTabSz="66833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38544" indent="-167141" algn="l" defTabSz="668561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1" kern="1200">
          <a:solidFill>
            <a:schemeClr val="tx1"/>
          </a:solidFill>
          <a:latin typeface="+mn-lt"/>
          <a:ea typeface="+mn-ea"/>
          <a:cs typeface="+mn-cs"/>
        </a:defRPr>
      </a:lvl6pPr>
      <a:lvl7pPr marL="2172824" indent="-167141" algn="l" defTabSz="668561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1" kern="1200">
          <a:solidFill>
            <a:schemeClr val="tx1"/>
          </a:solidFill>
          <a:latin typeface="+mn-lt"/>
          <a:ea typeface="+mn-ea"/>
          <a:cs typeface="+mn-cs"/>
        </a:defRPr>
      </a:lvl7pPr>
      <a:lvl8pPr marL="2507106" indent="-167141" algn="l" defTabSz="668561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1" kern="1200">
          <a:solidFill>
            <a:schemeClr val="tx1"/>
          </a:solidFill>
          <a:latin typeface="+mn-lt"/>
          <a:ea typeface="+mn-ea"/>
          <a:cs typeface="+mn-cs"/>
        </a:defRPr>
      </a:lvl8pPr>
      <a:lvl9pPr marL="2841385" indent="-167141" algn="l" defTabSz="668561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1pPr>
      <a:lvl2pPr marL="334280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2pPr>
      <a:lvl3pPr marL="668561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3pPr>
      <a:lvl4pPr marL="1002842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4pPr>
      <a:lvl5pPr marL="1337123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5pPr>
      <a:lvl6pPr marL="1671403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6pPr>
      <a:lvl7pPr marL="2005684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7pPr>
      <a:lvl8pPr marL="2339965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8pPr>
      <a:lvl9pPr marL="2674246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1837" cy="4989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988" y="7007225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7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E2016D2-3EEA-4BA8-A73C-FB49ACFC05CD}" type="datetime1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2838" y="7007225"/>
            <a:ext cx="3386137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863" y="7007225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7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CB2B9CA-30C3-40BE-AD34-38953BAC3F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1" r:id="rId1"/>
    <p:sldLayoutId id="2147485312" r:id="rId2"/>
    <p:sldLayoutId id="2147485313" r:id="rId3"/>
    <p:sldLayoutId id="2147485314" r:id="rId4"/>
    <p:sldLayoutId id="2147485315" r:id="rId5"/>
    <p:sldLayoutId id="2147485316" r:id="rId6"/>
    <p:sldLayoutId id="2147485317" r:id="rId7"/>
    <p:sldLayoutId id="2147485318" r:id="rId8"/>
    <p:sldLayoutId id="2147485319" r:id="rId9"/>
    <p:sldLayoutId id="2147485320" r:id="rId10"/>
    <p:sldLayoutId id="2147485321" r:id="rId11"/>
    <p:sldLayoutId id="2147485322" r:id="rId12"/>
  </p:sldLayoutIdLst>
  <p:hf hdr="0" ftr="0" dt="0"/>
  <p:txStyles>
    <p:titleStyle>
      <a:lvl1pPr algn="ctr" defTabSz="668338" rtl="0" fontAlgn="base">
        <a:spcBef>
          <a:spcPct val="0"/>
        </a:spcBef>
        <a:spcAft>
          <a:spcPct val="0"/>
        </a:spcAft>
        <a:defRPr sz="2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2pPr>
      <a:lvl3pPr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3pPr>
      <a:lvl4pPr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4pPr>
      <a:lvl5pPr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5pPr>
      <a:lvl6pPr marL="457200"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6pPr>
      <a:lvl7pPr marL="914400"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7pPr>
      <a:lvl8pPr marL="1371600"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8pPr>
      <a:lvl9pPr marL="1828800" algn="ctr" defTabSz="668338" rtl="0" fontAlgn="base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49238" indent="-249238" algn="l" defTabSz="66833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07963" algn="l" defTabSz="66833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35025" indent="-166688" algn="l" defTabSz="66833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400" indent="-166688" algn="l" defTabSz="66833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03363" indent="-166688" algn="l" defTabSz="66833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38544" indent="-167141" algn="l" defTabSz="668561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1" kern="1200">
          <a:solidFill>
            <a:schemeClr val="tx1"/>
          </a:solidFill>
          <a:latin typeface="+mn-lt"/>
          <a:ea typeface="+mn-ea"/>
          <a:cs typeface="+mn-cs"/>
        </a:defRPr>
      </a:lvl6pPr>
      <a:lvl7pPr marL="2172824" indent="-167141" algn="l" defTabSz="668561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1" kern="1200">
          <a:solidFill>
            <a:schemeClr val="tx1"/>
          </a:solidFill>
          <a:latin typeface="+mn-lt"/>
          <a:ea typeface="+mn-ea"/>
          <a:cs typeface="+mn-cs"/>
        </a:defRPr>
      </a:lvl7pPr>
      <a:lvl8pPr marL="2507106" indent="-167141" algn="l" defTabSz="668561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1" kern="1200">
          <a:solidFill>
            <a:schemeClr val="tx1"/>
          </a:solidFill>
          <a:latin typeface="+mn-lt"/>
          <a:ea typeface="+mn-ea"/>
          <a:cs typeface="+mn-cs"/>
        </a:defRPr>
      </a:lvl8pPr>
      <a:lvl9pPr marL="2841385" indent="-167141" algn="l" defTabSz="668561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1pPr>
      <a:lvl2pPr marL="334280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2pPr>
      <a:lvl3pPr marL="668561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3pPr>
      <a:lvl4pPr marL="1002842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4pPr>
      <a:lvl5pPr marL="1337123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5pPr>
      <a:lvl6pPr marL="1671403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6pPr>
      <a:lvl7pPr marL="2005684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7pPr>
      <a:lvl8pPr marL="2339965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8pPr>
      <a:lvl9pPr marL="2674246" algn="l" defTabSz="668561" rtl="0" eaLnBrk="1" latinLnBrk="0" hangingPunct="1">
        <a:defRPr sz="13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2.bin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19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2.wmf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11.x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24.png"/><Relationship Id="rId4" Type="http://schemas.openxmlformats.org/officeDocument/2006/relationships/image" Target="../media/image6.png"/><Relationship Id="rId9" Type="http://schemas.openxmlformats.org/officeDocument/2006/relationships/image" Target="../media/image2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20.bin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8.w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image" Target="../media/image30.png"/><Relationship Id="rId10" Type="http://schemas.openxmlformats.org/officeDocument/2006/relationships/image" Target="../media/image27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23.bin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34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2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7.wmf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36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2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40.wmf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9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3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37.bin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44.wmf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43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4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39.bin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48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4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4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2.bin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5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3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53.wmf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50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52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43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46.bin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56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47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49.bin"/><Relationship Id="rId2" Type="http://schemas.openxmlformats.org/officeDocument/2006/relationships/vmlDrawing" Target="../drawings/vmlDrawing16.vml"/><Relationship Id="rId1" Type="http://schemas.openxmlformats.org/officeDocument/2006/relationships/themeOverride" Target="../theme/themeOverride22.x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59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50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52.bin"/><Relationship Id="rId2" Type="http://schemas.openxmlformats.org/officeDocument/2006/relationships/vmlDrawing" Target="../drawings/vmlDrawing17.vml"/><Relationship Id="rId1" Type="http://schemas.openxmlformats.org/officeDocument/2006/relationships/themeOverride" Target="../theme/themeOverride23.x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61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53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55.bin"/><Relationship Id="rId2" Type="http://schemas.openxmlformats.org/officeDocument/2006/relationships/vmlDrawing" Target="../drawings/vmlDrawing18.v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64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57.bin"/><Relationship Id="rId2" Type="http://schemas.openxmlformats.org/officeDocument/2006/relationships/vmlDrawing" Target="../drawings/vmlDrawing19.vml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59.bin"/><Relationship Id="rId2" Type="http://schemas.openxmlformats.org/officeDocument/2006/relationships/vmlDrawing" Target="../drawings/vmlDrawing20.v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58.bin"/><Relationship Id="rId10" Type="http://schemas.openxmlformats.org/officeDocument/2006/relationships/image" Target="../media/image69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60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62.bin"/><Relationship Id="rId2" Type="http://schemas.openxmlformats.org/officeDocument/2006/relationships/vmlDrawing" Target="../drawings/vmlDrawing21.vml"/><Relationship Id="rId1" Type="http://schemas.openxmlformats.org/officeDocument/2006/relationships/themeOverride" Target="../theme/themeOverride28.x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61.bin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64.bin"/><Relationship Id="rId2" Type="http://schemas.openxmlformats.org/officeDocument/2006/relationships/vmlDrawing" Target="../drawings/vmlDrawing22.vml"/><Relationship Id="rId1" Type="http://schemas.openxmlformats.org/officeDocument/2006/relationships/themeOverride" Target="../theme/themeOverride29.x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66.bin"/><Relationship Id="rId2" Type="http://schemas.openxmlformats.org/officeDocument/2006/relationships/vmlDrawing" Target="../drawings/vmlDrawing23.vml"/><Relationship Id="rId1" Type="http://schemas.openxmlformats.org/officeDocument/2006/relationships/themeOverride" Target="../theme/themeOverride30.x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65.bin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68.bin"/><Relationship Id="rId2" Type="http://schemas.openxmlformats.org/officeDocument/2006/relationships/vmlDrawing" Target="../drawings/vmlDrawing24.vml"/><Relationship Id="rId1" Type="http://schemas.openxmlformats.org/officeDocument/2006/relationships/themeOverride" Target="../theme/themeOverride31.xml"/><Relationship Id="rId6" Type="http://schemas.openxmlformats.org/officeDocument/2006/relationships/image" Target="../media/image76.wmf"/><Relationship Id="rId5" Type="http://schemas.openxmlformats.org/officeDocument/2006/relationships/oleObject" Target="../embeddings/oleObject67.bin"/><Relationship Id="rId10" Type="http://schemas.openxmlformats.org/officeDocument/2006/relationships/image" Target="../media/image77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69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71.bin"/><Relationship Id="rId2" Type="http://schemas.openxmlformats.org/officeDocument/2006/relationships/vmlDrawing" Target="../drawings/vmlDrawing25.vml"/><Relationship Id="rId1" Type="http://schemas.openxmlformats.org/officeDocument/2006/relationships/themeOverride" Target="../theme/themeOverride32.xml"/><Relationship Id="rId6" Type="http://schemas.openxmlformats.org/officeDocument/2006/relationships/image" Target="../media/image76.wmf"/><Relationship Id="rId5" Type="http://schemas.openxmlformats.org/officeDocument/2006/relationships/oleObject" Target="../embeddings/oleObject70.bin"/><Relationship Id="rId10" Type="http://schemas.openxmlformats.org/officeDocument/2006/relationships/image" Target="../media/image78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72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oleObject" Target="../embeddings/oleObject76.bin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84.png"/><Relationship Id="rId12" Type="http://schemas.openxmlformats.org/officeDocument/2006/relationships/image" Target="../media/image81.wmf"/><Relationship Id="rId2" Type="http://schemas.openxmlformats.org/officeDocument/2006/relationships/vmlDrawing" Target="../drawings/vmlDrawing26.vml"/><Relationship Id="rId16" Type="http://schemas.openxmlformats.org/officeDocument/2006/relationships/image" Target="../media/image83.wmf"/><Relationship Id="rId1" Type="http://schemas.openxmlformats.org/officeDocument/2006/relationships/themeOverride" Target="../theme/themeOverride33.xml"/><Relationship Id="rId6" Type="http://schemas.openxmlformats.org/officeDocument/2006/relationships/image" Target="../media/image79.wmf"/><Relationship Id="rId11" Type="http://schemas.openxmlformats.org/officeDocument/2006/relationships/oleObject" Target="../embeddings/oleObject75.bin"/><Relationship Id="rId5" Type="http://schemas.openxmlformats.org/officeDocument/2006/relationships/oleObject" Target="../embeddings/oleObject73.bin"/><Relationship Id="rId15" Type="http://schemas.openxmlformats.org/officeDocument/2006/relationships/oleObject" Target="../embeddings/oleObject77.bin"/><Relationship Id="rId10" Type="http://schemas.openxmlformats.org/officeDocument/2006/relationships/image" Target="../media/image80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74.bin"/><Relationship Id="rId14" Type="http://schemas.openxmlformats.org/officeDocument/2006/relationships/image" Target="../media/image82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79.bin"/><Relationship Id="rId2" Type="http://schemas.openxmlformats.org/officeDocument/2006/relationships/vmlDrawing" Target="../drawings/vmlDrawing27.vml"/><Relationship Id="rId1" Type="http://schemas.openxmlformats.org/officeDocument/2006/relationships/themeOverride" Target="../theme/themeOverride34.x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78.bin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5.xml"/><Relationship Id="rId4" Type="http://schemas.openxmlformats.org/officeDocument/2006/relationships/image" Target="../media/image8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91.png"/><Relationship Id="rId2" Type="http://schemas.openxmlformats.org/officeDocument/2006/relationships/vmlDrawing" Target="../drawings/vmlDrawing28.vml"/><Relationship Id="rId1" Type="http://schemas.openxmlformats.org/officeDocument/2006/relationships/themeOverride" Target="../theme/themeOverride36.x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80.bin"/><Relationship Id="rId10" Type="http://schemas.openxmlformats.org/officeDocument/2006/relationships/image" Target="../media/image92.png"/><Relationship Id="rId4" Type="http://schemas.openxmlformats.org/officeDocument/2006/relationships/image" Target="../media/image90.png"/><Relationship Id="rId9" Type="http://schemas.openxmlformats.org/officeDocument/2006/relationships/image" Target="../media/image89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13" Type="http://schemas.openxmlformats.org/officeDocument/2006/relationships/oleObject" Target="../embeddings/oleObject86.bin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83.bin"/><Relationship Id="rId12" Type="http://schemas.openxmlformats.org/officeDocument/2006/relationships/image" Target="../media/image96.wmf"/><Relationship Id="rId2" Type="http://schemas.openxmlformats.org/officeDocument/2006/relationships/vmlDrawing" Target="../drawings/vmlDrawing29.vml"/><Relationship Id="rId16" Type="http://schemas.openxmlformats.org/officeDocument/2006/relationships/image" Target="../media/image98.wmf"/><Relationship Id="rId1" Type="http://schemas.openxmlformats.org/officeDocument/2006/relationships/themeOverride" Target="../theme/themeOverride37.xml"/><Relationship Id="rId6" Type="http://schemas.openxmlformats.org/officeDocument/2006/relationships/image" Target="../media/image93.wmf"/><Relationship Id="rId11" Type="http://schemas.openxmlformats.org/officeDocument/2006/relationships/oleObject" Target="../embeddings/oleObject85.bin"/><Relationship Id="rId5" Type="http://schemas.openxmlformats.org/officeDocument/2006/relationships/oleObject" Target="../embeddings/oleObject82.bin"/><Relationship Id="rId15" Type="http://schemas.openxmlformats.org/officeDocument/2006/relationships/oleObject" Target="../embeddings/oleObject87.bin"/><Relationship Id="rId10" Type="http://schemas.openxmlformats.org/officeDocument/2006/relationships/image" Target="../media/image95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84.bin"/><Relationship Id="rId14" Type="http://schemas.openxmlformats.org/officeDocument/2006/relationships/image" Target="../media/image97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9.bin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99.wmf"/><Relationship Id="rId2" Type="http://schemas.openxmlformats.org/officeDocument/2006/relationships/vmlDrawing" Target="../drawings/vmlDrawing30.vml"/><Relationship Id="rId1" Type="http://schemas.openxmlformats.org/officeDocument/2006/relationships/themeOverride" Target="../theme/themeOverride38.xml"/><Relationship Id="rId6" Type="http://schemas.openxmlformats.org/officeDocument/2006/relationships/oleObject" Target="../embeddings/oleObject88.bin"/><Relationship Id="rId5" Type="http://schemas.openxmlformats.org/officeDocument/2006/relationships/image" Target="../media/image101.png"/><Relationship Id="rId10" Type="http://schemas.openxmlformats.org/officeDocument/2006/relationships/image" Target="../media/image87.png"/><Relationship Id="rId4" Type="http://schemas.openxmlformats.org/officeDocument/2006/relationships/image" Target="../media/image6.png"/><Relationship Id="rId9" Type="http://schemas.openxmlformats.org/officeDocument/2006/relationships/image" Target="../media/image100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mlDrawing" Target="../drawings/vmlDrawing31.vml"/><Relationship Id="rId1" Type="http://schemas.openxmlformats.org/officeDocument/2006/relationships/themeOverride" Target="../theme/themeOverride39.xml"/><Relationship Id="rId6" Type="http://schemas.openxmlformats.org/officeDocument/2006/relationships/image" Target="../media/image102.wmf"/><Relationship Id="rId5" Type="http://schemas.openxmlformats.org/officeDocument/2006/relationships/oleObject" Target="../embeddings/oleObject90.bin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8.e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92.bin"/><Relationship Id="rId12" Type="http://schemas.openxmlformats.org/officeDocument/2006/relationships/image" Target="../media/image105.wmf"/><Relationship Id="rId2" Type="http://schemas.openxmlformats.org/officeDocument/2006/relationships/vmlDrawing" Target="../drawings/vmlDrawing32.vml"/><Relationship Id="rId1" Type="http://schemas.openxmlformats.org/officeDocument/2006/relationships/themeOverride" Target="../theme/themeOverride40.xml"/><Relationship Id="rId6" Type="http://schemas.openxmlformats.org/officeDocument/2006/relationships/image" Target="../media/image102.wmf"/><Relationship Id="rId11" Type="http://schemas.openxmlformats.org/officeDocument/2006/relationships/oleObject" Target="../embeddings/oleObject94.bin"/><Relationship Id="rId5" Type="http://schemas.openxmlformats.org/officeDocument/2006/relationships/oleObject" Target="../embeddings/oleObject91.bin"/><Relationship Id="rId10" Type="http://schemas.openxmlformats.org/officeDocument/2006/relationships/image" Target="../media/image104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93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wmf"/><Relationship Id="rId13" Type="http://schemas.openxmlformats.org/officeDocument/2006/relationships/oleObject" Target="../embeddings/oleObject99.bin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96.bin"/><Relationship Id="rId12" Type="http://schemas.openxmlformats.org/officeDocument/2006/relationships/image" Target="../media/image109.wmf"/><Relationship Id="rId2" Type="http://schemas.openxmlformats.org/officeDocument/2006/relationships/vmlDrawing" Target="../drawings/vmlDrawing33.vml"/><Relationship Id="rId1" Type="http://schemas.openxmlformats.org/officeDocument/2006/relationships/themeOverride" Target="../theme/themeOverride41.xml"/><Relationship Id="rId6" Type="http://schemas.openxmlformats.org/officeDocument/2006/relationships/image" Target="../media/image106.wmf"/><Relationship Id="rId11" Type="http://schemas.openxmlformats.org/officeDocument/2006/relationships/oleObject" Target="../embeddings/oleObject98.bin"/><Relationship Id="rId5" Type="http://schemas.openxmlformats.org/officeDocument/2006/relationships/oleObject" Target="../embeddings/oleObject95.bin"/><Relationship Id="rId10" Type="http://schemas.openxmlformats.org/officeDocument/2006/relationships/image" Target="../media/image108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97.bin"/><Relationship Id="rId14" Type="http://schemas.openxmlformats.org/officeDocument/2006/relationships/image" Target="../media/image110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2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oleObject" Target="../embeddings/oleObject104.bin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01.bin"/><Relationship Id="rId12" Type="http://schemas.openxmlformats.org/officeDocument/2006/relationships/image" Target="../media/image115.wmf"/><Relationship Id="rId2" Type="http://schemas.openxmlformats.org/officeDocument/2006/relationships/vmlDrawing" Target="../drawings/vmlDrawing34.vml"/><Relationship Id="rId1" Type="http://schemas.openxmlformats.org/officeDocument/2006/relationships/themeOverride" Target="../theme/themeOverride43.xml"/><Relationship Id="rId6" Type="http://schemas.openxmlformats.org/officeDocument/2006/relationships/image" Target="../media/image113.wmf"/><Relationship Id="rId11" Type="http://schemas.openxmlformats.org/officeDocument/2006/relationships/oleObject" Target="../embeddings/oleObject103.bin"/><Relationship Id="rId5" Type="http://schemas.openxmlformats.org/officeDocument/2006/relationships/oleObject" Target="../embeddings/oleObject100.bin"/><Relationship Id="rId10" Type="http://schemas.openxmlformats.org/officeDocument/2006/relationships/image" Target="../media/image114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102.bin"/><Relationship Id="rId14" Type="http://schemas.openxmlformats.org/officeDocument/2006/relationships/image" Target="../media/image116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06.bin"/><Relationship Id="rId2" Type="http://schemas.openxmlformats.org/officeDocument/2006/relationships/vmlDrawing" Target="../drawings/vmlDrawing35.vml"/><Relationship Id="rId1" Type="http://schemas.openxmlformats.org/officeDocument/2006/relationships/themeOverride" Target="../theme/themeOverride44.xml"/><Relationship Id="rId6" Type="http://schemas.openxmlformats.org/officeDocument/2006/relationships/image" Target="../media/image117.wmf"/><Relationship Id="rId5" Type="http://schemas.openxmlformats.org/officeDocument/2006/relationships/oleObject" Target="../embeddings/oleObject105.bin"/><Relationship Id="rId10" Type="http://schemas.openxmlformats.org/officeDocument/2006/relationships/image" Target="../media/image116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107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mlDrawing" Target="../drawings/vmlDrawing36.vml"/><Relationship Id="rId1" Type="http://schemas.openxmlformats.org/officeDocument/2006/relationships/themeOverride" Target="../theme/themeOverride45.xml"/><Relationship Id="rId6" Type="http://schemas.openxmlformats.org/officeDocument/2006/relationships/image" Target="../media/image118.wmf"/><Relationship Id="rId5" Type="http://schemas.openxmlformats.org/officeDocument/2006/relationships/oleObject" Target="../embeddings/oleObject108.bin"/><Relationship Id="rId4" Type="http://schemas.openxmlformats.org/officeDocument/2006/relationships/image" Target="../media/image6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10.bin"/><Relationship Id="rId2" Type="http://schemas.openxmlformats.org/officeDocument/2006/relationships/vmlDrawing" Target="../drawings/vmlDrawing37.vml"/><Relationship Id="rId1" Type="http://schemas.openxmlformats.org/officeDocument/2006/relationships/themeOverride" Target="../theme/themeOverride46.xml"/><Relationship Id="rId6" Type="http://schemas.openxmlformats.org/officeDocument/2006/relationships/image" Target="../media/image119.wmf"/><Relationship Id="rId5" Type="http://schemas.openxmlformats.org/officeDocument/2006/relationships/oleObject" Target="../embeddings/oleObject109.bin"/><Relationship Id="rId4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7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6.png"/><Relationship Id="rId7" Type="http://schemas.openxmlformats.org/officeDocument/2006/relationships/image" Target="../media/image12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8.xml"/><Relationship Id="rId6" Type="http://schemas.openxmlformats.org/officeDocument/2006/relationships/image" Target="../media/image125.png"/><Relationship Id="rId5" Type="http://schemas.openxmlformats.org/officeDocument/2006/relationships/image" Target="../media/image123.png"/><Relationship Id="rId4" Type="http://schemas.openxmlformats.org/officeDocument/2006/relationships/image" Target="../media/image12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9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0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1.xml"/><Relationship Id="rId4" Type="http://schemas.openxmlformats.org/officeDocument/2006/relationships/image" Target="../media/image13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2.xml"/><Relationship Id="rId4" Type="http://schemas.openxmlformats.org/officeDocument/2006/relationships/image" Target="../media/image1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3.png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0.wmf"/><Relationship Id="rId11" Type="http://schemas.openxmlformats.org/officeDocument/2006/relationships/image" Target="../media/image12.wmf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6.bin"/><Relationship Id="rId4" Type="http://schemas.openxmlformats.org/officeDocument/2006/relationships/image" Target="../media/image6.png"/><Relationship Id="rId9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3.png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png"/><Relationship Id="rId9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0.bin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2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/>
            </a:gs>
            <a:gs pos="52000">
              <a:srgbClr val="B0C6E1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01688" y="2347913"/>
            <a:ext cx="9088437" cy="162083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altLang="ru-RU" sz="3200" smtClean="0"/>
              <a:t>Цифровая обработка сигналов</a:t>
            </a: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603375" y="4859338"/>
            <a:ext cx="7485063" cy="13557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z="3200" smtClean="0">
                <a:solidFill>
                  <a:schemeClr val="tx1"/>
                </a:solidFill>
              </a:rPr>
              <a:t>В.Н. Васюков</a:t>
            </a:r>
            <a:br>
              <a:rPr lang="ru-RU" altLang="ru-RU" sz="3200" smtClean="0">
                <a:solidFill>
                  <a:schemeClr val="tx1"/>
                </a:solidFill>
              </a:rPr>
            </a:br>
            <a:r>
              <a:rPr lang="ru-RU" altLang="ru-RU" sz="320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51413" y="6018213"/>
            <a:ext cx="790575" cy="442912"/>
          </a:xfrm>
          <a:prstGeom prst="rect">
            <a:avLst/>
          </a:prstGeom>
        </p:spPr>
        <p:txBody>
          <a:bodyPr lIns="0" tIns="12065" rIns="0" bIns="0">
            <a:spAutoFit/>
          </a:bodyPr>
          <a:lstStyle/>
          <a:p>
            <a:pPr marL="12700">
              <a:spcBef>
                <a:spcPts val="95"/>
              </a:spcBef>
              <a:defRPr/>
            </a:pPr>
            <a:r>
              <a:rPr sz="2800" spc="-5" dirty="0">
                <a:latin typeface="Times New Roman"/>
                <a:cs typeface="Times New Roman"/>
              </a:rPr>
              <a:t>202</a:t>
            </a:r>
            <a:r>
              <a:rPr lang="ru-RU" sz="2800" spc="-5" dirty="0">
                <a:latin typeface="Times New Roman"/>
                <a:cs typeface="Times New Roman"/>
              </a:rPr>
              <a:t>3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5125" name="object 6"/>
          <p:cNvSpPr>
            <a:spLocks noChangeArrowheads="1"/>
          </p:cNvSpPr>
          <p:nvPr/>
        </p:nvSpPr>
        <p:spPr bwMode="auto">
          <a:xfrm>
            <a:off x="622300" y="368300"/>
            <a:ext cx="1441450" cy="12080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126" name="object 7"/>
          <p:cNvSpPr>
            <a:spLocks noChangeArrowheads="1"/>
          </p:cNvSpPr>
          <p:nvPr/>
        </p:nvSpPr>
        <p:spPr bwMode="auto">
          <a:xfrm>
            <a:off x="7989888" y="457200"/>
            <a:ext cx="2195512" cy="7112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127" name="Прямоугольник 1"/>
          <p:cNvSpPr>
            <a:spLocks noChangeArrowheads="1"/>
          </p:cNvSpPr>
          <p:nvPr/>
        </p:nvSpPr>
        <p:spPr bwMode="auto">
          <a:xfrm>
            <a:off x="1620838" y="3798888"/>
            <a:ext cx="86153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3200" b="1"/>
              <a:t>МНОГОМЕРНЫЕ СИГНАЛЫ И ЦЕПИ</a:t>
            </a:r>
            <a:endParaRPr lang="ru-RU" altLang="ru-RU" sz="3200"/>
          </a:p>
        </p:txBody>
      </p:sp>
      <p:sp>
        <p:nvSpPr>
          <p:cNvPr id="8" name="object 2"/>
          <p:cNvSpPr txBox="1"/>
          <p:nvPr/>
        </p:nvSpPr>
        <p:spPr>
          <a:xfrm>
            <a:off x="622300" y="2028825"/>
            <a:ext cx="9596438" cy="496888"/>
          </a:xfrm>
          <a:prstGeom prst="rect">
            <a:avLst/>
          </a:prstGeom>
        </p:spPr>
        <p:txBody>
          <a:bodyPr lIns="0" tIns="29199" rIns="0" bIns="0">
            <a:spAutoFit/>
          </a:bodyPr>
          <a:lstStyle>
            <a:lvl1pPr marL="20638" indent="-206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1838"/>
              </a:lnSpc>
              <a:spcBef>
                <a:spcPts val="225"/>
              </a:spcBef>
            </a:pPr>
            <a:r>
              <a:rPr lang="ru-RU" altLang="ru-RU" sz="2100" b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НОВОСИБИРСКИЙ ГОСУДАРСТВЕННЫЙ ТЕХНИЧЕСКИЙ УНИВЕРСИТЕТ</a:t>
            </a:r>
            <a:endParaRPr lang="ru-RU" altLang="ru-RU" sz="2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433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A9E98CC-75C6-4DEC-83C8-0F9F9AE8EA67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63" y="2879725"/>
            <a:ext cx="3355975" cy="326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863" y="2789238"/>
            <a:ext cx="33083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4342" name="Прямоугольник 1"/>
          <p:cNvSpPr>
            <a:spLocks noChangeArrowheads="1"/>
          </p:cNvSpPr>
          <p:nvPr/>
        </p:nvSpPr>
        <p:spPr bwMode="auto">
          <a:xfrm>
            <a:off x="1617663" y="781050"/>
            <a:ext cx="72929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Ещё два примера </a:t>
            </a:r>
            <a:r>
              <a:rPr lang="ru-RU" altLang="ru-RU" sz="2400" i="1"/>
              <a:t>разделимых </a:t>
            </a:r>
            <a:r>
              <a:rPr lang="ru-RU" altLang="ru-RU" sz="2400"/>
              <a:t>последовательностей</a:t>
            </a:r>
            <a:r>
              <a:rPr lang="en-US" altLang="ru-RU" sz="2400"/>
              <a:t>:</a:t>
            </a:r>
            <a:endParaRPr lang="ru-RU" altLang="ru-RU" sz="2400"/>
          </a:p>
        </p:txBody>
      </p:sp>
      <p:graphicFrame>
        <p:nvGraphicFramePr>
          <p:cNvPr id="14343" name="Объект 2"/>
          <p:cNvGraphicFramePr>
            <a:graphicFrameLocks noChangeAspect="1"/>
          </p:cNvGraphicFramePr>
          <p:nvPr/>
        </p:nvGraphicFramePr>
        <p:xfrm>
          <a:off x="1709738" y="1865313"/>
          <a:ext cx="2765425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Equation" r:id="rId7" imgW="2032000" imgH="482600" progId="Equation.DSMT4">
                  <p:embed/>
                </p:oleObj>
              </mc:Choice>
              <mc:Fallback>
                <p:oleObj name="Equation" r:id="rId7" imgW="2032000" imgH="4826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9738" y="1865313"/>
                        <a:ext cx="2765425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Объект 3"/>
          <p:cNvGraphicFramePr>
            <a:graphicFrameLocks noChangeAspect="1"/>
          </p:cNvGraphicFramePr>
          <p:nvPr/>
        </p:nvGraphicFramePr>
        <p:xfrm>
          <a:off x="5664200" y="1857375"/>
          <a:ext cx="2854325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Equation" r:id="rId9" imgW="2095500" imgH="482600" progId="Equation.DSMT4">
                  <p:embed/>
                </p:oleObj>
              </mc:Choice>
              <mc:Fallback>
                <p:oleObj name="Equation" r:id="rId9" imgW="2095500" imgH="4826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4200" y="1857375"/>
                        <a:ext cx="2854325" cy="66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10B65BE-8E1D-4422-A26F-ABE0BB0A771E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5364" name="TextBox 1"/>
          <p:cNvSpPr txBox="1">
            <a:spLocks noChangeArrowheads="1"/>
          </p:cNvSpPr>
          <p:nvPr/>
        </p:nvSpPr>
        <p:spPr bwMode="auto">
          <a:xfrm>
            <a:off x="1296988" y="700088"/>
            <a:ext cx="7019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400"/>
              <a:t>2) </a:t>
            </a:r>
            <a:r>
              <a:rPr lang="ru-RU" altLang="ru-RU" sz="2400"/>
              <a:t>Двумерная ступенчатая последовательность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63" y="3286125"/>
            <a:ext cx="306387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5367" name="Объект 3"/>
          <p:cNvGraphicFramePr>
            <a:graphicFrameLocks noChangeAspect="1"/>
          </p:cNvGraphicFramePr>
          <p:nvPr/>
        </p:nvGraphicFramePr>
        <p:xfrm>
          <a:off x="1744663" y="1335088"/>
          <a:ext cx="4657725" cy="134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Equation" r:id="rId6" imgW="3721100" imgH="1079500" progId="Equation.DSMT4">
                  <p:embed/>
                </p:oleObj>
              </mc:Choice>
              <mc:Fallback>
                <p:oleObj name="Equation" r:id="rId6" imgW="3721100" imgH="10795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4663" y="1335088"/>
                        <a:ext cx="4657725" cy="1347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8" name="Прямоугольник 4"/>
          <p:cNvSpPr>
            <a:spLocks noChangeArrowheads="1"/>
          </p:cNvSpPr>
          <p:nvPr/>
        </p:nvSpPr>
        <p:spPr bwMode="auto">
          <a:xfrm>
            <a:off x="4806950" y="2909888"/>
            <a:ext cx="2638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также разделима</a:t>
            </a:r>
          </a:p>
        </p:txBody>
      </p:sp>
      <p:sp>
        <p:nvSpPr>
          <p:cNvPr id="15369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5370" name="Объект 6"/>
          <p:cNvGraphicFramePr>
            <a:graphicFrameLocks noChangeAspect="1"/>
          </p:cNvGraphicFramePr>
          <p:nvPr/>
        </p:nvGraphicFramePr>
        <p:xfrm>
          <a:off x="5346700" y="3448050"/>
          <a:ext cx="3773488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name="Equation" r:id="rId8" imgW="1244600" imgH="241300" progId="Equation.DSMT4">
                  <p:embed/>
                </p:oleObj>
              </mc:Choice>
              <mc:Fallback>
                <p:oleObj name="Equation" r:id="rId8" imgW="1244600" imgH="2413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6700" y="3448050"/>
                        <a:ext cx="3773488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1" name="TextBox 7"/>
          <p:cNvSpPr txBox="1">
            <a:spLocks noChangeArrowheads="1"/>
          </p:cNvSpPr>
          <p:nvPr/>
        </p:nvSpPr>
        <p:spPr bwMode="auto">
          <a:xfrm>
            <a:off x="5149850" y="4338638"/>
            <a:ext cx="45910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Носителем является мно­жество точек, включающее начало координат, положительные полуоси и все точки решётки, лежащие в первом квадранте плоскости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279BD4F-2BE7-4AAA-B97D-8D24DBCB3EBE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6388" name="TextBox 1"/>
          <p:cNvSpPr txBox="1">
            <a:spLocks noChangeArrowheads="1"/>
          </p:cNvSpPr>
          <p:nvPr/>
        </p:nvSpPr>
        <p:spPr bwMode="auto">
          <a:xfrm>
            <a:off x="1279525" y="720725"/>
            <a:ext cx="801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3) Двумерная экспоненциальная последовательность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6390" name="Объект 3"/>
          <p:cNvGraphicFramePr>
            <a:graphicFrameLocks noChangeAspect="1"/>
          </p:cNvGraphicFramePr>
          <p:nvPr/>
        </p:nvGraphicFramePr>
        <p:xfrm>
          <a:off x="1565275" y="1335088"/>
          <a:ext cx="2935288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8" name="Equation" r:id="rId5" imgW="1066800" imgH="292100" progId="Equation.DSMT4">
                  <p:embed/>
                </p:oleObj>
              </mc:Choice>
              <mc:Fallback>
                <p:oleObj name="Equation" r:id="rId5" imgW="1066800" imgH="2921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5275" y="1335088"/>
                        <a:ext cx="2935288" cy="811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6392" name="Объект 5"/>
          <p:cNvGraphicFramePr>
            <a:graphicFrameLocks noChangeAspect="1"/>
          </p:cNvGraphicFramePr>
          <p:nvPr/>
        </p:nvGraphicFramePr>
        <p:xfrm>
          <a:off x="4895850" y="1497013"/>
          <a:ext cx="2135188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name="Equation" r:id="rId7" imgW="1803400" imgH="482600" progId="Equation.DSMT4">
                  <p:embed/>
                </p:oleObj>
              </mc:Choice>
              <mc:Fallback>
                <p:oleObj name="Equation" r:id="rId7" imgW="1803400" imgH="4826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5850" y="1497013"/>
                        <a:ext cx="2135188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3" name="TextBox 6"/>
          <p:cNvSpPr txBox="1">
            <a:spLocks noChangeArrowheads="1"/>
          </p:cNvSpPr>
          <p:nvPr/>
        </p:nvSpPr>
        <p:spPr bwMode="auto">
          <a:xfrm>
            <a:off x="1565275" y="2271713"/>
            <a:ext cx="32400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разделима. Если </a:t>
            </a:r>
          </a:p>
        </p:txBody>
      </p:sp>
      <p:graphicFrame>
        <p:nvGraphicFramePr>
          <p:cNvPr id="16394" name="Объект 7"/>
          <p:cNvGraphicFramePr>
            <a:graphicFrameLocks noChangeAspect="1"/>
          </p:cNvGraphicFramePr>
          <p:nvPr/>
        </p:nvGraphicFramePr>
        <p:xfrm>
          <a:off x="4549775" y="2211388"/>
          <a:ext cx="1679575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Equation" r:id="rId9" imgW="1244600" imgH="431800" progId="Equation.DSMT4">
                  <p:embed/>
                </p:oleObj>
              </mc:Choice>
              <mc:Fallback>
                <p:oleObj name="Equation" r:id="rId9" imgW="1244600" imgH="4318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9775" y="2211388"/>
                        <a:ext cx="1679575" cy="58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5" name="Объект 8"/>
          <p:cNvGraphicFramePr>
            <a:graphicFrameLocks noChangeAspect="1"/>
          </p:cNvGraphicFramePr>
          <p:nvPr/>
        </p:nvGraphicFramePr>
        <p:xfrm>
          <a:off x="1897063" y="2905125"/>
          <a:ext cx="6897687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Equation" r:id="rId11" imgW="2247900" imgH="241300" progId="Equation.DSMT4">
                  <p:embed/>
                </p:oleObj>
              </mc:Choice>
              <mc:Fallback>
                <p:oleObj name="Equation" r:id="rId11" imgW="2247900" imgH="2413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7063" y="2905125"/>
                        <a:ext cx="6897687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6" name="Объект 9"/>
          <p:cNvGraphicFramePr>
            <a:graphicFrameLocks noChangeAspect="1"/>
          </p:cNvGraphicFramePr>
          <p:nvPr/>
        </p:nvGraphicFramePr>
        <p:xfrm>
          <a:off x="1835150" y="3794125"/>
          <a:ext cx="6897688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Equation" r:id="rId13" imgW="2247900" imgH="203200" progId="Equation.DSMT4">
                  <p:embed/>
                </p:oleObj>
              </mc:Choice>
              <mc:Fallback>
                <p:oleObj name="Equation" r:id="rId13" imgW="2247900" imgH="20320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3794125"/>
                        <a:ext cx="6897688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397" name="Picture 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388" y="4402138"/>
            <a:ext cx="600075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390844-7DDE-4CBF-9358-B3E6721DA8C7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7412" name="TextBox 2"/>
          <p:cNvSpPr txBox="1">
            <a:spLocks noChangeArrowheads="1"/>
          </p:cNvSpPr>
          <p:nvPr/>
        </p:nvSpPr>
        <p:spPr bwMode="auto">
          <a:xfrm>
            <a:off x="1204913" y="768350"/>
            <a:ext cx="7831137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На самом деле разделимость последовательностей – скорее исключение, чем правило. Так, двумерная экспонента утрачивает разделимость, если изменить ее опорную область, например, таким образом:</a:t>
            </a: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7414" name="Объект 4"/>
          <p:cNvGraphicFramePr>
            <a:graphicFrameLocks noChangeAspect="1"/>
          </p:cNvGraphicFramePr>
          <p:nvPr/>
        </p:nvGraphicFramePr>
        <p:xfrm>
          <a:off x="1335088" y="3071813"/>
          <a:ext cx="8201025" cy="154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Equation" r:id="rId5" imgW="2679700" imgH="508000" progId="Equation.DSMT4">
                  <p:embed/>
                </p:oleObj>
              </mc:Choice>
              <mc:Fallback>
                <p:oleObj name="Equation" r:id="rId5" imgW="2679700" imgH="5080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5088" y="3071813"/>
                        <a:ext cx="8201025" cy="1544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TextBox 1"/>
          <p:cNvSpPr txBox="1">
            <a:spLocks noChangeArrowheads="1"/>
          </p:cNvSpPr>
          <p:nvPr/>
        </p:nvSpPr>
        <p:spPr bwMode="auto">
          <a:xfrm>
            <a:off x="1339850" y="4673600"/>
            <a:ext cx="756126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Для разделимости </a:t>
            </a:r>
            <a:r>
              <a:rPr lang="ru-RU" altLang="ru-RU" sz="2800">
                <a:solidFill>
                  <a:srgbClr val="0000CC"/>
                </a:solidFill>
              </a:rPr>
              <a:t>необходимо</a:t>
            </a:r>
            <a:r>
              <a:rPr lang="ru-RU" altLang="ru-RU" sz="2800"/>
              <a:t>, чтобы опорная область имела форму прямоугольника, т.е. сама была разделимой как произведение интервалов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6B16C09-7C7B-4707-8BCA-46A109FFC5E7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1317625" y="839788"/>
            <a:ext cx="8170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FF"/>
                </a:solidFill>
              </a:rPr>
              <a:t>Периодическая двумерная последовательность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1566863" y="1908175"/>
            <a:ext cx="95773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8438" name="Объект 3"/>
          <p:cNvGraphicFramePr>
            <a:graphicFrameLocks noChangeAspect="1"/>
          </p:cNvGraphicFramePr>
          <p:nvPr/>
        </p:nvGraphicFramePr>
        <p:xfrm>
          <a:off x="1566863" y="2049463"/>
          <a:ext cx="675005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3" name="Equation" r:id="rId5" imgW="3949700" imgH="381000" progId="Equation.DSMT4">
                  <p:embed/>
                </p:oleObj>
              </mc:Choice>
              <mc:Fallback>
                <p:oleObj name="Equation" r:id="rId5" imgW="3949700" imgH="3810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863" y="2049463"/>
                        <a:ext cx="6750050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1566863" y="2798763"/>
            <a:ext cx="1012983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8440" name="Объект 5"/>
          <p:cNvGraphicFramePr>
            <a:graphicFrameLocks noChangeAspect="1"/>
          </p:cNvGraphicFramePr>
          <p:nvPr/>
        </p:nvGraphicFramePr>
        <p:xfrm>
          <a:off x="1566863" y="3109913"/>
          <a:ext cx="6950075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4" name="Equation" r:id="rId7" imgW="1828800" imgH="203200" progId="Equation.DSMT4">
                  <p:embed/>
                </p:oleObj>
              </mc:Choice>
              <mc:Fallback>
                <p:oleObj name="Equation" r:id="rId7" imgW="1828800" imgH="2032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863" y="3109913"/>
                        <a:ext cx="6950075" cy="760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Rectangle 8"/>
          <p:cNvSpPr>
            <a:spLocks noChangeArrowheads="1"/>
          </p:cNvSpPr>
          <p:nvPr/>
        </p:nvSpPr>
        <p:spPr bwMode="auto">
          <a:xfrm>
            <a:off x="1836738" y="4281488"/>
            <a:ext cx="141382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8442" name="Объект 7"/>
          <p:cNvGraphicFramePr>
            <a:graphicFrameLocks noChangeAspect="1"/>
          </p:cNvGraphicFramePr>
          <p:nvPr/>
        </p:nvGraphicFramePr>
        <p:xfrm>
          <a:off x="1566863" y="4443413"/>
          <a:ext cx="7673975" cy="184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5" name="Equation" r:id="rId9" imgW="2095500" imgH="508000" progId="Equation.DSMT4">
                  <p:embed/>
                </p:oleObj>
              </mc:Choice>
              <mc:Fallback>
                <p:oleObj name="Equation" r:id="rId9" imgW="2095500" imgH="5080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863" y="4443413"/>
                        <a:ext cx="7673975" cy="1849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057E3AB-D670-4247-8C0B-CE62ED861B04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graphicFrame>
        <p:nvGraphicFramePr>
          <p:cNvPr id="19460" name="Объект 4"/>
          <p:cNvGraphicFramePr>
            <a:graphicFrameLocks noChangeAspect="1"/>
          </p:cNvGraphicFramePr>
          <p:nvPr/>
        </p:nvGraphicFramePr>
        <p:xfrm>
          <a:off x="1925638" y="3581400"/>
          <a:ext cx="6808787" cy="164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Equation" r:id="rId5" imgW="2095500" imgH="508000" progId="Equation.DSMT4">
                  <p:embed/>
                </p:oleObj>
              </mc:Choice>
              <mc:Fallback>
                <p:oleObj name="Equation" r:id="rId5" imgW="2095500" imgH="5080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5638" y="3581400"/>
                        <a:ext cx="6808787" cy="164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1204913" y="649288"/>
            <a:ext cx="82819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последовательность периодична, если она совпадает с собой при сдвиге по решетке в направлении векторов </a:t>
            </a:r>
          </a:p>
        </p:txBody>
      </p:sp>
      <p:sp>
        <p:nvSpPr>
          <p:cNvPr id="19462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9463" name="Объект 7"/>
          <p:cNvGraphicFramePr>
            <a:graphicFrameLocks noChangeAspect="1"/>
          </p:cNvGraphicFramePr>
          <p:nvPr/>
        </p:nvGraphicFramePr>
        <p:xfrm>
          <a:off x="2465388" y="2170113"/>
          <a:ext cx="1908175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8" name="Equation" r:id="rId7" imgW="736600" imgH="431800" progId="Equation.DSMT4">
                  <p:embed/>
                </p:oleObj>
              </mc:Choice>
              <mc:Fallback>
                <p:oleObj name="Equation" r:id="rId7" imgW="736600" imgH="4318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5388" y="2170113"/>
                        <a:ext cx="1908175" cy="111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9465" name="Объект 9"/>
          <p:cNvGraphicFramePr>
            <a:graphicFrameLocks noChangeAspect="1"/>
          </p:cNvGraphicFramePr>
          <p:nvPr/>
        </p:nvGraphicFramePr>
        <p:xfrm>
          <a:off x="6075363" y="2173288"/>
          <a:ext cx="1917700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Equation" r:id="rId9" imgW="723900" imgH="431800" progId="Equation.DSMT4">
                  <p:embed/>
                </p:oleObj>
              </mc:Choice>
              <mc:Fallback>
                <p:oleObj name="Equation" r:id="rId9" imgW="723900" imgH="43180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5363" y="2173288"/>
                        <a:ext cx="1917700" cy="113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6" name="Объект 3"/>
          <p:cNvGraphicFramePr>
            <a:graphicFrameLocks noChangeAspect="1"/>
          </p:cNvGraphicFramePr>
          <p:nvPr/>
        </p:nvGraphicFramePr>
        <p:xfrm>
          <a:off x="2735263" y="5459413"/>
          <a:ext cx="5557837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0" name="Equation" r:id="rId11" imgW="3517900" imgH="482600" progId="Equation.DSMT4">
                  <p:embed/>
                </p:oleObj>
              </mc:Choice>
              <mc:Fallback>
                <p:oleObj name="Equation" r:id="rId11" imgW="3517900" imgH="4826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5263" y="5459413"/>
                        <a:ext cx="5557837" cy="76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9576F25-CC9B-452E-85A1-DB8CD4E76AA8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662113" y="3348038"/>
            <a:ext cx="105187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0485" name="Объект 3"/>
          <p:cNvGraphicFramePr>
            <a:graphicFrameLocks noChangeAspect="1"/>
          </p:cNvGraphicFramePr>
          <p:nvPr/>
        </p:nvGraphicFramePr>
        <p:xfrm>
          <a:off x="2181225" y="990600"/>
          <a:ext cx="6081713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Equation" r:id="rId5" imgW="3517900" imgH="482600" progId="Equation.DSMT4">
                  <p:embed/>
                </p:oleObj>
              </mc:Choice>
              <mc:Fallback>
                <p:oleObj name="Equation" r:id="rId5" imgW="3517900" imgH="4826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1225" y="990600"/>
                        <a:ext cx="6081713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925638" y="5102225"/>
            <a:ext cx="164179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0487" name="Объект 5"/>
          <p:cNvGraphicFramePr>
            <a:graphicFrameLocks noChangeAspect="1"/>
          </p:cNvGraphicFramePr>
          <p:nvPr/>
        </p:nvGraphicFramePr>
        <p:xfrm>
          <a:off x="3141663" y="2384425"/>
          <a:ext cx="3779837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Equation" r:id="rId7" imgW="952500" imgH="190500" progId="Equation.DSMT4">
                  <p:embed/>
                </p:oleObj>
              </mc:Choice>
              <mc:Fallback>
                <p:oleObj name="Equation" r:id="rId7" imgW="952500" imgH="1905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1663" y="2384425"/>
                        <a:ext cx="3779837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Объект 3"/>
          <p:cNvGraphicFramePr>
            <a:graphicFrameLocks noChangeAspect="1"/>
          </p:cNvGraphicFramePr>
          <p:nvPr/>
        </p:nvGraphicFramePr>
        <p:xfrm>
          <a:off x="2195513" y="3240088"/>
          <a:ext cx="6196012" cy="170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" name="Equation" r:id="rId9" imgW="1548728" imgH="431613" progId="Equation.DSMT4">
                  <p:embed/>
                </p:oleObj>
              </mc:Choice>
              <mc:Fallback>
                <p:oleObj name="Equation" r:id="rId9" imgW="1548728" imgH="431613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3240088"/>
                        <a:ext cx="6196012" cy="170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9" name="Объект 5"/>
          <p:cNvGraphicFramePr>
            <a:graphicFrameLocks noChangeAspect="1"/>
          </p:cNvGraphicFramePr>
          <p:nvPr/>
        </p:nvGraphicFramePr>
        <p:xfrm>
          <a:off x="4440238" y="5057775"/>
          <a:ext cx="1811337" cy="156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" name="Equation" r:id="rId11" imgW="495300" imgH="431800" progId="Equation.DSMT4">
                  <p:embed/>
                </p:oleObj>
              </mc:Choice>
              <mc:Fallback>
                <p:oleObj name="Equation" r:id="rId11" imgW="495300" imgH="4318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0238" y="5057775"/>
                        <a:ext cx="1811337" cy="156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0087D78-206E-46E1-9479-BEF15B8A253D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825750" y="3865563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0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1511" name="Объект 2"/>
          <p:cNvGraphicFramePr>
            <a:graphicFrameLocks noChangeAspect="1"/>
          </p:cNvGraphicFramePr>
          <p:nvPr/>
        </p:nvGraphicFramePr>
        <p:xfrm>
          <a:off x="6721475" y="731838"/>
          <a:ext cx="2290763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Equation" r:id="rId5" imgW="800100" imgH="431800" progId="Equation.DSMT4">
                  <p:embed/>
                </p:oleObj>
              </mc:Choice>
              <mc:Fallback>
                <p:oleObj name="Equation" r:id="rId5" imgW="800100" imgH="4318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1475" y="731838"/>
                        <a:ext cx="2290763" cy="1227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2" name="TextBox 3"/>
          <p:cNvSpPr txBox="1">
            <a:spLocks noChangeArrowheads="1"/>
          </p:cNvSpPr>
          <p:nvPr/>
        </p:nvSpPr>
        <p:spPr bwMode="auto">
          <a:xfrm>
            <a:off x="1476375" y="989013"/>
            <a:ext cx="5580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CC"/>
                </a:solidFill>
              </a:rPr>
              <a:t>Пример </a:t>
            </a:r>
          </a:p>
        </p:txBody>
      </p:sp>
      <p:sp>
        <p:nvSpPr>
          <p:cNvPr id="21513" name="Rectangle 14"/>
          <p:cNvSpPr>
            <a:spLocks noChangeArrowheads="1"/>
          </p:cNvSpPr>
          <p:nvPr/>
        </p:nvSpPr>
        <p:spPr bwMode="auto">
          <a:xfrm>
            <a:off x="2447925" y="3908425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1514" name="Объект 5"/>
          <p:cNvGraphicFramePr>
            <a:graphicFrameLocks noChangeAspect="1"/>
          </p:cNvGraphicFramePr>
          <p:nvPr/>
        </p:nvGraphicFramePr>
        <p:xfrm>
          <a:off x="1206500" y="1831975"/>
          <a:ext cx="5514975" cy="476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" name="Picture" r:id="rId7" imgW="3155860" imgH="2817052" progId="Word.Picture.8">
                  <p:embed/>
                </p:oleObj>
              </mc:Choice>
              <mc:Fallback>
                <p:oleObj name="Picture" r:id="rId7" imgW="3155860" imgH="2817052" progId="Word.Picture.8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2559"/>
                      <a:stretch>
                        <a:fillRect/>
                      </a:stretch>
                    </p:blipFill>
                    <p:spPr bwMode="auto">
                      <a:xfrm>
                        <a:off x="1206500" y="1831975"/>
                        <a:ext cx="5514975" cy="476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5" name="Rectangle 1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1516" name="Объект 7"/>
          <p:cNvGraphicFramePr>
            <a:graphicFrameLocks noChangeAspect="1"/>
          </p:cNvGraphicFramePr>
          <p:nvPr/>
        </p:nvGraphicFramePr>
        <p:xfrm>
          <a:off x="6721475" y="2381250"/>
          <a:ext cx="2841625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3" name="Equation" r:id="rId9" imgW="965200" imgH="457200" progId="Equation.DSMT4">
                  <p:embed/>
                </p:oleObj>
              </mc:Choice>
              <mc:Fallback>
                <p:oleObj name="Equation" r:id="rId9" imgW="965200" imgH="4572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1475" y="2381250"/>
                        <a:ext cx="2841625" cy="134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7" name="Rectangle 1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1518" name="Объект 9"/>
          <p:cNvGraphicFramePr>
            <a:graphicFrameLocks noChangeAspect="1"/>
          </p:cNvGraphicFramePr>
          <p:nvPr/>
        </p:nvGraphicFramePr>
        <p:xfrm>
          <a:off x="6850063" y="3689350"/>
          <a:ext cx="2609850" cy="140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4" name="Equation" r:id="rId11" imgW="850900" imgH="457200" progId="Equation.DSMT4">
                  <p:embed/>
                </p:oleObj>
              </mc:Choice>
              <mc:Fallback>
                <p:oleObj name="Equation" r:id="rId11" imgW="850900" imgH="45720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0063" y="3689350"/>
                        <a:ext cx="2609850" cy="1408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9" name="Rectangle 2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1520" name="Объект 11"/>
          <p:cNvGraphicFramePr>
            <a:graphicFrameLocks noChangeAspect="1"/>
          </p:cNvGraphicFramePr>
          <p:nvPr/>
        </p:nvGraphicFramePr>
        <p:xfrm>
          <a:off x="6877050" y="5219700"/>
          <a:ext cx="2690813" cy="133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5" name="Equation" r:id="rId13" imgW="927100" imgH="457200" progId="Equation.DSMT4">
                  <p:embed/>
                </p:oleObj>
              </mc:Choice>
              <mc:Fallback>
                <p:oleObj name="Equation" r:id="rId13" imgW="927100" imgH="45720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050" y="5219700"/>
                        <a:ext cx="2690813" cy="1331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F4371F2-D8B2-4575-A3EC-CA7A0A1F8F5E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2532" name="TextBox 1"/>
          <p:cNvSpPr txBox="1">
            <a:spLocks noChangeArrowheads="1"/>
          </p:cNvSpPr>
          <p:nvPr/>
        </p:nvSpPr>
        <p:spPr bwMode="auto">
          <a:xfrm>
            <a:off x="982663" y="492125"/>
            <a:ext cx="82343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у всех этих матриц есть общая характеристика – модуль определителя</a:t>
            </a: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2534" name="Объект 3"/>
          <p:cNvGraphicFramePr>
            <a:graphicFrameLocks noChangeAspect="1"/>
          </p:cNvGraphicFramePr>
          <p:nvPr/>
        </p:nvGraphicFramePr>
        <p:xfrm>
          <a:off x="2016125" y="5880100"/>
          <a:ext cx="6469063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7" name="Equation" r:id="rId5" imgW="2032000" imgH="304800" progId="Equation.DSMT4">
                  <p:embed/>
                </p:oleObj>
              </mc:Choice>
              <mc:Fallback>
                <p:oleObj name="Equation" r:id="rId5" imgW="2032000" imgH="3048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125" y="5880100"/>
                        <a:ext cx="6469063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Объект 5"/>
          <p:cNvGraphicFramePr>
            <a:graphicFrameLocks noChangeAspect="1"/>
          </p:cNvGraphicFramePr>
          <p:nvPr/>
        </p:nvGraphicFramePr>
        <p:xfrm>
          <a:off x="1181100" y="1395413"/>
          <a:ext cx="5514975" cy="476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8" name="Picture" r:id="rId7" imgW="3155860" imgH="2817052" progId="Word.Picture.8">
                  <p:embed/>
                </p:oleObj>
              </mc:Choice>
              <mc:Fallback>
                <p:oleObj name="Picture" r:id="rId7" imgW="3155860" imgH="2817052" progId="Word.Picture.8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2559"/>
                      <a:stretch>
                        <a:fillRect/>
                      </a:stretch>
                    </p:blipFill>
                    <p:spPr bwMode="auto">
                      <a:xfrm>
                        <a:off x="1181100" y="1395413"/>
                        <a:ext cx="5514975" cy="476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6" name="Объект 6"/>
          <p:cNvGraphicFramePr>
            <a:graphicFrameLocks noChangeAspect="1"/>
          </p:cNvGraphicFramePr>
          <p:nvPr/>
        </p:nvGraphicFramePr>
        <p:xfrm>
          <a:off x="6929438" y="1930400"/>
          <a:ext cx="2060575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Equation" r:id="rId9" imgW="647700" imgH="228600" progId="Equation.DSMT4">
                  <p:embed/>
                </p:oleObj>
              </mc:Choice>
              <mc:Fallback>
                <p:oleObj name="Equation" r:id="rId9" imgW="647700" imgH="2286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38" y="1930400"/>
                        <a:ext cx="2060575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075382-564F-4E41-80ED-CF5E4309279B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23556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776413"/>
            <a:ext cx="5329238" cy="457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Box 2"/>
          <p:cNvSpPr txBox="1">
            <a:spLocks noChangeArrowheads="1"/>
          </p:cNvSpPr>
          <p:nvPr/>
        </p:nvSpPr>
        <p:spPr bwMode="auto">
          <a:xfrm>
            <a:off x="1116013" y="577850"/>
            <a:ext cx="8461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Форма опорной области (носителя) фундаментального периода может быть различной, но при периодическом продолжении она должна накрыть всю плоскость</a:t>
            </a:r>
          </a:p>
        </p:txBody>
      </p:sp>
      <p:sp>
        <p:nvSpPr>
          <p:cNvPr id="23558" name="TextBox 3"/>
          <p:cNvSpPr txBox="1">
            <a:spLocks noChangeArrowheads="1"/>
          </p:cNvSpPr>
          <p:nvPr/>
        </p:nvSpPr>
        <p:spPr bwMode="auto">
          <a:xfrm>
            <a:off x="1744663" y="6457950"/>
            <a:ext cx="6648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/>
              <a:t>©  Даджион Д., Мерсеро Р. ЦОМС. М.: Мир, 1988.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614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80949CC-37AF-4A88-9814-75C190AE81C2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099" name="Прямоугольник 4"/>
          <p:cNvSpPr>
            <a:spLocks noChangeArrowheads="1"/>
          </p:cNvSpPr>
          <p:nvPr/>
        </p:nvSpPr>
        <p:spPr bwMode="auto">
          <a:xfrm>
            <a:off x="1744663" y="989013"/>
            <a:ext cx="6562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Многомерные последовательности</a:t>
            </a:r>
            <a:endParaRPr lang="ru-RU" altLang="ru-RU" sz="28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1746250" y="1627188"/>
            <a:ext cx="7561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Двумерную целую переменную обозначим  </a:t>
            </a:r>
          </a:p>
        </p:txBody>
      </p:sp>
      <p:sp>
        <p:nvSpPr>
          <p:cNvPr id="6150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6151" name="Объект 7"/>
          <p:cNvGraphicFramePr>
            <a:graphicFrameLocks noChangeAspect="1"/>
          </p:cNvGraphicFramePr>
          <p:nvPr/>
        </p:nvGraphicFramePr>
        <p:xfrm>
          <a:off x="1746250" y="2447925"/>
          <a:ext cx="3159125" cy="133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Equation" r:id="rId5" imgW="2552700" imgH="1079500" progId="Equation.DSMT4">
                  <p:embed/>
                </p:oleObj>
              </mc:Choice>
              <mc:Fallback>
                <p:oleObj name="Equation" r:id="rId5" imgW="2552700" imgH="10795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250" y="2447925"/>
                        <a:ext cx="3159125" cy="1331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6153" name="Объект 9"/>
          <p:cNvGraphicFramePr>
            <a:graphicFrameLocks noChangeAspect="1"/>
          </p:cNvGraphicFramePr>
          <p:nvPr/>
        </p:nvGraphicFramePr>
        <p:xfrm>
          <a:off x="6697663" y="2700338"/>
          <a:ext cx="2609850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Equation" r:id="rId7" imgW="1916868" imgH="482391" progId="Equation.DSMT4">
                  <p:embed/>
                </p:oleObj>
              </mc:Choice>
              <mc:Fallback>
                <p:oleObj name="Equation" r:id="rId7" imgW="1916868" imgH="482391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7663" y="2700338"/>
                        <a:ext cx="2609850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4" name="Прямоугольник 10"/>
          <p:cNvSpPr>
            <a:spLocks noChangeArrowheads="1"/>
          </p:cNvSpPr>
          <p:nvPr/>
        </p:nvSpPr>
        <p:spPr bwMode="auto">
          <a:xfrm>
            <a:off x="1836738" y="4049713"/>
            <a:ext cx="764857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Такое обозначение удобно тем, что оно не содержит явного указания на размерность аргумента, и выражения могут быть прямо обобщены на случай произвольной размерности</a:t>
            </a:r>
          </a:p>
        </p:txBody>
      </p:sp>
      <p:sp>
        <p:nvSpPr>
          <p:cNvPr id="6155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6156" name="Объект 12"/>
          <p:cNvGraphicFramePr>
            <a:graphicFrameLocks noChangeAspect="1"/>
          </p:cNvGraphicFramePr>
          <p:nvPr/>
        </p:nvGraphicFramePr>
        <p:xfrm>
          <a:off x="4535488" y="5849938"/>
          <a:ext cx="36576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Equation" r:id="rId9" imgW="2425700" imgH="533400" progId="Equation.DSMT4">
                  <p:embed/>
                </p:oleObj>
              </mc:Choice>
              <mc:Fallback>
                <p:oleObj name="Equation" r:id="rId9" imgW="2425700" imgH="533400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5488" y="5849938"/>
                        <a:ext cx="3657600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BAB4263-01A8-43B8-9E4C-E53062B6BF14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4580" name="TextBox 1"/>
          <p:cNvSpPr txBox="1">
            <a:spLocks noChangeArrowheads="1"/>
          </p:cNvSpPr>
          <p:nvPr/>
        </p:nvSpPr>
        <p:spPr bwMode="auto">
          <a:xfrm>
            <a:off x="1363663" y="719138"/>
            <a:ext cx="855027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Можно построить бесконечное множество последовательностей, определенных на двумерной решетке точек с целыми координатами. Если определить операции сложения и умножения на скаляр, то получим линейной пространство; задав формулу для вычисления скалярного произведения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и определив норму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и метрику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приходим к пространству, аналогичному 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4582" name="Объект 3"/>
          <p:cNvGraphicFramePr>
            <a:graphicFrameLocks noChangeAspect="1"/>
          </p:cNvGraphicFramePr>
          <p:nvPr/>
        </p:nvGraphicFramePr>
        <p:xfrm>
          <a:off x="2105025" y="3030538"/>
          <a:ext cx="376396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9" name="Equation" r:id="rId5" imgW="2489200" imgH="736600" progId="Equation.DSMT4">
                  <p:embed/>
                </p:oleObj>
              </mc:Choice>
              <mc:Fallback>
                <p:oleObj name="Equation" r:id="rId5" imgW="2489200" imgH="7366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025" y="3030538"/>
                        <a:ext cx="3763963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4584" name="Объект 5"/>
          <p:cNvGraphicFramePr>
            <a:graphicFrameLocks noChangeAspect="1"/>
          </p:cNvGraphicFramePr>
          <p:nvPr/>
        </p:nvGraphicFramePr>
        <p:xfrm>
          <a:off x="4624388" y="4025900"/>
          <a:ext cx="293687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0" name="Equation" r:id="rId7" imgW="1713756" imgH="495085" progId="Equation.DSMT4">
                  <p:embed/>
                </p:oleObj>
              </mc:Choice>
              <mc:Fallback>
                <p:oleObj name="Equation" r:id="rId7" imgW="1713756" imgH="495085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4388" y="4025900"/>
                        <a:ext cx="293687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4586" name="Объект 7"/>
          <p:cNvGraphicFramePr>
            <a:graphicFrameLocks noChangeAspect="1"/>
          </p:cNvGraphicFramePr>
          <p:nvPr/>
        </p:nvGraphicFramePr>
        <p:xfrm>
          <a:off x="3154363" y="4949825"/>
          <a:ext cx="3451225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1" name="Equation" r:id="rId9" imgW="990600" imgH="241300" progId="Equation.DSMT4">
                  <p:embed/>
                </p:oleObj>
              </mc:Choice>
              <mc:Fallback>
                <p:oleObj name="Equation" r:id="rId9" imgW="990600" imgH="2413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4363" y="4949825"/>
                        <a:ext cx="3451225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4588" name="Объект 9"/>
          <p:cNvGraphicFramePr>
            <a:graphicFrameLocks noChangeAspect="1"/>
          </p:cNvGraphicFramePr>
          <p:nvPr/>
        </p:nvGraphicFramePr>
        <p:xfrm>
          <a:off x="7415213" y="5640388"/>
          <a:ext cx="45085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2" name="Equation" r:id="rId11" imgW="139639" imgH="241195" progId="Equation.DSMT4">
                  <p:embed/>
                </p:oleObj>
              </mc:Choice>
              <mc:Fallback>
                <p:oleObj name="Equation" r:id="rId11" imgW="139639" imgH="241195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5213" y="5640388"/>
                        <a:ext cx="450850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86836B-54A7-43DA-80E1-DC05AEEBAC52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1385888" y="679450"/>
            <a:ext cx="7200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Многомерные ЛИС-цепи</a:t>
            </a:r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5606" name="Объект 3"/>
          <p:cNvGraphicFramePr>
            <a:graphicFrameLocks noChangeAspect="1"/>
          </p:cNvGraphicFramePr>
          <p:nvPr/>
        </p:nvGraphicFramePr>
        <p:xfrm>
          <a:off x="3995738" y="2260600"/>
          <a:ext cx="368617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3" name="Equation" r:id="rId5" imgW="862851" imgH="190335" progId="Equation.DSMT4">
                  <p:embed/>
                </p:oleObj>
              </mc:Choice>
              <mc:Fallback>
                <p:oleObj name="Equation" r:id="rId5" imgW="862851" imgH="190335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2260600"/>
                        <a:ext cx="3686175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7" name="TextBox 4"/>
          <p:cNvSpPr txBox="1">
            <a:spLocks noChangeArrowheads="1"/>
          </p:cNvSpPr>
          <p:nvPr/>
        </p:nvSpPr>
        <p:spPr bwMode="auto">
          <a:xfrm>
            <a:off x="1558925" y="1555750"/>
            <a:ext cx="790257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Входная последовательность преобразуется в выходную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примем, что цепь линейна, т.е.</a:t>
            </a:r>
          </a:p>
        </p:txBody>
      </p:sp>
      <p:sp>
        <p:nvSpPr>
          <p:cNvPr id="25608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5609" name="Объект 6"/>
          <p:cNvGraphicFramePr>
            <a:graphicFrameLocks noChangeAspect="1"/>
          </p:cNvGraphicFramePr>
          <p:nvPr/>
        </p:nvGraphicFramePr>
        <p:xfrm>
          <a:off x="1162050" y="4049713"/>
          <a:ext cx="850582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4" name="Equation" r:id="rId7" imgW="5689600" imgH="482600" progId="Equation.DSMT4">
                  <p:embed/>
                </p:oleObj>
              </mc:Choice>
              <mc:Fallback>
                <p:oleObj name="Equation" r:id="rId7" imgW="5689600" imgH="4826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050" y="4049713"/>
                        <a:ext cx="8505825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0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5611" name="Объект 8"/>
          <p:cNvGraphicFramePr>
            <a:graphicFrameLocks noChangeAspect="1"/>
          </p:cNvGraphicFramePr>
          <p:nvPr/>
        </p:nvGraphicFramePr>
        <p:xfrm>
          <a:off x="3221038" y="5740400"/>
          <a:ext cx="457835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5" name="Equation" r:id="rId9" imgW="2946400" imgH="482600" progId="Equation.DSMT4">
                  <p:embed/>
                </p:oleObj>
              </mc:Choice>
              <mc:Fallback>
                <p:oleObj name="Equation" r:id="rId9" imgW="2946400" imgH="4826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1038" y="5740400"/>
                        <a:ext cx="4578350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2" name="TextBox 9"/>
          <p:cNvSpPr txBox="1">
            <a:spLocks noChangeArrowheads="1"/>
          </p:cNvSpPr>
          <p:nvPr/>
        </p:nvSpPr>
        <p:spPr bwMode="auto">
          <a:xfrm>
            <a:off x="1566863" y="5219700"/>
            <a:ext cx="75596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Выберем в пространстве входных сигналов базис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59BCED7-10EA-4D89-B756-4F26A553E3E4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6629" name="Объект 2"/>
          <p:cNvGraphicFramePr>
            <a:graphicFrameLocks noChangeAspect="1"/>
          </p:cNvGraphicFramePr>
          <p:nvPr/>
        </p:nvGraphicFramePr>
        <p:xfrm>
          <a:off x="2016125" y="2159000"/>
          <a:ext cx="4951413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7" name="Equation" r:id="rId5" imgW="2832100" imgH="647700" progId="Equation.DSMT4">
                  <p:embed/>
                </p:oleObj>
              </mc:Choice>
              <mc:Fallback>
                <p:oleObj name="Equation" r:id="rId5" imgW="2832100" imgH="6477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125" y="2159000"/>
                        <a:ext cx="4951413" cy="1133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TextBox 3"/>
          <p:cNvSpPr txBox="1">
            <a:spLocks noChangeArrowheads="1"/>
          </p:cNvSpPr>
          <p:nvPr/>
        </p:nvSpPr>
        <p:spPr bwMode="auto">
          <a:xfrm>
            <a:off x="1476375" y="809625"/>
            <a:ext cx="76501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Можно произвольную последовательность записать в виде обобщенного ряда Фурье </a:t>
            </a:r>
          </a:p>
        </p:txBody>
      </p:sp>
      <p:sp>
        <p:nvSpPr>
          <p:cNvPr id="26631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6632" name="Объект 5"/>
          <p:cNvGraphicFramePr>
            <a:graphicFrameLocks noChangeAspect="1"/>
          </p:cNvGraphicFramePr>
          <p:nvPr/>
        </p:nvGraphicFramePr>
        <p:xfrm>
          <a:off x="1906588" y="4141788"/>
          <a:ext cx="5168900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8" name="Equation" r:id="rId7" imgW="1270000" imgH="330200" progId="Equation.DSMT4">
                  <p:embed/>
                </p:oleObj>
              </mc:Choice>
              <mc:Fallback>
                <p:oleObj name="Equation" r:id="rId7" imgW="1270000" imgH="3302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6588" y="4141788"/>
                        <a:ext cx="5168900" cy="1360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TextBox 6"/>
          <p:cNvSpPr txBox="1">
            <a:spLocks noChangeArrowheads="1"/>
          </p:cNvSpPr>
          <p:nvPr/>
        </p:nvSpPr>
        <p:spPr bwMode="auto">
          <a:xfrm>
            <a:off x="1684338" y="3508375"/>
            <a:ext cx="7743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тогда  выходная последовательность </a:t>
            </a:r>
          </a:p>
        </p:txBody>
      </p:sp>
      <p:sp>
        <p:nvSpPr>
          <p:cNvPr id="26634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6635" name="Объект 8"/>
          <p:cNvGraphicFramePr>
            <a:graphicFrameLocks noChangeAspect="1"/>
          </p:cNvGraphicFramePr>
          <p:nvPr/>
        </p:nvGraphicFramePr>
        <p:xfrm>
          <a:off x="2030413" y="5611813"/>
          <a:ext cx="20129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9" name="Equation" r:id="rId9" imgW="457200" imgH="190500" progId="Equation.DSMT4">
                  <p:embed/>
                </p:oleObj>
              </mc:Choice>
              <mc:Fallback>
                <p:oleObj name="Equation" r:id="rId9" imgW="457200" imgH="1905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0413" y="5611813"/>
                        <a:ext cx="20129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6" name="TextBox 9"/>
          <p:cNvSpPr txBox="1">
            <a:spLocks noChangeArrowheads="1"/>
          </p:cNvSpPr>
          <p:nvPr/>
        </p:nvSpPr>
        <p:spPr bwMode="auto">
          <a:xfrm>
            <a:off x="4354513" y="5759450"/>
            <a:ext cx="5105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весовая последовательность (размерности 2</a:t>
            </a:r>
            <a:r>
              <a:rPr lang="en-US" altLang="ru-RU" sz="2800" i="1"/>
              <a:t>N</a:t>
            </a:r>
            <a:r>
              <a:rPr lang="en-US" altLang="ru-RU" sz="2800"/>
              <a:t>)</a:t>
            </a:r>
            <a:endParaRPr lang="ru-RU" altLang="ru-RU" sz="28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2A68D32-8A5D-4BC1-9291-9681F9A36C38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7652" name="TextBox 1"/>
          <p:cNvSpPr txBox="1">
            <a:spLocks noChangeArrowheads="1"/>
          </p:cNvSpPr>
          <p:nvPr/>
        </p:nvSpPr>
        <p:spPr bwMode="auto">
          <a:xfrm>
            <a:off x="1476375" y="1079500"/>
            <a:ext cx="798512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3200"/>
              <a:t>Предполагая, что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3200"/>
              <a:t>зависит лишь от разности</a:t>
            </a:r>
            <a:endParaRPr lang="en-US" altLang="ru-RU" sz="3200"/>
          </a:p>
          <a:p>
            <a:pPr>
              <a:spcBef>
                <a:spcPct val="0"/>
              </a:spcBef>
              <a:buFontTx/>
              <a:buNone/>
            </a:pPr>
            <a:endParaRPr lang="en-US" altLang="ru-RU" sz="32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32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3200"/>
              <a:t>т.е. оператор обладает свойством инвариантности к сдвигу, запишем отклик многомерной ЛИС-цепи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3200"/>
          </a:p>
        </p:txBody>
      </p:sp>
      <p:graphicFrame>
        <p:nvGraphicFramePr>
          <p:cNvPr id="27653" name="Объект 3"/>
          <p:cNvGraphicFramePr>
            <a:graphicFrameLocks noChangeAspect="1"/>
          </p:cNvGraphicFramePr>
          <p:nvPr/>
        </p:nvGraphicFramePr>
        <p:xfrm>
          <a:off x="5075238" y="960438"/>
          <a:ext cx="2012950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8" name="Equation" r:id="rId5" imgW="457200" imgH="190500" progId="Equation.DSMT4">
                  <p:embed/>
                </p:oleObj>
              </mc:Choice>
              <mc:Fallback>
                <p:oleObj name="Equation" r:id="rId5" imgW="457200" imgH="1905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238" y="960438"/>
                        <a:ext cx="2012950" cy="83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Объект 4"/>
          <p:cNvGraphicFramePr>
            <a:graphicFrameLocks noChangeAspect="1"/>
          </p:cNvGraphicFramePr>
          <p:nvPr/>
        </p:nvGraphicFramePr>
        <p:xfrm>
          <a:off x="2106613" y="2154238"/>
          <a:ext cx="47529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9" name="Equation" r:id="rId7" imgW="1079032" imgH="190417" progId="Equation.DSMT4">
                  <p:embed/>
                </p:oleObj>
              </mc:Choice>
              <mc:Fallback>
                <p:oleObj name="Equation" r:id="rId7" imgW="1079032" imgH="190417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6613" y="2154238"/>
                        <a:ext cx="475297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5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7656" name="Объект 5"/>
          <p:cNvGraphicFramePr>
            <a:graphicFrameLocks noChangeAspect="1"/>
          </p:cNvGraphicFramePr>
          <p:nvPr/>
        </p:nvGraphicFramePr>
        <p:xfrm>
          <a:off x="2116138" y="4697413"/>
          <a:ext cx="4973637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0" name="Equation" r:id="rId9" imgW="2819400" imgH="647700" progId="Equation.DSMT4">
                  <p:embed/>
                </p:oleObj>
              </mc:Choice>
              <mc:Fallback>
                <p:oleObj name="Equation" r:id="rId9" imgW="2819400" imgH="6477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6138" y="4697413"/>
                        <a:ext cx="4973637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7" name="TextBox 6"/>
          <p:cNvSpPr txBox="1">
            <a:spLocks noChangeArrowheads="1"/>
          </p:cNvSpPr>
          <p:nvPr/>
        </p:nvSpPr>
        <p:spPr bwMode="auto">
          <a:xfrm>
            <a:off x="1744663" y="5940425"/>
            <a:ext cx="6648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3200">
                <a:solidFill>
                  <a:srgbClr val="0000CC"/>
                </a:solidFill>
              </a:rPr>
              <a:t>многомерная дискретная свёртка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92F470F-214B-4191-99DD-74F2EC2579B7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1474788" y="776288"/>
            <a:ext cx="7291387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Линейность и инвариантность к сдвигу </a:t>
            </a:r>
            <a:r>
              <a:rPr lang="ru-RU" altLang="ru-RU" sz="2800">
                <a:solidFill>
                  <a:srgbClr val="0000CC"/>
                </a:solidFill>
              </a:rPr>
              <a:t>независимы</a:t>
            </a:r>
            <a:r>
              <a:rPr lang="ru-RU" altLang="ru-RU" sz="2800"/>
              <a:t>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Маскирование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линейно, но не инвариантно к сдвигу.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Возведение в степень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инвариантно к сдвигу, но не линейно</a:t>
            </a:r>
          </a:p>
        </p:txBody>
      </p:sp>
      <p:graphicFrame>
        <p:nvGraphicFramePr>
          <p:cNvPr id="28677" name="Объект 5"/>
          <p:cNvGraphicFramePr>
            <a:graphicFrameLocks noChangeAspect="1"/>
          </p:cNvGraphicFramePr>
          <p:nvPr/>
        </p:nvGraphicFramePr>
        <p:xfrm>
          <a:off x="3286125" y="2609850"/>
          <a:ext cx="3670300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Equation" r:id="rId5" imgW="901309" imgH="190417" progId="Equation.DSMT4">
                  <p:embed/>
                </p:oleObj>
              </mc:Choice>
              <mc:Fallback>
                <p:oleObj name="Equation" r:id="rId5" imgW="901309" imgH="190417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25" y="2609850"/>
                        <a:ext cx="3670300" cy="78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8" name="Объект 6"/>
          <p:cNvGraphicFramePr>
            <a:graphicFrameLocks noChangeAspect="1"/>
          </p:cNvGraphicFramePr>
          <p:nvPr/>
        </p:nvGraphicFramePr>
        <p:xfrm>
          <a:off x="3414713" y="4676775"/>
          <a:ext cx="3411537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Equation" r:id="rId7" imgW="837836" imgH="266584" progId="Equation.DSMT4">
                  <p:embed/>
                </p:oleObj>
              </mc:Choice>
              <mc:Fallback>
                <p:oleObj name="Equation" r:id="rId7" imgW="837836" imgH="266584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4713" y="4676775"/>
                        <a:ext cx="3411537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CD02BDD-117B-4565-8340-9BA527B9B8D6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1295400" y="636588"/>
            <a:ext cx="83708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Как и в одномерном случае, опорная область при свёртке расширяется</a:t>
            </a:r>
          </a:p>
        </p:txBody>
      </p:sp>
      <p:pic>
        <p:nvPicPr>
          <p:cNvPr id="29701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1590675"/>
            <a:ext cx="6446838" cy="525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02A88B-AAF8-4310-802D-73EC2C8207B9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0724" name="TextBox 1"/>
          <p:cNvSpPr txBox="1">
            <a:spLocks noChangeArrowheads="1"/>
          </p:cNvSpPr>
          <p:nvPr/>
        </p:nvSpPr>
        <p:spPr bwMode="auto">
          <a:xfrm>
            <a:off x="1566863" y="989013"/>
            <a:ext cx="7894637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Если рассматривать множество всех   последовательностей конечной нормы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то на нём свёртка может рассматриваться как обобщённое умножение (банахова алгебра с единицей) </a:t>
            </a:r>
          </a:p>
        </p:txBody>
      </p:sp>
      <p:sp>
        <p:nvSpPr>
          <p:cNvPr id="30725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0726" name="Объект 3"/>
          <p:cNvGraphicFramePr>
            <a:graphicFrameLocks noChangeAspect="1"/>
          </p:cNvGraphicFramePr>
          <p:nvPr/>
        </p:nvGraphicFramePr>
        <p:xfrm>
          <a:off x="2376488" y="2101850"/>
          <a:ext cx="3959225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Equation" r:id="rId5" imgW="2260600" imgH="660400" progId="Equation.DSMT4">
                  <p:embed/>
                </p:oleObj>
              </mc:Choice>
              <mc:Fallback>
                <p:oleObj name="Equation" r:id="rId5" imgW="2260600" imgH="6604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6488" y="2101850"/>
                        <a:ext cx="3959225" cy="1154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0728" name="Объект 5"/>
          <p:cNvGraphicFramePr>
            <a:graphicFrameLocks noChangeAspect="1"/>
          </p:cNvGraphicFramePr>
          <p:nvPr/>
        </p:nvGraphicFramePr>
        <p:xfrm>
          <a:off x="1744663" y="5094288"/>
          <a:ext cx="3295650" cy="102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1" name="Equation" r:id="rId7" imgW="1079500" imgH="330200" progId="Equation.DSMT4">
                  <p:embed/>
                </p:oleObj>
              </mc:Choice>
              <mc:Fallback>
                <p:oleObj name="Equation" r:id="rId7" imgW="1079500" imgH="3302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4663" y="5094288"/>
                        <a:ext cx="3295650" cy="1020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TextBox 6"/>
          <p:cNvSpPr txBox="1">
            <a:spLocks noChangeArrowheads="1"/>
          </p:cNvSpPr>
          <p:nvPr/>
        </p:nvSpPr>
        <p:spPr bwMode="auto">
          <a:xfrm>
            <a:off x="5256213" y="5094288"/>
            <a:ext cx="44989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- условие устойчивости многомерной ЛИС-цепи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F63E52E-CE2B-453E-8AF3-879ADDE13BCB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1748" name="Прямоугольник 4"/>
          <p:cNvSpPr>
            <a:spLocks noChangeArrowheads="1"/>
          </p:cNvSpPr>
          <p:nvPr/>
        </p:nvSpPr>
        <p:spPr bwMode="auto">
          <a:xfrm>
            <a:off x="1198563" y="554038"/>
            <a:ext cx="80105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Образуем 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-мерную гармоническую последовательность</a:t>
            </a:r>
            <a:endParaRPr lang="ru-RU" altLang="ru-RU" sz="3200"/>
          </a:p>
        </p:txBody>
      </p:sp>
      <p:sp>
        <p:nvSpPr>
          <p:cNvPr id="31749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1750" name="Объект 6"/>
          <p:cNvGraphicFramePr>
            <a:graphicFrameLocks noChangeAspect="1"/>
          </p:cNvGraphicFramePr>
          <p:nvPr/>
        </p:nvGraphicFramePr>
        <p:xfrm>
          <a:off x="1204913" y="1519238"/>
          <a:ext cx="8537575" cy="232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7" name="Equation" r:id="rId5" imgW="5168900" imgH="1409700" progId="Equation.DSMT4">
                  <p:embed/>
                </p:oleObj>
              </mc:Choice>
              <mc:Fallback>
                <p:oleObj name="Equation" r:id="rId5" imgW="5168900" imgH="14097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1519238"/>
                        <a:ext cx="8537575" cy="232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1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1752" name="Объект 8"/>
          <p:cNvGraphicFramePr>
            <a:graphicFrameLocks noChangeAspect="1"/>
          </p:cNvGraphicFramePr>
          <p:nvPr/>
        </p:nvGraphicFramePr>
        <p:xfrm>
          <a:off x="1566863" y="5538788"/>
          <a:ext cx="30575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8" name="Equation" r:id="rId7" imgW="1651000" imgH="533400" progId="Equation.DSMT4">
                  <p:embed/>
                </p:oleObj>
              </mc:Choice>
              <mc:Fallback>
                <p:oleObj name="Equation" r:id="rId7" imgW="1651000" imgH="5334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863" y="5538788"/>
                        <a:ext cx="305752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3" name="TextBox 9"/>
          <p:cNvSpPr txBox="1">
            <a:spLocks noChangeArrowheads="1"/>
          </p:cNvSpPr>
          <p:nvPr/>
        </p:nvSpPr>
        <p:spPr bwMode="auto">
          <a:xfrm>
            <a:off x="5075238" y="5803900"/>
            <a:ext cx="46672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– скалярное произведение </a:t>
            </a:r>
          </a:p>
        </p:txBody>
      </p:sp>
      <p:sp>
        <p:nvSpPr>
          <p:cNvPr id="31754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1755" name="Объект 11"/>
          <p:cNvGraphicFramePr>
            <a:graphicFrameLocks noChangeAspect="1"/>
          </p:cNvGraphicFramePr>
          <p:nvPr/>
        </p:nvGraphicFramePr>
        <p:xfrm>
          <a:off x="1566863" y="4119563"/>
          <a:ext cx="4149725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9" name="Equation" r:id="rId9" imgW="2171700" imgH="533400" progId="Equation.DSMT4">
                  <p:embed/>
                </p:oleObj>
              </mc:Choice>
              <mc:Fallback>
                <p:oleObj name="Equation" r:id="rId9" imgW="2171700" imgH="53340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863" y="4119563"/>
                        <a:ext cx="4149725" cy="1019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6" name="TextBox 12"/>
          <p:cNvSpPr txBox="1">
            <a:spLocks noChangeArrowheads="1"/>
          </p:cNvSpPr>
          <p:nvPr/>
        </p:nvSpPr>
        <p:spPr bwMode="auto">
          <a:xfrm>
            <a:off x="5862638" y="4513263"/>
            <a:ext cx="36004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ym typeface="Symbol" panose="05050102010706020507" pitchFamily="18" charset="2"/>
              </a:rPr>
              <a:t></a:t>
            </a:r>
            <a:r>
              <a:rPr lang="ru-RU" altLang="ru-RU" sz="2800"/>
              <a:t> вектор частот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1FFE76-99F7-45A0-8302-BB40AD74A7F8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2773" name="Объект 5"/>
          <p:cNvGraphicFramePr>
            <a:graphicFrameLocks noChangeAspect="1"/>
          </p:cNvGraphicFramePr>
          <p:nvPr/>
        </p:nvGraphicFramePr>
        <p:xfrm>
          <a:off x="1925638" y="1528763"/>
          <a:ext cx="5697537" cy="229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8" name="Equation" r:id="rId5" imgW="1714500" imgH="698500" progId="Equation.DSMT4">
                  <p:embed/>
                </p:oleObj>
              </mc:Choice>
              <mc:Fallback>
                <p:oleObj name="Equation" r:id="rId5" imgW="1714500" imgH="6985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5638" y="1528763"/>
                        <a:ext cx="5697537" cy="229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4" name="TextBox 6"/>
          <p:cNvSpPr txBox="1">
            <a:spLocks noChangeArrowheads="1"/>
          </p:cNvSpPr>
          <p:nvPr/>
        </p:nvSpPr>
        <p:spPr bwMode="auto">
          <a:xfrm>
            <a:off x="1566863" y="809625"/>
            <a:ext cx="6827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Отклик ЛИС-цепи </a:t>
            </a:r>
          </a:p>
        </p:txBody>
      </p:sp>
      <p:sp>
        <p:nvSpPr>
          <p:cNvPr id="32775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2776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2777" name="Объект 10"/>
          <p:cNvGraphicFramePr>
            <a:graphicFrameLocks noChangeAspect="1"/>
          </p:cNvGraphicFramePr>
          <p:nvPr/>
        </p:nvGraphicFramePr>
        <p:xfrm>
          <a:off x="1922463" y="4065588"/>
          <a:ext cx="7324725" cy="223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9" name="Equation" r:id="rId7" imgW="4470400" imgH="1358900" progId="Equation.DSMT4">
                  <p:embed/>
                </p:oleObj>
              </mc:Choice>
              <mc:Fallback>
                <p:oleObj name="Equation" r:id="rId7" imgW="4470400" imgH="135890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2463" y="4065588"/>
                        <a:ext cx="7324725" cy="223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7C7012C-48A2-44A0-A314-D4804E8E3B80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3797" name="Объект 5"/>
          <p:cNvGraphicFramePr>
            <a:graphicFrameLocks noChangeAspect="1"/>
          </p:cNvGraphicFramePr>
          <p:nvPr/>
        </p:nvGraphicFramePr>
        <p:xfrm>
          <a:off x="1770063" y="681038"/>
          <a:ext cx="6437312" cy="1258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" name="Equation" r:id="rId5" imgW="1803400" imgH="355600" progId="Equation.DSMT4">
                  <p:embed/>
                </p:oleObj>
              </mc:Choice>
              <mc:Fallback>
                <p:oleObj name="Equation" r:id="rId5" imgW="1803400" imgH="3556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0063" y="681038"/>
                        <a:ext cx="6437312" cy="1258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Box 6"/>
          <p:cNvSpPr txBox="1">
            <a:spLocks noChangeArrowheads="1"/>
          </p:cNvSpPr>
          <p:nvPr/>
        </p:nvSpPr>
        <p:spPr bwMode="auto">
          <a:xfrm>
            <a:off x="1439863" y="1939925"/>
            <a:ext cx="8226425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– </a:t>
            </a:r>
            <a:r>
              <a:rPr lang="ru-RU" altLang="ru-RU" sz="2800">
                <a:solidFill>
                  <a:srgbClr val="0000CC"/>
                </a:solidFill>
              </a:rPr>
              <a:t>комплексная частотная характеристика </a:t>
            </a:r>
            <a:r>
              <a:rPr lang="ru-RU" altLang="ru-RU" sz="2800"/>
              <a:t>многомерной ЛИС-цепи. Выражение  представляет собой многомерное </a:t>
            </a:r>
            <a:r>
              <a:rPr lang="ru-RU" altLang="ru-RU" sz="2800">
                <a:solidFill>
                  <a:srgbClr val="0000CC"/>
                </a:solidFill>
              </a:rPr>
              <a:t>преобразование Фурье </a:t>
            </a:r>
            <a:r>
              <a:rPr lang="ru-RU" altLang="ru-RU" sz="2800"/>
              <a:t>абсолютно суммируемой последовательности. Аналогично и для входной последовательности можно найти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ym typeface="Symbol" panose="05050102010706020507" pitchFamily="18" charset="2"/>
              </a:rPr>
              <a:t> </a:t>
            </a:r>
            <a:r>
              <a:rPr lang="ru-RU" altLang="ru-RU" sz="2800">
                <a:solidFill>
                  <a:srgbClr val="0000CC"/>
                </a:solidFill>
                <a:sym typeface="Symbol" panose="05050102010706020507" pitchFamily="18" charset="2"/>
              </a:rPr>
              <a:t>с</a:t>
            </a:r>
            <a:r>
              <a:rPr lang="ru-RU" altLang="ru-RU" sz="2800">
                <a:solidFill>
                  <a:srgbClr val="0000CC"/>
                </a:solidFill>
              </a:rPr>
              <a:t>пектральную плотность</a:t>
            </a:r>
          </a:p>
        </p:txBody>
      </p:sp>
      <p:sp>
        <p:nvSpPr>
          <p:cNvPr id="33799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3800" name="Объект 8"/>
          <p:cNvGraphicFramePr>
            <a:graphicFrameLocks noChangeAspect="1"/>
          </p:cNvGraphicFramePr>
          <p:nvPr/>
        </p:nvGraphicFramePr>
        <p:xfrm>
          <a:off x="2344738" y="4970463"/>
          <a:ext cx="6003925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2" name="Equation" r:id="rId7" imgW="1727200" imgH="355600" progId="Equation.DSMT4">
                  <p:embed/>
                </p:oleObj>
              </mc:Choice>
              <mc:Fallback>
                <p:oleObj name="Equation" r:id="rId7" imgW="1727200" imgH="3556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738" y="4970463"/>
                        <a:ext cx="6003925" cy="1227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717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4A89C21-B245-4717-9BAB-E197B9B9F207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1046163"/>
            <a:ext cx="6784975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1295400" y="569913"/>
            <a:ext cx="72913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00FF"/>
                </a:solidFill>
              </a:rPr>
              <a:t>Далее в основном рассматриваются двумерные последовательности</a:t>
            </a:r>
          </a:p>
        </p:txBody>
      </p:sp>
      <p:sp>
        <p:nvSpPr>
          <p:cNvPr id="7174" name="TextBox 1"/>
          <p:cNvSpPr txBox="1">
            <a:spLocks noChangeArrowheads="1"/>
          </p:cNvSpPr>
          <p:nvPr/>
        </p:nvSpPr>
        <p:spPr bwMode="auto">
          <a:xfrm>
            <a:off x="1703388" y="5670550"/>
            <a:ext cx="75612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Обычно решётка прямоугольная, но в общем случае – множество целочисленных линейных комбинаций линейно-независимых векторов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92BFAAD-5AF8-43E2-B834-A72EB1F3B0FE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4821" name="Объект 2"/>
          <p:cNvGraphicFramePr>
            <a:graphicFrameLocks noChangeAspect="1"/>
          </p:cNvGraphicFramePr>
          <p:nvPr/>
        </p:nvGraphicFramePr>
        <p:xfrm>
          <a:off x="1931988" y="1384300"/>
          <a:ext cx="6435725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5" name="Equation" r:id="rId5" imgW="1803400" imgH="444500" progId="Equation.DSMT4">
                  <p:embed/>
                </p:oleObj>
              </mc:Choice>
              <mc:Fallback>
                <p:oleObj name="Equation" r:id="rId5" imgW="1803400" imgH="4445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1988" y="1384300"/>
                        <a:ext cx="6435725" cy="160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2" name="TextBox 4"/>
          <p:cNvSpPr txBox="1">
            <a:spLocks noChangeArrowheads="1"/>
          </p:cNvSpPr>
          <p:nvPr/>
        </p:nvSpPr>
        <p:spPr bwMode="auto">
          <a:xfrm>
            <a:off x="1746250" y="809625"/>
            <a:ext cx="792162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Поскольку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  <a:p>
            <a:pPr>
              <a:spcBef>
                <a:spcPct val="0"/>
              </a:spcBef>
              <a:buFontTx/>
              <a:buNone/>
            </a:pPr>
            <a:endParaRPr lang="ru-RU" altLang="ru-RU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то легко видеть, что КЧХ и спектральная плотность 2</a:t>
            </a:r>
            <a:r>
              <a:rPr lang="el-GR" altLang="ru-RU" sz="2800" i="1">
                <a:sym typeface="Symbol" panose="05050102010706020507" pitchFamily="18" charset="2"/>
              </a:rPr>
              <a:t></a:t>
            </a:r>
            <a:r>
              <a:rPr lang="ru-RU" altLang="ru-RU" sz="2800"/>
              <a:t>-периодичны по каждой частотной переменной, поэтому могут быть разложены в ряд Фурье с коэффициентами </a:t>
            </a:r>
          </a:p>
        </p:txBody>
      </p:sp>
      <p:sp>
        <p:nvSpPr>
          <p:cNvPr id="34823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4824" name="Объект 6"/>
          <p:cNvGraphicFramePr>
            <a:graphicFrameLocks noChangeAspect="1"/>
          </p:cNvGraphicFramePr>
          <p:nvPr/>
        </p:nvGraphicFramePr>
        <p:xfrm>
          <a:off x="1917700" y="5230813"/>
          <a:ext cx="7307263" cy="142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" name="Equation" r:id="rId7" imgW="2387600" imgH="469900" progId="Equation.DSMT4">
                  <p:embed/>
                </p:oleObj>
              </mc:Choice>
              <mc:Fallback>
                <p:oleObj name="Equation" r:id="rId7" imgW="2387600" imgH="4699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0" y="5230813"/>
                        <a:ext cx="7307263" cy="142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B62A992-D230-4FDE-ABA7-4B25524EF502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5845" name="Объект 2"/>
          <p:cNvGraphicFramePr>
            <a:graphicFrameLocks noChangeAspect="1"/>
          </p:cNvGraphicFramePr>
          <p:nvPr/>
        </p:nvGraphicFramePr>
        <p:xfrm>
          <a:off x="836613" y="3933825"/>
          <a:ext cx="9082087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1" name="Equation" r:id="rId5" imgW="2946400" imgH="469900" progId="Equation.DSMT4">
                  <p:embed/>
                </p:oleObj>
              </mc:Choice>
              <mc:Fallback>
                <p:oleObj name="Equation" r:id="rId5" imgW="2946400" imgH="4699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613" y="3933825"/>
                        <a:ext cx="9082087" cy="1439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6" name="Объект 4"/>
          <p:cNvGraphicFramePr>
            <a:graphicFrameLocks noChangeAspect="1"/>
          </p:cNvGraphicFramePr>
          <p:nvPr/>
        </p:nvGraphicFramePr>
        <p:xfrm>
          <a:off x="1476375" y="1514475"/>
          <a:ext cx="7307263" cy="142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2" name="Equation" r:id="rId7" imgW="2387600" imgH="469900" progId="Equation.DSMT4">
                  <p:embed/>
                </p:oleObj>
              </mc:Choice>
              <mc:Fallback>
                <p:oleObj name="Equation" r:id="rId7" imgW="2387600" imgH="4699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514475"/>
                        <a:ext cx="7307263" cy="142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TextBox 5"/>
          <p:cNvSpPr txBox="1">
            <a:spLocks noChangeArrowheads="1"/>
          </p:cNvSpPr>
          <p:nvPr/>
        </p:nvSpPr>
        <p:spPr bwMode="auto">
          <a:xfrm>
            <a:off x="1476375" y="900113"/>
            <a:ext cx="71104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В разложении </a:t>
            </a:r>
          </a:p>
        </p:txBody>
      </p:sp>
      <p:sp>
        <p:nvSpPr>
          <p:cNvPr id="35848" name="TextBox 6"/>
          <p:cNvSpPr txBox="1">
            <a:spLocks noChangeArrowheads="1"/>
          </p:cNvSpPr>
          <p:nvPr/>
        </p:nvSpPr>
        <p:spPr bwMode="auto">
          <a:xfrm>
            <a:off x="1476375" y="2940050"/>
            <a:ext cx="74707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каждая компонента умножается на своё значение КЧХ, поэтому</a:t>
            </a:r>
          </a:p>
        </p:txBody>
      </p:sp>
      <p:sp>
        <p:nvSpPr>
          <p:cNvPr id="35849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5850" name="Объект 8"/>
          <p:cNvGraphicFramePr>
            <a:graphicFrameLocks noChangeAspect="1"/>
          </p:cNvGraphicFramePr>
          <p:nvPr/>
        </p:nvGraphicFramePr>
        <p:xfrm>
          <a:off x="2106613" y="5321300"/>
          <a:ext cx="6594475" cy="146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3" name="Equation" r:id="rId9" imgW="2108200" imgH="469900" progId="Equation.DSMT4">
                  <p:embed/>
                </p:oleObj>
              </mc:Choice>
              <mc:Fallback>
                <p:oleObj name="Equation" r:id="rId9" imgW="2108200" imgH="4699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6613" y="5321300"/>
                        <a:ext cx="6594475" cy="146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9B8ABF3-9921-4D44-B8C4-36955B5B0DE4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graphicFrame>
        <p:nvGraphicFramePr>
          <p:cNvPr id="36868" name="Объект 2"/>
          <p:cNvGraphicFramePr>
            <a:graphicFrameLocks noChangeAspect="1"/>
          </p:cNvGraphicFramePr>
          <p:nvPr/>
        </p:nvGraphicFramePr>
        <p:xfrm>
          <a:off x="854075" y="628650"/>
          <a:ext cx="8993188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4" name="Equation" r:id="rId5" imgW="2946400" imgH="469900" progId="Equation.DSMT4">
                  <p:embed/>
                </p:oleObj>
              </mc:Choice>
              <mc:Fallback>
                <p:oleObj name="Equation" r:id="rId5" imgW="2946400" imgH="4699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" y="628650"/>
                        <a:ext cx="8993188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9" name="Объект 4"/>
          <p:cNvGraphicFramePr>
            <a:graphicFrameLocks noChangeAspect="1"/>
          </p:cNvGraphicFramePr>
          <p:nvPr/>
        </p:nvGraphicFramePr>
        <p:xfrm>
          <a:off x="2147888" y="2017713"/>
          <a:ext cx="6594475" cy="146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5" name="Equation" r:id="rId7" imgW="2108200" imgH="469900" progId="Equation.DSMT4">
                  <p:embed/>
                </p:oleObj>
              </mc:Choice>
              <mc:Fallback>
                <p:oleObj name="Equation" r:id="rId7" imgW="2108200" imgH="4699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888" y="2017713"/>
                        <a:ext cx="6594475" cy="146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0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6871" name="Объект 5"/>
          <p:cNvGraphicFramePr>
            <a:graphicFrameLocks noChangeAspect="1"/>
          </p:cNvGraphicFramePr>
          <p:nvPr/>
        </p:nvGraphicFramePr>
        <p:xfrm>
          <a:off x="2535238" y="4049713"/>
          <a:ext cx="5507037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6" name="Equation" r:id="rId9" imgW="1435100" imgH="254000" progId="Equation.DSMT4">
                  <p:embed/>
                </p:oleObj>
              </mc:Choice>
              <mc:Fallback>
                <p:oleObj name="Equation" r:id="rId9" imgW="1435100" imgH="2540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5238" y="4049713"/>
                        <a:ext cx="5507037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2" name="TextBox 6"/>
          <p:cNvSpPr txBox="1">
            <a:spLocks noChangeArrowheads="1"/>
          </p:cNvSpPr>
          <p:nvPr/>
        </p:nvSpPr>
        <p:spPr bwMode="auto">
          <a:xfrm>
            <a:off x="1655763" y="3575050"/>
            <a:ext cx="56721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следовательно</a:t>
            </a:r>
          </a:p>
        </p:txBody>
      </p:sp>
      <p:sp>
        <p:nvSpPr>
          <p:cNvPr id="36873" name="TextBox 7"/>
          <p:cNvSpPr txBox="1">
            <a:spLocks noChangeArrowheads="1"/>
          </p:cNvSpPr>
          <p:nvPr/>
        </p:nvSpPr>
        <p:spPr bwMode="auto">
          <a:xfrm>
            <a:off x="1655763" y="5080000"/>
            <a:ext cx="69056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получено </a:t>
            </a:r>
            <a:r>
              <a:rPr lang="ru-RU" altLang="ru-RU" sz="2800" i="1"/>
              <a:t>частотное описание </a:t>
            </a:r>
            <a:r>
              <a:rPr lang="ru-RU" altLang="ru-RU" sz="2800"/>
              <a:t>многомерных последовательностей и ЛИС-цепей.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981D10B-7C14-4BAD-81FD-B190629F3863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7892" name="TextBox 4"/>
          <p:cNvSpPr txBox="1">
            <a:spLocks noChangeArrowheads="1"/>
          </p:cNvSpPr>
          <p:nvPr/>
        </p:nvSpPr>
        <p:spPr bwMode="auto">
          <a:xfrm>
            <a:off x="1385888" y="714375"/>
            <a:ext cx="77406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CC"/>
                </a:solidFill>
              </a:rPr>
              <a:t>Пример  </a:t>
            </a:r>
            <a:r>
              <a:rPr lang="ru-RU" altLang="ru-RU" sz="2800"/>
              <a:t>Идеальный двумерный фильтр нижних частот </a:t>
            </a:r>
          </a:p>
        </p:txBody>
      </p:sp>
      <p:sp>
        <p:nvSpPr>
          <p:cNvPr id="37893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7894" name="Объект 6"/>
          <p:cNvGraphicFramePr>
            <a:graphicFrameLocks noChangeAspect="1"/>
          </p:cNvGraphicFramePr>
          <p:nvPr/>
        </p:nvGraphicFramePr>
        <p:xfrm>
          <a:off x="1706563" y="1697038"/>
          <a:ext cx="7278687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5" name="Equation" r:id="rId5" imgW="2413000" imgH="457200" progId="Equation.DSMT4">
                  <p:embed/>
                </p:oleObj>
              </mc:Choice>
              <mc:Fallback>
                <p:oleObj name="Equation" r:id="rId5" imgW="2413000" imgH="4572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6563" y="1697038"/>
                        <a:ext cx="7278687" cy="137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5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37896" name="Группа 16"/>
          <p:cNvGrpSpPr>
            <a:grpSpLocks/>
          </p:cNvGrpSpPr>
          <p:nvPr/>
        </p:nvGrpSpPr>
        <p:grpSpPr bwMode="auto">
          <a:xfrm>
            <a:off x="2105025" y="3216275"/>
            <a:ext cx="6030913" cy="3573463"/>
            <a:chOff x="1421580" y="3186749"/>
            <a:chExt cx="6030804" cy="3572695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5112451" y="3608933"/>
              <a:ext cx="900096" cy="1080856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2861417" y="4508853"/>
              <a:ext cx="900096" cy="108085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06" name="Группа 12"/>
            <p:cNvGrpSpPr>
              <a:grpSpLocks/>
            </p:cNvGrpSpPr>
            <p:nvPr/>
          </p:nvGrpSpPr>
          <p:grpSpPr bwMode="auto">
            <a:xfrm>
              <a:off x="1421580" y="3186749"/>
              <a:ext cx="6030804" cy="3572695"/>
              <a:chOff x="1421580" y="3006725"/>
              <a:chExt cx="6030804" cy="3572695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3761513" y="3428909"/>
                <a:ext cx="2251034" cy="89992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2861417" y="4509765"/>
                <a:ext cx="2251034" cy="89991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14" name="Прямая соединительная линия 13"/>
              <p:cNvCxnSpPr/>
              <p:nvPr/>
            </p:nvCxnSpPr>
            <p:spPr>
              <a:xfrm flipV="1">
                <a:off x="5112451" y="4328829"/>
                <a:ext cx="900096" cy="1080855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flipV="1">
                <a:off x="2861417" y="3428909"/>
                <a:ext cx="900096" cy="1080856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6012547" y="3428909"/>
                <a:ext cx="0" cy="89992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3761513" y="3428909"/>
                <a:ext cx="225103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 стрелкой 9"/>
              <p:cNvCxnSpPr/>
              <p:nvPr/>
            </p:nvCxnSpPr>
            <p:spPr>
              <a:xfrm>
                <a:off x="1421580" y="4779582"/>
                <a:ext cx="6030804" cy="0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 стрелкой 22"/>
              <p:cNvCxnSpPr/>
              <p:nvPr/>
            </p:nvCxnSpPr>
            <p:spPr>
              <a:xfrm flipV="1">
                <a:off x="3196373" y="3006725"/>
                <a:ext cx="2635202" cy="3572695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9" name="Прямая со стрелкой 18"/>
          <p:cNvCxnSpPr/>
          <p:nvPr/>
        </p:nvCxnSpPr>
        <p:spPr>
          <a:xfrm flipV="1">
            <a:off x="5165725" y="3008313"/>
            <a:ext cx="0" cy="3062287"/>
          </a:xfrm>
          <a:prstGeom prst="straightConnector1">
            <a:avLst/>
          </a:prstGeom>
          <a:ln w="28575">
            <a:solidFill>
              <a:srgbClr val="0000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135150" y="4801671"/>
            <a:ext cx="777329" cy="584775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  <p:sp>
        <p:nvSpPr>
          <p:cNvPr id="22" name="Прямоугольник 2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50184" y="3305932"/>
            <a:ext cx="712503" cy="52322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  <p:graphicFrame>
        <p:nvGraphicFramePr>
          <p:cNvPr id="37900" name="Объект 2"/>
          <p:cNvGraphicFramePr>
            <a:graphicFrameLocks noChangeAspect="1"/>
          </p:cNvGraphicFramePr>
          <p:nvPr/>
        </p:nvGraphicFramePr>
        <p:xfrm>
          <a:off x="5387975" y="4154488"/>
          <a:ext cx="282575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6" name="Equation" r:id="rId9" imgW="114151" imgH="164885" progId="Equation.DSMT4">
                  <p:embed/>
                </p:oleObj>
              </mc:Choice>
              <mc:Fallback>
                <p:oleObj name="Equation" r:id="rId9" imgW="114151" imgH="164885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7975" y="4154488"/>
                        <a:ext cx="282575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01" name="Объект 4"/>
          <p:cNvGraphicFramePr>
            <a:graphicFrameLocks noChangeAspect="1"/>
          </p:cNvGraphicFramePr>
          <p:nvPr/>
        </p:nvGraphicFramePr>
        <p:xfrm>
          <a:off x="4383088" y="5232400"/>
          <a:ext cx="503237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7" name="Equation" r:id="rId11" imgW="203024" imgH="164957" progId="Equation.DSMT4">
                  <p:embed/>
                </p:oleObj>
              </mc:Choice>
              <mc:Fallback>
                <p:oleObj name="Equation" r:id="rId11" imgW="203024" imgH="164957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3088" y="5232400"/>
                        <a:ext cx="503237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02" name="Объект 6"/>
          <p:cNvGraphicFramePr>
            <a:graphicFrameLocks noChangeAspect="1"/>
          </p:cNvGraphicFramePr>
          <p:nvPr/>
        </p:nvGraphicFramePr>
        <p:xfrm>
          <a:off x="6289675" y="4997450"/>
          <a:ext cx="314325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8" name="Equation" r:id="rId13" imgW="126725" imgH="126725" progId="Equation.DSMT4">
                  <p:embed/>
                </p:oleObj>
              </mc:Choice>
              <mc:Fallback>
                <p:oleObj name="Equation" r:id="rId13" imgW="126725" imgH="126725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9675" y="4997450"/>
                        <a:ext cx="314325" cy="31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03" name="Объект 8"/>
          <p:cNvGraphicFramePr>
            <a:graphicFrameLocks noChangeAspect="1"/>
          </p:cNvGraphicFramePr>
          <p:nvPr/>
        </p:nvGraphicFramePr>
        <p:xfrm>
          <a:off x="3698875" y="4997450"/>
          <a:ext cx="503238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9" name="Equation" r:id="rId15" imgW="202936" imgH="126835" progId="Equation.DSMT4">
                  <p:embed/>
                </p:oleObj>
              </mc:Choice>
              <mc:Fallback>
                <p:oleObj name="Equation" r:id="rId15" imgW="202936" imgH="126835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875" y="4997450"/>
                        <a:ext cx="503238" cy="31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A79B1E7-2AE2-443E-8314-8DE79064E89B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8916" name="TextBox 4"/>
          <p:cNvSpPr txBox="1">
            <a:spLocks noChangeArrowheads="1"/>
          </p:cNvSpPr>
          <p:nvPr/>
        </p:nvSpPr>
        <p:spPr bwMode="auto">
          <a:xfrm>
            <a:off x="1306513" y="731838"/>
            <a:ext cx="77406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CC"/>
                </a:solidFill>
              </a:rPr>
              <a:t>Пример  </a:t>
            </a:r>
            <a:r>
              <a:rPr lang="ru-RU" altLang="ru-RU" sz="2800"/>
              <a:t>Идеальный двумерный фильтр нижних частот </a:t>
            </a:r>
          </a:p>
        </p:txBody>
      </p:sp>
      <p:sp>
        <p:nvSpPr>
          <p:cNvPr id="38917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8918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8919" name="Объект 8"/>
          <p:cNvGraphicFramePr>
            <a:graphicFrameLocks noChangeAspect="1"/>
          </p:cNvGraphicFramePr>
          <p:nvPr/>
        </p:nvGraphicFramePr>
        <p:xfrm>
          <a:off x="984250" y="3949700"/>
          <a:ext cx="8724900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3" name="Equation" r:id="rId5" imgW="3429000" imgH="469900" progId="Equation.DSMT4">
                  <p:embed/>
                </p:oleObj>
              </mc:Choice>
              <mc:Fallback>
                <p:oleObj name="Equation" r:id="rId5" imgW="3429000" imgH="4699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0" y="3949700"/>
                        <a:ext cx="8724900" cy="118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TextBox 9"/>
          <p:cNvSpPr txBox="1">
            <a:spLocks noChangeArrowheads="1"/>
          </p:cNvSpPr>
          <p:nvPr/>
        </p:nvSpPr>
        <p:spPr bwMode="auto">
          <a:xfrm>
            <a:off x="1193800" y="3170238"/>
            <a:ext cx="83724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КЧХ разделима, ИХ также разделима</a:t>
            </a:r>
          </a:p>
        </p:txBody>
      </p:sp>
      <p:sp>
        <p:nvSpPr>
          <p:cNvPr id="38921" name="TextBox 10"/>
          <p:cNvSpPr txBox="1">
            <a:spLocks noChangeArrowheads="1"/>
          </p:cNvSpPr>
          <p:nvPr/>
        </p:nvSpPr>
        <p:spPr bwMode="auto">
          <a:xfrm>
            <a:off x="1554163" y="5392738"/>
            <a:ext cx="7651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Это свойство двумерного (и вообще многомерного) преобразования Фурье</a:t>
            </a:r>
          </a:p>
        </p:txBody>
      </p:sp>
      <p:graphicFrame>
        <p:nvGraphicFramePr>
          <p:cNvPr id="38922" name="Объект 1"/>
          <p:cNvGraphicFramePr>
            <a:graphicFrameLocks noChangeAspect="1"/>
          </p:cNvGraphicFramePr>
          <p:nvPr/>
        </p:nvGraphicFramePr>
        <p:xfrm>
          <a:off x="1739900" y="1685925"/>
          <a:ext cx="7278688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4" name="Equation" r:id="rId7" imgW="2413000" imgH="457200" progId="Equation.DSMT4">
                  <p:embed/>
                </p:oleObj>
              </mc:Choice>
              <mc:Fallback>
                <p:oleObj name="Equation" r:id="rId7" imgW="2413000" imgH="457200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9900" y="1685925"/>
                        <a:ext cx="7278688" cy="137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5BDFA7F-6EC4-4035-9C9C-A88744B30DED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39940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3" y="920750"/>
            <a:ext cx="7019925" cy="552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Прямоугольник 1"/>
          <p:cNvSpPr>
            <a:spLocks noChangeArrowheads="1"/>
          </p:cNvSpPr>
          <p:nvPr/>
        </p:nvSpPr>
        <p:spPr bwMode="auto">
          <a:xfrm>
            <a:off x="5346700" y="720725"/>
            <a:ext cx="4059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/>
              <a:t>ИХ идеального двумерного ФНЧ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67260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00F9274-5E0B-4051-A8CA-F50389D5ED3B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0964" name="Прямоугольник 4"/>
          <p:cNvSpPr>
            <a:spLocks noChangeArrowheads="1"/>
          </p:cNvSpPr>
          <p:nvPr/>
        </p:nvSpPr>
        <p:spPr bwMode="auto">
          <a:xfrm>
            <a:off x="1412875" y="747713"/>
            <a:ext cx="78311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Идеальный </a:t>
            </a:r>
            <a:r>
              <a:rPr lang="ru-RU" altLang="ru-RU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изотропный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двумерный фильтр нижних частот </a:t>
            </a:r>
            <a:endParaRPr lang="ru-RU" altLang="ru-RU" sz="2800"/>
          </a:p>
        </p:txBody>
      </p:sp>
      <p:sp>
        <p:nvSpPr>
          <p:cNvPr id="40965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0966" name="Объект 6"/>
          <p:cNvGraphicFramePr>
            <a:graphicFrameLocks noChangeAspect="1"/>
          </p:cNvGraphicFramePr>
          <p:nvPr/>
        </p:nvGraphicFramePr>
        <p:xfrm>
          <a:off x="1835150" y="1731963"/>
          <a:ext cx="7200900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4" name="Equation" r:id="rId5" imgW="2514600" imgH="508000" progId="Equation.DSMT4">
                  <p:embed/>
                </p:oleObj>
              </mc:Choice>
              <mc:Fallback>
                <p:oleObj name="Equation" r:id="rId5" imgW="2514600" imgH="5080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1731963"/>
                        <a:ext cx="7200900" cy="145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0968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0969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0971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" name="Прямоугольник 2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326171" y="4995303"/>
            <a:ext cx="777329" cy="584775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  <p:grpSp>
        <p:nvGrpSpPr>
          <p:cNvPr id="40973" name="Группа 12"/>
          <p:cNvGrpSpPr>
            <a:grpSpLocks/>
          </p:cNvGrpSpPr>
          <p:nvPr/>
        </p:nvGrpSpPr>
        <p:grpSpPr bwMode="auto">
          <a:xfrm>
            <a:off x="2825750" y="3757613"/>
            <a:ext cx="4772025" cy="3173412"/>
            <a:chOff x="1781628" y="3074988"/>
            <a:chExt cx="4771572" cy="3173412"/>
          </a:xfrm>
        </p:grpSpPr>
        <p:grpSp>
          <p:nvGrpSpPr>
            <p:cNvPr id="40976" name="Группа 9"/>
            <p:cNvGrpSpPr>
              <a:grpSpLocks/>
            </p:cNvGrpSpPr>
            <p:nvPr/>
          </p:nvGrpSpPr>
          <p:grpSpPr bwMode="auto">
            <a:xfrm>
              <a:off x="1781628" y="3248976"/>
              <a:ext cx="4771572" cy="2999424"/>
              <a:chOff x="1781628" y="3248976"/>
              <a:chExt cx="4771572" cy="2999424"/>
            </a:xfrm>
          </p:grpSpPr>
          <p:cxnSp>
            <p:nvCxnSpPr>
              <p:cNvPr id="3" name="Прямая со стрелкой 2"/>
              <p:cNvCxnSpPr/>
              <p:nvPr/>
            </p:nvCxnSpPr>
            <p:spPr>
              <a:xfrm>
                <a:off x="1781628" y="4959350"/>
                <a:ext cx="4771572" cy="0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 стрелкой 17"/>
              <p:cNvCxnSpPr/>
              <p:nvPr/>
            </p:nvCxnSpPr>
            <p:spPr>
              <a:xfrm flipV="1">
                <a:off x="3132463" y="3249613"/>
                <a:ext cx="2160382" cy="2998787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Овал 6"/>
              <p:cNvSpPr/>
              <p:nvPr/>
            </p:nvSpPr>
            <p:spPr>
              <a:xfrm>
                <a:off x="2681656" y="4748213"/>
                <a:ext cx="2611189" cy="481012"/>
              </a:xfrm>
              <a:prstGeom prst="ellipse">
                <a:avLst/>
              </a:prstGeom>
              <a:noFill/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2681656" y="3789363"/>
                <a:ext cx="2611189" cy="482600"/>
              </a:xfrm>
              <a:prstGeom prst="ellipse">
                <a:avLst/>
              </a:prstGeom>
              <a:noFill/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9" name="Прямая соединительная линия 8"/>
              <p:cNvCxnSpPr>
                <a:stCxn id="25" idx="2"/>
                <a:endCxn id="7" idx="2"/>
              </p:cNvCxnSpPr>
              <p:nvPr/>
            </p:nvCxnSpPr>
            <p:spPr>
              <a:xfrm>
                <a:off x="2681656" y="4030663"/>
                <a:ext cx="0" cy="95726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5292845" y="4059238"/>
                <a:ext cx="0" cy="95885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Прямая со стрелкой 11"/>
            <p:cNvCxnSpPr/>
            <p:nvPr/>
          </p:nvCxnSpPr>
          <p:spPr>
            <a:xfrm flipV="1">
              <a:off x="4032489" y="3074988"/>
              <a:ext cx="0" cy="2963862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0974" name="Объект 1"/>
          <p:cNvGraphicFramePr>
            <a:graphicFrameLocks noChangeAspect="1"/>
          </p:cNvGraphicFramePr>
          <p:nvPr/>
        </p:nvGraphicFramePr>
        <p:xfrm>
          <a:off x="6246813" y="5670550"/>
          <a:ext cx="358775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5" name="Equation" r:id="rId8" imgW="139639" imgH="152334" progId="Equation.DSMT4">
                  <p:embed/>
                </p:oleObj>
              </mc:Choice>
              <mc:Fallback>
                <p:oleObj name="Equation" r:id="rId8" imgW="139639" imgH="152334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6813" y="5670550"/>
                        <a:ext cx="358775" cy="392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156015" y="3305932"/>
            <a:ext cx="712503" cy="523220"/>
          </a:xfrm>
          <a:prstGeom prst="rect">
            <a:avLst/>
          </a:prstGeom>
          <a:blipFill rotWithShape="0">
            <a:blip r:embed="rId10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8D1192-0EE6-4AB8-8CD0-11186FBA1509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1988" name="Прямоугольник 4"/>
          <p:cNvSpPr>
            <a:spLocks noChangeArrowheads="1"/>
          </p:cNvSpPr>
          <p:nvPr/>
        </p:nvSpPr>
        <p:spPr bwMode="auto">
          <a:xfrm>
            <a:off x="1144588" y="573088"/>
            <a:ext cx="78311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Идеальный </a:t>
            </a:r>
            <a:r>
              <a:rPr lang="ru-RU" altLang="ru-RU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изотропный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двумерный фильтр нижних частот </a:t>
            </a:r>
            <a:endParaRPr lang="ru-RU" altLang="ru-RU" sz="2800"/>
          </a:p>
        </p:txBody>
      </p:sp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1990" name="Объект 6"/>
          <p:cNvGraphicFramePr>
            <a:graphicFrameLocks noChangeAspect="1"/>
          </p:cNvGraphicFramePr>
          <p:nvPr/>
        </p:nvGraphicFramePr>
        <p:xfrm>
          <a:off x="1812925" y="1490663"/>
          <a:ext cx="7164388" cy="141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1" name="Equation" r:id="rId5" imgW="2501900" imgH="495300" progId="Equation.DSMT4">
                  <p:embed/>
                </p:oleObj>
              </mc:Choice>
              <mc:Fallback>
                <p:oleObj name="Equation" r:id="rId5" imgW="2501900" imgH="4953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2925" y="1490663"/>
                        <a:ext cx="7164388" cy="1417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1992" name="Объект 8"/>
          <p:cNvGraphicFramePr>
            <a:graphicFrameLocks noChangeAspect="1"/>
          </p:cNvGraphicFramePr>
          <p:nvPr/>
        </p:nvGraphicFramePr>
        <p:xfrm>
          <a:off x="1744663" y="2962275"/>
          <a:ext cx="7021512" cy="139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2" name="Equation" r:id="rId7" imgW="2159000" imgH="431800" progId="Equation.DSMT4">
                  <p:embed/>
                </p:oleObj>
              </mc:Choice>
              <mc:Fallback>
                <p:oleObj name="Equation" r:id="rId7" imgW="2159000" imgH="4318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4663" y="2962275"/>
                        <a:ext cx="7021512" cy="1392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3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1994" name="Объект 10"/>
          <p:cNvGraphicFramePr>
            <a:graphicFrameLocks noChangeAspect="1"/>
          </p:cNvGraphicFramePr>
          <p:nvPr/>
        </p:nvGraphicFramePr>
        <p:xfrm>
          <a:off x="1184275" y="4354513"/>
          <a:ext cx="8480425" cy="150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3" name="Equation" r:id="rId9" imgW="2641600" imgH="469900" progId="Equation.DSMT4">
                  <p:embed/>
                </p:oleObj>
              </mc:Choice>
              <mc:Fallback>
                <p:oleObj name="Equation" r:id="rId9" imgW="2641600" imgH="46990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4275" y="4354513"/>
                        <a:ext cx="8480425" cy="1500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5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1996" name="Объект 12"/>
          <p:cNvGraphicFramePr>
            <a:graphicFrameLocks noChangeAspect="1"/>
          </p:cNvGraphicFramePr>
          <p:nvPr/>
        </p:nvGraphicFramePr>
        <p:xfrm>
          <a:off x="1919288" y="6059488"/>
          <a:ext cx="18383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4" name="Equation" r:id="rId11" imgW="1841500" imgH="571500" progId="Equation.DSMT4">
                  <p:embed/>
                </p:oleObj>
              </mc:Choice>
              <mc:Fallback>
                <p:oleObj name="Equation" r:id="rId11" imgW="1841500" imgH="571500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88" y="6059488"/>
                        <a:ext cx="183832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7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1998" name="Объект 14"/>
          <p:cNvGraphicFramePr>
            <a:graphicFrameLocks noChangeAspect="1"/>
          </p:cNvGraphicFramePr>
          <p:nvPr/>
        </p:nvGraphicFramePr>
        <p:xfrm>
          <a:off x="4265613" y="5961063"/>
          <a:ext cx="15875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5" name="Equation" r:id="rId13" imgW="748650" imgH="406048" progId="Equation.DSMT4">
                  <p:embed/>
                </p:oleObj>
              </mc:Choice>
              <mc:Fallback>
                <p:oleObj name="Equation" r:id="rId13" imgW="748650" imgH="406048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5613" y="5961063"/>
                        <a:ext cx="15875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9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2000" name="Объект 16"/>
          <p:cNvGraphicFramePr>
            <a:graphicFrameLocks noChangeAspect="1"/>
          </p:cNvGraphicFramePr>
          <p:nvPr/>
        </p:nvGraphicFramePr>
        <p:xfrm>
          <a:off x="6696075" y="5997575"/>
          <a:ext cx="15240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6" name="Equation" r:id="rId15" imgW="1524000" imgH="812800" progId="Equation.DSMT4">
                  <p:embed/>
                </p:oleObj>
              </mc:Choice>
              <mc:Fallback>
                <p:oleObj name="Equation" r:id="rId15" imgW="1524000" imgH="812800" progId="Equation.DSMT4">
                  <p:embed/>
                  <p:pic>
                    <p:nvPicPr>
                      <p:cNvPr id="0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6075" y="5997575"/>
                        <a:ext cx="1524000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pic>
        <p:nvPicPr>
          <p:cNvPr id="43011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513" y="2665413"/>
            <a:ext cx="4295775" cy="417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C29E079-0BD4-46FC-8255-2A796CEB3E1D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3013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3014" name="Объект 5"/>
          <p:cNvGraphicFramePr>
            <a:graphicFrameLocks noChangeAspect="1"/>
          </p:cNvGraphicFramePr>
          <p:nvPr/>
        </p:nvGraphicFramePr>
        <p:xfrm>
          <a:off x="1338263" y="484188"/>
          <a:ext cx="8016875" cy="170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9" name="Equation" r:id="rId6" imgW="2857500" imgH="609600" progId="Equation.DSMT4">
                  <p:embed/>
                </p:oleObj>
              </mc:Choice>
              <mc:Fallback>
                <p:oleObj name="Equation" r:id="rId6" imgW="2857500" imgH="6096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8263" y="484188"/>
                        <a:ext cx="8016875" cy="170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5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3016" name="Объект 7"/>
          <p:cNvGraphicFramePr>
            <a:graphicFrameLocks noChangeAspect="1"/>
          </p:cNvGraphicFramePr>
          <p:nvPr/>
        </p:nvGraphicFramePr>
        <p:xfrm>
          <a:off x="1338263" y="2193925"/>
          <a:ext cx="2200275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0" name="Equation" r:id="rId8" imgW="1308100" imgH="381000" progId="Equation.DSMT4">
                  <p:embed/>
                </p:oleObj>
              </mc:Choice>
              <mc:Fallback>
                <p:oleObj name="Equation" r:id="rId8" imgW="1308100" imgH="3810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8263" y="2193925"/>
                        <a:ext cx="2200275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7" name="TextBox 8"/>
          <p:cNvSpPr txBox="1">
            <a:spLocks noChangeArrowheads="1"/>
          </p:cNvSpPr>
          <p:nvPr/>
        </p:nvSpPr>
        <p:spPr bwMode="auto">
          <a:xfrm>
            <a:off x="3714750" y="2238375"/>
            <a:ext cx="54641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ym typeface="Symbol" panose="05050102010706020507" pitchFamily="18" charset="2"/>
              </a:rPr>
              <a:t> </a:t>
            </a:r>
            <a:r>
              <a:rPr lang="ru-RU" altLang="ru-RU" sz="2800"/>
              <a:t>функции Бесселя 1-го рода нулевого и первого порядков</a:t>
            </a:r>
          </a:p>
        </p:txBody>
      </p:sp>
      <p:pic>
        <p:nvPicPr>
          <p:cNvPr id="43018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75" y="3609975"/>
            <a:ext cx="3844925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790306C-A2F3-4294-8207-F24D65E5F3E6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39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4036" name="TextBox 4"/>
          <p:cNvSpPr txBox="1">
            <a:spLocks noChangeArrowheads="1"/>
          </p:cNvSpPr>
          <p:nvPr/>
        </p:nvSpPr>
        <p:spPr bwMode="auto">
          <a:xfrm>
            <a:off x="1295400" y="900113"/>
            <a:ext cx="8353425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Изотропность многомерных цепей представляет собой полезное свойство, гарантирующее «беспристрастность» цепи (или, что то же самое, алгоритма обработки) к повороту </a:t>
            </a:r>
          </a:p>
        </p:txBody>
      </p:sp>
      <p:sp>
        <p:nvSpPr>
          <p:cNvPr id="44037" name="TextBox 5"/>
          <p:cNvSpPr txBox="1">
            <a:spLocks noChangeArrowheads="1"/>
          </p:cNvSpPr>
          <p:nvPr/>
        </p:nvSpPr>
        <p:spPr bwMode="auto">
          <a:xfrm>
            <a:off x="1293813" y="2700338"/>
            <a:ext cx="8172450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Разделимость цепей также является полезным свойством, так как разделимая многомерная цепь требует меньших вычислительных затрат, чем неразделимая</a:t>
            </a:r>
          </a:p>
        </p:txBody>
      </p:sp>
      <p:sp>
        <p:nvSpPr>
          <p:cNvPr id="44038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4039" name="Объект 7"/>
          <p:cNvGraphicFramePr>
            <a:graphicFrameLocks noChangeAspect="1"/>
          </p:cNvGraphicFramePr>
          <p:nvPr/>
        </p:nvGraphicFramePr>
        <p:xfrm>
          <a:off x="846138" y="4679950"/>
          <a:ext cx="8910637" cy="136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0" name="Equation" r:id="rId5" imgW="2984500" imgH="457200" progId="Equation.DSMT4">
                  <p:embed/>
                </p:oleObj>
              </mc:Choice>
              <mc:Fallback>
                <p:oleObj name="Equation" r:id="rId5" imgW="2984500" imgH="4572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138" y="4679950"/>
                        <a:ext cx="8910637" cy="1366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819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0C78DD2-1951-408F-90D8-61966771D618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8196" name="TextBox 1"/>
          <p:cNvSpPr txBox="1">
            <a:spLocks noChangeArrowheads="1"/>
          </p:cNvSpPr>
          <p:nvPr/>
        </p:nvSpPr>
        <p:spPr bwMode="auto">
          <a:xfrm>
            <a:off x="1474788" y="5621338"/>
            <a:ext cx="7561262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Гексагональная решётка, когда каждая точка порождается как линейная комбинация линейно-независимых векторов </a:t>
            </a:r>
          </a:p>
        </p:txBody>
      </p:sp>
      <p:pic>
        <p:nvPicPr>
          <p:cNvPr id="8197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288" y="628650"/>
            <a:ext cx="6346825" cy="488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5150C40-89FD-4008-8C79-3BB60E2537B1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5060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5061" name="Объект 5"/>
          <p:cNvGraphicFramePr>
            <a:graphicFrameLocks noChangeAspect="1"/>
          </p:cNvGraphicFramePr>
          <p:nvPr/>
        </p:nvGraphicFramePr>
        <p:xfrm>
          <a:off x="944563" y="658813"/>
          <a:ext cx="8804275" cy="135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9" name="Equation" r:id="rId5" imgW="2984500" imgH="457200" progId="Equation.DSMT4">
                  <p:embed/>
                </p:oleObj>
              </mc:Choice>
              <mc:Fallback>
                <p:oleObj name="Equation" r:id="rId5" imgW="2984500" imgH="4572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563" y="658813"/>
                        <a:ext cx="8804275" cy="135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2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5063" name="Объект 7"/>
          <p:cNvGraphicFramePr>
            <a:graphicFrameLocks noChangeAspect="1"/>
          </p:cNvGraphicFramePr>
          <p:nvPr/>
        </p:nvGraphicFramePr>
        <p:xfrm>
          <a:off x="1381125" y="2106613"/>
          <a:ext cx="8054975" cy="152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0" name="Equation" r:id="rId7" imgW="2654300" imgH="508000" progId="Equation.DSMT4">
                  <p:embed/>
                </p:oleObj>
              </mc:Choice>
              <mc:Fallback>
                <p:oleObj name="Equation" r:id="rId7" imgW="2654300" imgH="5080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25" y="2106613"/>
                        <a:ext cx="8054975" cy="1528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4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5065" name="Объект 9"/>
          <p:cNvGraphicFramePr>
            <a:graphicFrameLocks noChangeAspect="1"/>
          </p:cNvGraphicFramePr>
          <p:nvPr/>
        </p:nvGraphicFramePr>
        <p:xfrm>
          <a:off x="2374900" y="3562350"/>
          <a:ext cx="4578350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1" name="Equation" r:id="rId9" imgW="1459866" imgH="457002" progId="Equation.DSMT4">
                  <p:embed/>
                </p:oleObj>
              </mc:Choice>
              <mc:Fallback>
                <p:oleObj name="Equation" r:id="rId9" imgW="1459866" imgH="457002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00" y="3562350"/>
                        <a:ext cx="4578350" cy="143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6" name="TextBox 10"/>
          <p:cNvSpPr txBox="1">
            <a:spLocks noChangeArrowheads="1"/>
          </p:cNvSpPr>
          <p:nvPr/>
        </p:nvSpPr>
        <p:spPr bwMode="auto">
          <a:xfrm>
            <a:off x="1381125" y="4954588"/>
            <a:ext cx="80549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двумерная свёртка сводится к выполнению двух одномерных свёрток; количество умножений</a:t>
            </a:r>
          </a:p>
        </p:txBody>
      </p:sp>
      <p:sp>
        <p:nvSpPr>
          <p:cNvPr id="45067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5068" name="Объект 12"/>
          <p:cNvGraphicFramePr>
            <a:graphicFrameLocks noChangeAspect="1"/>
          </p:cNvGraphicFramePr>
          <p:nvPr/>
        </p:nvGraphicFramePr>
        <p:xfrm>
          <a:off x="3905250" y="5926138"/>
          <a:ext cx="351155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2" name="Equation" r:id="rId11" imgW="2705100" imgH="406400" progId="Equation.DSMT4">
                  <p:embed/>
                </p:oleObj>
              </mc:Choice>
              <mc:Fallback>
                <p:oleObj name="Equation" r:id="rId11" imgW="2705100" imgH="406400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250" y="5926138"/>
                        <a:ext cx="3511550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46083" name="TextBox 9"/>
          <p:cNvSpPr txBox="1">
            <a:spLocks noChangeArrowheads="1"/>
          </p:cNvSpPr>
          <p:nvPr/>
        </p:nvSpPr>
        <p:spPr bwMode="auto">
          <a:xfrm>
            <a:off x="1247775" y="2833688"/>
            <a:ext cx="7894638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Изотропность означает, что множество точек на частотной плоскости, удовлетворяющих уравнению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4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представляет собой окружность</a:t>
            </a:r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7B2A7E9-55EF-4E10-A2ED-DE90B21344F2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6085" name="Прямоугольник 4"/>
          <p:cNvSpPr>
            <a:spLocks noChangeArrowheads="1"/>
          </p:cNvSpPr>
          <p:nvPr/>
        </p:nvSpPr>
        <p:spPr bwMode="auto">
          <a:xfrm>
            <a:off x="1100138" y="622300"/>
            <a:ext cx="81915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Возможно ли совместить эти свойства в одной ЛИС-цепи, и если да, то насколько широк класс таких цепей? Разделимость означает</a:t>
            </a:r>
          </a:p>
        </p:txBody>
      </p:sp>
      <p:sp>
        <p:nvSpPr>
          <p:cNvPr id="46086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6087" name="Объект 6"/>
          <p:cNvGraphicFramePr>
            <a:graphicFrameLocks noChangeAspect="1"/>
          </p:cNvGraphicFramePr>
          <p:nvPr/>
        </p:nvGraphicFramePr>
        <p:xfrm>
          <a:off x="1804988" y="2025650"/>
          <a:ext cx="7059612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6" name="Equation" r:id="rId5" imgW="1993900" imgH="241300" progId="Equation.DSMT4">
                  <p:embed/>
                </p:oleObj>
              </mc:Choice>
              <mc:Fallback>
                <p:oleObj name="Equation" r:id="rId5" imgW="1993900" imgH="2413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988" y="2025650"/>
                        <a:ext cx="7059612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8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6089" name="Объект 8"/>
          <p:cNvGraphicFramePr>
            <a:graphicFrameLocks noChangeAspect="1"/>
          </p:cNvGraphicFramePr>
          <p:nvPr/>
        </p:nvGraphicFramePr>
        <p:xfrm>
          <a:off x="3635375" y="3602038"/>
          <a:ext cx="3673475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7" name="Equation" r:id="rId7" imgW="1079500" imgH="241300" progId="Equation.DSMT4">
                  <p:embed/>
                </p:oleObj>
              </mc:Choice>
              <mc:Fallback>
                <p:oleObj name="Equation" r:id="rId7" imgW="1079500" imgH="2413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3602038"/>
                        <a:ext cx="3673475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0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6091" name="Объект 11"/>
          <p:cNvGraphicFramePr>
            <a:graphicFrameLocks noChangeAspect="1"/>
          </p:cNvGraphicFramePr>
          <p:nvPr/>
        </p:nvGraphicFramePr>
        <p:xfrm>
          <a:off x="7002463" y="4200525"/>
          <a:ext cx="2447925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8" name="Equation" r:id="rId9" imgW="1714500" imgH="482600" progId="Equation.DSMT4">
                  <p:embed/>
                </p:oleObj>
              </mc:Choice>
              <mc:Fallback>
                <p:oleObj name="Equation" r:id="rId9" imgW="1714500" imgH="48260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2463" y="4200525"/>
                        <a:ext cx="2447925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2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6093" name="Объект 13"/>
          <p:cNvGraphicFramePr>
            <a:graphicFrameLocks noChangeAspect="1"/>
          </p:cNvGraphicFramePr>
          <p:nvPr/>
        </p:nvGraphicFramePr>
        <p:xfrm>
          <a:off x="1804988" y="4999038"/>
          <a:ext cx="6638925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9" name="Equation" r:id="rId11" imgW="2044700" imgH="241300" progId="Equation.DSMT4">
                  <p:embed/>
                </p:oleObj>
              </mc:Choice>
              <mc:Fallback>
                <p:oleObj name="Equation" r:id="rId11" imgW="2044700" imgH="241300" progId="Equation.DSMT4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988" y="4999038"/>
                        <a:ext cx="6638925" cy="77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4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6095" name="Объект 15"/>
          <p:cNvGraphicFramePr>
            <a:graphicFrameLocks noChangeAspect="1"/>
          </p:cNvGraphicFramePr>
          <p:nvPr/>
        </p:nvGraphicFramePr>
        <p:xfrm>
          <a:off x="1374775" y="5848350"/>
          <a:ext cx="8075613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0" name="Equation" r:id="rId13" imgW="2616200" imgH="266700" progId="Equation.DSMT4">
                  <p:embed/>
                </p:oleObj>
              </mc:Choice>
              <mc:Fallback>
                <p:oleObj name="Equation" r:id="rId13" imgW="2616200" imgH="266700" progId="Equation.DSMT4">
                  <p:embed/>
                  <p:pic>
                    <p:nvPicPr>
                      <p:cNvPr id="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4775" y="5848350"/>
                        <a:ext cx="8075613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pic>
        <p:nvPicPr>
          <p:cNvPr id="47107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725488"/>
            <a:ext cx="473392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63" y="3783013"/>
            <a:ext cx="5095875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F3CDA59-CDD7-4585-8A94-18DB8D8FEAC0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7110" name="TextBox 7"/>
          <p:cNvSpPr txBox="1">
            <a:spLocks noChangeArrowheads="1"/>
          </p:cNvSpPr>
          <p:nvPr/>
        </p:nvSpPr>
        <p:spPr bwMode="auto">
          <a:xfrm>
            <a:off x="5772150" y="633413"/>
            <a:ext cx="37798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В частотной области эта фигура повторяется 2</a:t>
            </a:r>
            <a:r>
              <a:rPr lang="ru-RU" altLang="ru-RU" sz="2400">
                <a:sym typeface="Symbol" panose="05050102010706020507" pitchFamily="18" charset="2"/>
              </a:rPr>
              <a:t>-</a:t>
            </a:r>
            <a:r>
              <a:rPr lang="ru-RU" altLang="ru-RU" sz="2400"/>
              <a:t>периодически, при этом происходит суммирование хвостов и форма искажается </a:t>
            </a:r>
          </a:p>
        </p:txBody>
      </p:sp>
      <p:sp>
        <p:nvSpPr>
          <p:cNvPr id="47111" name="TextBox 8"/>
          <p:cNvSpPr txBox="1">
            <a:spLocks noChangeArrowheads="1"/>
          </p:cNvSpPr>
          <p:nvPr/>
        </p:nvSpPr>
        <p:spPr bwMode="auto">
          <a:xfrm>
            <a:off x="1001713" y="4094163"/>
            <a:ext cx="37782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Во временной области это функция дискретных переменных, образующих прямоугольную сетку, не инвариантную к повороту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75C9A34-7503-4AAB-A4AF-C7986A7FA231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6083" name="Прямоугольник 4"/>
          <p:cNvSpPr>
            <a:spLocks noChangeArrowheads="1"/>
          </p:cNvSpPr>
          <p:nvPr/>
        </p:nvSpPr>
        <p:spPr bwMode="auto">
          <a:xfrm>
            <a:off x="1204913" y="595313"/>
            <a:ext cx="8166100" cy="445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15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lnSpc>
                <a:spcPct val="92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>
                <a:latin typeface="+mj-lt"/>
                <a:cs typeface="Times New Roman" pitchFamily="18" charset="0"/>
              </a:rPr>
              <a:t>При условии </a:t>
            </a:r>
            <a:r>
              <a:rPr lang="ru-RU" altLang="ru-RU" sz="2800" i="1" dirty="0">
                <a:latin typeface="+mj-lt"/>
                <a:cs typeface="Times New Roman" pitchFamily="18" charset="0"/>
              </a:rPr>
              <a:t>абсолютной суммируемости </a:t>
            </a:r>
            <a:r>
              <a:rPr lang="ru-RU" altLang="ru-RU" sz="2800" dirty="0">
                <a:latin typeface="+mj-lt"/>
                <a:cs typeface="Times New Roman" pitchFamily="18" charset="0"/>
              </a:rPr>
              <a:t>последовательности</a:t>
            </a:r>
          </a:p>
          <a:p>
            <a:pPr algn="just">
              <a:lnSpc>
                <a:spcPct val="92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>
                <a:latin typeface="+mj-lt"/>
                <a:cs typeface="Times New Roman" pitchFamily="18" charset="0"/>
              </a:rPr>
              <a:t> </a:t>
            </a:r>
          </a:p>
          <a:p>
            <a:pPr algn="just">
              <a:lnSpc>
                <a:spcPct val="92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>
                <a:latin typeface="+mj-lt"/>
                <a:cs typeface="Times New Roman" pitchFamily="18" charset="0"/>
              </a:rPr>
              <a:t>ряд в формуле преобразования Фурье</a:t>
            </a:r>
          </a:p>
          <a:p>
            <a:pPr algn="just">
              <a:lnSpc>
                <a:spcPct val="92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2800" dirty="0">
              <a:latin typeface="+mj-lt"/>
              <a:cs typeface="Times New Roman" pitchFamily="18" charset="0"/>
            </a:endParaRPr>
          </a:p>
          <a:p>
            <a:pPr algn="just">
              <a:lnSpc>
                <a:spcPct val="92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2800" dirty="0">
              <a:latin typeface="+mj-lt"/>
              <a:cs typeface="Times New Roman" pitchFamily="18" charset="0"/>
            </a:endParaRPr>
          </a:p>
          <a:p>
            <a:pPr algn="just">
              <a:lnSpc>
                <a:spcPct val="92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2800" dirty="0">
              <a:latin typeface="+mj-lt"/>
              <a:cs typeface="Times New Roman" pitchFamily="18" charset="0"/>
            </a:endParaRPr>
          </a:p>
          <a:p>
            <a:pPr algn="just">
              <a:lnSpc>
                <a:spcPct val="92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>
                <a:latin typeface="+mj-lt"/>
                <a:cs typeface="Times New Roman" pitchFamily="18" charset="0"/>
              </a:rPr>
              <a:t> сходится </a:t>
            </a:r>
            <a:r>
              <a:rPr lang="ru-RU" altLang="ru-RU" sz="2800" i="1" dirty="0">
                <a:latin typeface="+mj-lt"/>
                <a:cs typeface="Times New Roman" pitchFamily="18" charset="0"/>
              </a:rPr>
              <a:t>равномерно </a:t>
            </a:r>
            <a:r>
              <a:rPr lang="ru-RU" altLang="ru-RU" sz="2800" dirty="0">
                <a:latin typeface="+mj-lt"/>
                <a:cs typeface="Times New Roman" pitchFamily="18" charset="0"/>
              </a:rPr>
              <a:t>к функции</a:t>
            </a:r>
          </a:p>
          <a:p>
            <a:pPr algn="just">
              <a:lnSpc>
                <a:spcPct val="92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2800" dirty="0">
              <a:latin typeface="+mj-lt"/>
              <a:cs typeface="Times New Roman" pitchFamily="18" charset="0"/>
            </a:endParaRPr>
          </a:p>
          <a:p>
            <a:pPr algn="just">
              <a:lnSpc>
                <a:spcPct val="92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i="1" dirty="0">
                <a:latin typeface="+mj-lt"/>
                <a:cs typeface="Times New Roman" pitchFamily="18" charset="0"/>
              </a:rPr>
              <a:t>непрерывной </a:t>
            </a:r>
            <a:r>
              <a:rPr lang="ru-RU" altLang="ru-RU" sz="2800" dirty="0">
                <a:latin typeface="+mj-lt"/>
                <a:cs typeface="Times New Roman" pitchFamily="18" charset="0"/>
              </a:rPr>
              <a:t>по всем компонентам векторной частоты </a:t>
            </a:r>
          </a:p>
        </p:txBody>
      </p:sp>
      <p:sp>
        <p:nvSpPr>
          <p:cNvPr id="48133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8134" name="Объект 6"/>
          <p:cNvGraphicFramePr>
            <a:graphicFrameLocks noChangeAspect="1"/>
          </p:cNvGraphicFramePr>
          <p:nvPr/>
        </p:nvGraphicFramePr>
        <p:xfrm>
          <a:off x="5075238" y="1158875"/>
          <a:ext cx="914400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3" name="Equation" r:id="rId5" imgW="279400" imgH="190500" progId="Equation.DSMT4">
                  <p:embed/>
                </p:oleObj>
              </mc:Choice>
              <mc:Fallback>
                <p:oleObj name="Equation" r:id="rId5" imgW="279400" imgH="1905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238" y="1158875"/>
                        <a:ext cx="914400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5" name="Объект 8"/>
          <p:cNvGraphicFramePr>
            <a:graphicFrameLocks noChangeAspect="1"/>
          </p:cNvGraphicFramePr>
          <p:nvPr/>
        </p:nvGraphicFramePr>
        <p:xfrm>
          <a:off x="2278063" y="2208213"/>
          <a:ext cx="6003925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4" name="Equation" r:id="rId7" imgW="1727200" imgH="355600" progId="Equation.DSMT4">
                  <p:embed/>
                </p:oleObj>
              </mc:Choice>
              <mc:Fallback>
                <p:oleObj name="Equation" r:id="rId7" imgW="1727200" imgH="3556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063" y="2208213"/>
                        <a:ext cx="6003925" cy="1227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6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8137" name="Объект 9"/>
          <p:cNvGraphicFramePr>
            <a:graphicFrameLocks noChangeAspect="1"/>
          </p:cNvGraphicFramePr>
          <p:nvPr/>
        </p:nvGraphicFramePr>
        <p:xfrm>
          <a:off x="7146925" y="3079750"/>
          <a:ext cx="1557338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5" name="Equation" r:id="rId9" imgW="469696" imgH="241195" progId="Equation.DSMT4">
                  <p:embed/>
                </p:oleObj>
              </mc:Choice>
              <mc:Fallback>
                <p:oleObj name="Equation" r:id="rId9" imgW="469696" imgH="241195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6925" y="3079750"/>
                        <a:ext cx="1557338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8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8139" name="Объект 11"/>
          <p:cNvGraphicFramePr>
            <a:graphicFrameLocks noChangeAspect="1"/>
          </p:cNvGraphicFramePr>
          <p:nvPr/>
        </p:nvGraphicFramePr>
        <p:xfrm>
          <a:off x="3186113" y="4770438"/>
          <a:ext cx="33401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6" name="Equation" r:id="rId11" imgW="977900" imgH="241300" progId="Equation.DSMT4">
                  <p:embed/>
                </p:oleObj>
              </mc:Choice>
              <mc:Fallback>
                <p:oleObj name="Equation" r:id="rId11" imgW="977900" imgH="24130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113" y="4770438"/>
                        <a:ext cx="3340100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40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8141" name="Объект 13"/>
          <p:cNvGraphicFramePr>
            <a:graphicFrameLocks noChangeAspect="1"/>
          </p:cNvGraphicFramePr>
          <p:nvPr/>
        </p:nvGraphicFramePr>
        <p:xfrm>
          <a:off x="6075363" y="5778500"/>
          <a:ext cx="2143125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7" name="Equation" r:id="rId13" imgW="1295400" imgH="482600" progId="Equation.DSMT4">
                  <p:embed/>
                </p:oleObj>
              </mc:Choice>
              <mc:Fallback>
                <p:oleObj name="Equation" r:id="rId13" imgW="1295400" imgH="482600" progId="Equation.DSMT4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5363" y="5778500"/>
                        <a:ext cx="2143125" cy="804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42" name="TextBox 14"/>
          <p:cNvSpPr txBox="1">
            <a:spLocks noChangeArrowheads="1"/>
          </p:cNvSpPr>
          <p:nvPr/>
        </p:nvSpPr>
        <p:spPr bwMode="auto">
          <a:xfrm>
            <a:off x="1295400" y="5827713"/>
            <a:ext cx="39544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Выполним формальную замену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B8A0A86-7CAE-409B-83D2-CCD5D117DE16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9156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9157" name="Объект 5"/>
          <p:cNvGraphicFramePr>
            <a:graphicFrameLocks noChangeAspect="1"/>
          </p:cNvGraphicFramePr>
          <p:nvPr/>
        </p:nvGraphicFramePr>
        <p:xfrm>
          <a:off x="2651125" y="4206875"/>
          <a:ext cx="5013325" cy="155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3" name="Equation" r:id="rId5" imgW="3073400" imgH="952500" progId="Equation.DSMT4">
                  <p:embed/>
                </p:oleObj>
              </mc:Choice>
              <mc:Fallback>
                <p:oleObj name="Equation" r:id="rId5" imgW="3073400" imgH="9525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125" y="4206875"/>
                        <a:ext cx="5013325" cy="155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8" name="Объект 8"/>
          <p:cNvGraphicFramePr>
            <a:graphicFrameLocks noChangeAspect="1"/>
          </p:cNvGraphicFramePr>
          <p:nvPr/>
        </p:nvGraphicFramePr>
        <p:xfrm>
          <a:off x="2216150" y="1422400"/>
          <a:ext cx="6003925" cy="122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4" name="Equation" r:id="rId7" imgW="1727200" imgH="355600" progId="Equation.DSMT4">
                  <p:embed/>
                </p:oleObj>
              </mc:Choice>
              <mc:Fallback>
                <p:oleObj name="Equation" r:id="rId7" imgW="1727200" imgH="3556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6150" y="1422400"/>
                        <a:ext cx="6003925" cy="122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9" name="TextBox 7"/>
          <p:cNvSpPr txBox="1">
            <a:spLocks noChangeArrowheads="1"/>
          </p:cNvSpPr>
          <p:nvPr/>
        </p:nvSpPr>
        <p:spPr bwMode="auto">
          <a:xfrm>
            <a:off x="1295400" y="709613"/>
            <a:ext cx="8166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Многомерное преобразование Фурье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4957763" y="2519363"/>
            <a:ext cx="238125" cy="1416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49161" name="Объект 9"/>
          <p:cNvGraphicFramePr>
            <a:graphicFrameLocks noChangeAspect="1"/>
          </p:cNvGraphicFramePr>
          <p:nvPr/>
        </p:nvGraphicFramePr>
        <p:xfrm>
          <a:off x="5378450" y="2667000"/>
          <a:ext cx="2143125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5" name="Equation" r:id="rId9" imgW="1295400" imgH="482600" progId="Equation.DSMT4">
                  <p:embed/>
                </p:oleObj>
              </mc:Choice>
              <mc:Fallback>
                <p:oleObj name="Equation" r:id="rId9" imgW="1295400" imgH="48260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8450" y="2667000"/>
                        <a:ext cx="2143125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2" name="TextBox 10"/>
          <p:cNvSpPr txBox="1">
            <a:spLocks noChangeArrowheads="1"/>
          </p:cNvSpPr>
          <p:nvPr/>
        </p:nvSpPr>
        <p:spPr bwMode="auto">
          <a:xfrm>
            <a:off x="2679700" y="5972175"/>
            <a:ext cx="609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CC"/>
                </a:solidFill>
              </a:rPr>
              <a:t>Многомерное </a:t>
            </a:r>
            <a:r>
              <a:rPr lang="en-US" altLang="ru-RU" sz="28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ru-RU" sz="2800">
                <a:solidFill>
                  <a:srgbClr val="0000CC"/>
                </a:solidFill>
              </a:rPr>
              <a:t>-</a:t>
            </a:r>
            <a:r>
              <a:rPr lang="ru-RU" altLang="ru-RU" sz="2800">
                <a:solidFill>
                  <a:srgbClr val="0000CC"/>
                </a:solidFill>
              </a:rPr>
              <a:t>преобразование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D6FF2DD-BD36-4E8C-A94D-EED18FB59D06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50180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0181" name="Объект 5"/>
          <p:cNvGraphicFramePr>
            <a:graphicFrameLocks noChangeAspect="1"/>
          </p:cNvGraphicFramePr>
          <p:nvPr/>
        </p:nvGraphicFramePr>
        <p:xfrm>
          <a:off x="2644775" y="1760538"/>
          <a:ext cx="3600450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5" name="Equation" r:id="rId5" imgW="2108200" imgH="444500" progId="Equation.DSMT4">
                  <p:embed/>
                </p:oleObj>
              </mc:Choice>
              <mc:Fallback>
                <p:oleObj name="Equation" r:id="rId5" imgW="2108200" imgH="4445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4775" y="1760538"/>
                        <a:ext cx="3600450" cy="76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2" name="TextBox 6"/>
          <p:cNvSpPr txBox="1">
            <a:spLocks noChangeArrowheads="1"/>
          </p:cNvSpPr>
          <p:nvPr/>
        </p:nvSpPr>
        <p:spPr bwMode="auto">
          <a:xfrm>
            <a:off x="1214438" y="679450"/>
            <a:ext cx="76517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Многомерный аналог единичной окружности – множество точек </a:t>
            </a:r>
          </a:p>
        </p:txBody>
      </p:sp>
      <p:sp>
        <p:nvSpPr>
          <p:cNvPr id="50183" name="TextBox 7"/>
          <p:cNvSpPr txBox="1">
            <a:spLocks noChangeArrowheads="1"/>
          </p:cNvSpPr>
          <p:nvPr/>
        </p:nvSpPr>
        <p:spPr bwMode="auto">
          <a:xfrm>
            <a:off x="1258888" y="2582863"/>
            <a:ext cx="818991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уже при </a:t>
            </a:r>
            <a:r>
              <a:rPr lang="en-US" altLang="ru-RU" sz="2800"/>
              <a:t>N=2 </a:t>
            </a:r>
            <a:r>
              <a:rPr lang="ru-RU" altLang="ru-RU" sz="2800"/>
              <a:t>представляет собой произведение двух 1-окружностей в 4-мерном пространстве и поэтому немного дает в смысле наглядности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/>
          </a:p>
        </p:txBody>
      </p:sp>
      <p:sp>
        <p:nvSpPr>
          <p:cNvPr id="50184" name="TextBox 8"/>
          <p:cNvSpPr txBox="1">
            <a:spLocks noChangeArrowheads="1"/>
          </p:cNvSpPr>
          <p:nvPr/>
        </p:nvSpPr>
        <p:spPr bwMode="auto">
          <a:xfrm>
            <a:off x="1327150" y="4225925"/>
            <a:ext cx="8053388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CC"/>
                </a:solidFill>
              </a:rPr>
              <a:t>Полюсы</a:t>
            </a:r>
            <a:r>
              <a:rPr lang="ru-RU" altLang="ru-RU" sz="2800"/>
              <a:t> передаточной функции многомерной рекурсивной цепи </a:t>
            </a:r>
            <a:r>
              <a:rPr lang="ru-RU" altLang="ru-RU" sz="2800">
                <a:solidFill>
                  <a:srgbClr val="0000CC"/>
                </a:solidFill>
              </a:rPr>
              <a:t>не являются изолированными точками</a:t>
            </a:r>
            <a:r>
              <a:rPr lang="ru-RU" altLang="ru-RU" sz="2800"/>
              <a:t>, а образуют множества (гиперповерхности) в пространстве соответствующей размерности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446A8A9-D33E-4E61-B5B0-30796D3A7D8E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51204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1205" name="Объект 5"/>
          <p:cNvGraphicFramePr>
            <a:graphicFrameLocks noChangeAspect="1"/>
          </p:cNvGraphicFramePr>
          <p:nvPr/>
        </p:nvGraphicFramePr>
        <p:xfrm>
          <a:off x="2563813" y="1782763"/>
          <a:ext cx="4213225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1" name="Equation" r:id="rId5" imgW="2933700" imgH="863600" progId="Equation.DSMT4">
                  <p:embed/>
                </p:oleObj>
              </mc:Choice>
              <mc:Fallback>
                <p:oleObj name="Equation" r:id="rId5" imgW="2933700" imgH="8636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3813" y="1782763"/>
                        <a:ext cx="4213225" cy="124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6" name="TextBox 6"/>
          <p:cNvSpPr txBox="1">
            <a:spLocks noChangeArrowheads="1"/>
          </p:cNvSpPr>
          <p:nvPr/>
        </p:nvSpPr>
        <p:spPr bwMode="auto">
          <a:xfrm>
            <a:off x="1385888" y="674688"/>
            <a:ext cx="657066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CC"/>
                </a:solidFill>
              </a:rPr>
              <a:t>Пример</a:t>
            </a:r>
            <a:r>
              <a:rPr lang="ru-RU" altLang="ru-RU" sz="2800"/>
              <a:t>. Передаточная функция простой двумерной рекурсивной цепи </a:t>
            </a:r>
          </a:p>
        </p:txBody>
      </p:sp>
      <p:sp>
        <p:nvSpPr>
          <p:cNvPr id="51207" name="TextBox 7"/>
          <p:cNvSpPr txBox="1">
            <a:spLocks noChangeArrowheads="1"/>
          </p:cNvSpPr>
          <p:nvPr/>
        </p:nvSpPr>
        <p:spPr bwMode="auto">
          <a:xfrm>
            <a:off x="1565275" y="3022600"/>
            <a:ext cx="657066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имеет «полюс» в виде гиперповерхности, описываемой уравнением </a:t>
            </a:r>
          </a:p>
        </p:txBody>
      </p:sp>
      <p:sp>
        <p:nvSpPr>
          <p:cNvPr id="51208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1209" name="Объект 9"/>
          <p:cNvGraphicFramePr>
            <a:graphicFrameLocks noChangeAspect="1"/>
          </p:cNvGraphicFramePr>
          <p:nvPr/>
        </p:nvGraphicFramePr>
        <p:xfrm>
          <a:off x="4648200" y="4033838"/>
          <a:ext cx="1825625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2" name="Equation" r:id="rId7" imgW="1079032" imgH="482391" progId="Equation.DSMT4">
                  <p:embed/>
                </p:oleObj>
              </mc:Choice>
              <mc:Fallback>
                <p:oleObj name="Equation" r:id="rId7" imgW="1079032" imgH="482391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033838"/>
                        <a:ext cx="1825625" cy="823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0" name="TextBox 10"/>
          <p:cNvSpPr txBox="1">
            <a:spLocks noChangeArrowheads="1"/>
          </p:cNvSpPr>
          <p:nvPr/>
        </p:nvSpPr>
        <p:spPr bwMode="auto">
          <a:xfrm>
            <a:off x="1700213" y="5078413"/>
            <a:ext cx="72913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Анализ устойчивости многомерных ЛИС-цепей гораздо более сложен, чем в одномерном случае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C123B4-6A9F-44C7-90EA-D66D1417FD5F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47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1775" y="676275"/>
            <a:ext cx="701992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МНОГОМЕРНЫЕ СЛУЧАЙНЫЕ</a:t>
            </a:r>
          </a:p>
          <a:p>
            <a:pPr>
              <a:defRPr/>
            </a:pPr>
            <a:r>
              <a:rPr lang="ru-RU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ПОСЛЕДОВАТЕЛЬНОСТИ И ЛИС-ЦЕПИ</a:t>
            </a:r>
            <a:endParaRPr lang="ru-RU" sz="24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2229" name="Прямоугольник 5"/>
          <p:cNvSpPr>
            <a:spLocks noChangeArrowheads="1"/>
          </p:cNvSpPr>
          <p:nvPr/>
        </p:nvSpPr>
        <p:spPr bwMode="auto">
          <a:xfrm>
            <a:off x="1430338" y="1582738"/>
            <a:ext cx="78311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Многомерная случайная последовательность представляется ансамблем реализаций</a:t>
            </a:r>
          </a:p>
        </p:txBody>
      </p:sp>
      <p:pic>
        <p:nvPicPr>
          <p:cNvPr id="522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2582863"/>
            <a:ext cx="5094288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5223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363" y="3305175"/>
            <a:ext cx="47466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52232" name="Прямоугольник 6"/>
          <p:cNvSpPr>
            <a:spLocks noChangeArrowheads="1"/>
          </p:cNvSpPr>
          <p:nvPr/>
        </p:nvSpPr>
        <p:spPr bwMode="auto">
          <a:xfrm>
            <a:off x="2941638" y="3284538"/>
            <a:ext cx="544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– распределение вероятностей</a:t>
            </a:r>
          </a:p>
        </p:txBody>
      </p:sp>
      <p:sp>
        <p:nvSpPr>
          <p:cNvPr id="52233" name="Прямоугольник 7"/>
          <p:cNvSpPr>
            <a:spLocks noChangeArrowheads="1"/>
          </p:cNvSpPr>
          <p:nvPr/>
        </p:nvSpPr>
        <p:spPr bwMode="auto">
          <a:xfrm>
            <a:off x="1501775" y="3887788"/>
            <a:ext cx="801052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При фиксированном </a:t>
            </a:r>
            <a:r>
              <a:rPr lang="ru-RU" altLang="ru-RU" sz="2800">
                <a:sym typeface="Symbol" panose="05050102010706020507" pitchFamily="18" charset="2"/>
              </a:rPr>
              <a:t></a:t>
            </a:r>
            <a:r>
              <a:rPr lang="ru-RU" altLang="ru-RU" sz="2800"/>
              <a:t> получается сечение – детерминированная многомерная последовательность, а при фиксированном </a:t>
            </a:r>
            <a:r>
              <a:rPr lang="ru-RU" altLang="ru-RU" sz="2800" b="1"/>
              <a:t>n </a:t>
            </a:r>
            <a:r>
              <a:rPr lang="ru-RU" altLang="ru-RU" sz="2800"/>
              <a:t>– случайная величина, описываемая функцией распределения</a:t>
            </a:r>
          </a:p>
        </p:txBody>
      </p:sp>
      <p:pic>
        <p:nvPicPr>
          <p:cNvPr id="5223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088" y="6176963"/>
            <a:ext cx="4392612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6BE9B9-210A-4CD6-9F7C-7A66433AD20F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48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5325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3" y="1593850"/>
            <a:ext cx="3870325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5325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935038"/>
            <a:ext cx="439102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5325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38" y="3132138"/>
            <a:ext cx="6283325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53255" name="TextBox 4"/>
          <p:cNvSpPr txBox="1">
            <a:spLocks noChangeArrowheads="1"/>
          </p:cNvSpPr>
          <p:nvPr/>
        </p:nvSpPr>
        <p:spPr bwMode="auto">
          <a:xfrm>
            <a:off x="1925638" y="90963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ФР:</a:t>
            </a:r>
          </a:p>
        </p:txBody>
      </p:sp>
      <p:sp>
        <p:nvSpPr>
          <p:cNvPr id="53256" name="TextBox 5"/>
          <p:cNvSpPr txBox="1">
            <a:spLocks noChangeArrowheads="1"/>
          </p:cNvSpPr>
          <p:nvPr/>
        </p:nvSpPr>
        <p:spPr bwMode="auto">
          <a:xfrm>
            <a:off x="1917700" y="1800225"/>
            <a:ext cx="14398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ПРВ:</a:t>
            </a:r>
          </a:p>
        </p:txBody>
      </p:sp>
      <p:sp>
        <p:nvSpPr>
          <p:cNvPr id="53257" name="TextBox 7"/>
          <p:cNvSpPr txBox="1">
            <a:spLocks noChangeArrowheads="1"/>
          </p:cNvSpPr>
          <p:nvPr/>
        </p:nvSpPr>
        <p:spPr bwMode="auto">
          <a:xfrm>
            <a:off x="1655763" y="2609850"/>
            <a:ext cx="21605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Моменты</a:t>
            </a:r>
          </a:p>
        </p:txBody>
      </p:sp>
      <p:pic>
        <p:nvPicPr>
          <p:cNvPr id="5325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3" y="4589463"/>
            <a:ext cx="86645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5325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3" y="6030913"/>
            <a:ext cx="759777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CD3B9B-8D6B-4843-8255-E6A79A16DAAE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49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54276" name="Прямоугольник 4"/>
          <p:cNvSpPr>
            <a:spLocks noChangeArrowheads="1"/>
          </p:cNvSpPr>
          <p:nvPr/>
        </p:nvSpPr>
        <p:spPr bwMode="auto">
          <a:xfrm>
            <a:off x="1744663" y="989013"/>
            <a:ext cx="78327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Многомерная случайная последовательность </a:t>
            </a:r>
            <a:r>
              <a:rPr lang="ru-RU" altLang="ru-RU" sz="2800" i="1"/>
              <a:t>стационарна </a:t>
            </a:r>
            <a:r>
              <a:rPr lang="ru-RU" altLang="ru-RU" sz="2800"/>
              <a:t>(в широком смысле), если</a:t>
            </a:r>
          </a:p>
        </p:txBody>
      </p: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363" y="2159000"/>
            <a:ext cx="4343400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488" y="3600450"/>
            <a:ext cx="54768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54279" name="TextBox 5"/>
          <p:cNvSpPr txBox="1">
            <a:spLocks noChangeArrowheads="1"/>
          </p:cNvSpPr>
          <p:nvPr/>
        </p:nvSpPr>
        <p:spPr bwMode="auto">
          <a:xfrm>
            <a:off x="1746250" y="3059113"/>
            <a:ext cx="6931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и автоковариационная функция</a:t>
            </a:r>
          </a:p>
        </p:txBody>
      </p:sp>
      <p:sp>
        <p:nvSpPr>
          <p:cNvPr id="54280" name="Прямоугольник 6"/>
          <p:cNvSpPr>
            <a:spLocks noChangeArrowheads="1"/>
          </p:cNvSpPr>
          <p:nvPr/>
        </p:nvSpPr>
        <p:spPr bwMode="auto">
          <a:xfrm>
            <a:off x="1204913" y="4679950"/>
            <a:ext cx="83724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Стационарность случайной последовательности в широком смысле означает </a:t>
            </a:r>
            <a:r>
              <a:rPr lang="ru-RU" altLang="ru-RU" sz="2800" i="1"/>
              <a:t>однородность </a:t>
            </a:r>
            <a:r>
              <a:rPr lang="ru-RU" altLang="ru-RU" sz="2800"/>
              <a:t>ее статистических характеристик первого и второго порядков </a:t>
            </a:r>
            <a:r>
              <a:rPr lang="ru-RU" altLang="ru-RU" sz="2800" i="1"/>
              <a:t>при сдвиге </a:t>
            </a:r>
            <a:r>
              <a:rPr lang="ru-RU" altLang="ru-RU" sz="2800"/>
              <a:t>вдоль любого направления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921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BF27DE-EE18-475D-9B50-FB28CB7610F4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1474788" y="611188"/>
            <a:ext cx="72913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FF"/>
                </a:solidFill>
              </a:rPr>
              <a:t>Дискретная и непрерывная плоскости</a:t>
            </a:r>
          </a:p>
        </p:txBody>
      </p:sp>
      <p:sp>
        <p:nvSpPr>
          <p:cNvPr id="819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250758" y="1159487"/>
            <a:ext cx="8415723" cy="5632311"/>
          </a:xfrm>
          <a:prstGeom prst="rect">
            <a:avLst/>
          </a:prstGeom>
          <a:blipFill>
            <a:blip r:embed="rId4"/>
            <a:stretch>
              <a:fillRect l="-1086" t="-758" r="-1665" b="-162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552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1D122EB-25AC-4DF3-ACD9-0CFC9921BC8A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50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55300" name="Прямоугольник 4"/>
          <p:cNvSpPr>
            <a:spLocks noChangeArrowheads="1"/>
          </p:cNvSpPr>
          <p:nvPr/>
        </p:nvSpPr>
        <p:spPr bwMode="auto">
          <a:xfrm>
            <a:off x="1836738" y="900113"/>
            <a:ext cx="73802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Случайная последовательность называется </a:t>
            </a:r>
            <a:r>
              <a:rPr lang="ru-RU" altLang="ru-RU" sz="2800" i="1"/>
              <a:t>изотропной</a:t>
            </a:r>
            <a:r>
              <a:rPr lang="ru-RU" altLang="ru-RU" sz="2800"/>
              <a:t>, если</a:t>
            </a:r>
          </a:p>
        </p:txBody>
      </p:sp>
      <p:pic>
        <p:nvPicPr>
          <p:cNvPr id="5530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1873250"/>
            <a:ext cx="49387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55302" name="Прямоугольник 5"/>
          <p:cNvSpPr>
            <a:spLocks noChangeArrowheads="1"/>
          </p:cNvSpPr>
          <p:nvPr/>
        </p:nvSpPr>
        <p:spPr bwMode="auto">
          <a:xfrm>
            <a:off x="1925638" y="2609850"/>
            <a:ext cx="72913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а ее автокорреляционная последовательность зависит только от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i="1"/>
              <a:t>модуля </a:t>
            </a:r>
            <a:r>
              <a:rPr lang="ru-RU" altLang="ru-RU" sz="2800"/>
              <a:t>разности векторов</a:t>
            </a:r>
          </a:p>
        </p:txBody>
      </p:sp>
      <p:pic>
        <p:nvPicPr>
          <p:cNvPr id="5530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063" y="3467100"/>
            <a:ext cx="17240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55304" name="Прямоугольник 7"/>
          <p:cNvSpPr>
            <a:spLocks noChangeArrowheads="1"/>
          </p:cNvSpPr>
          <p:nvPr/>
        </p:nvSpPr>
        <p:spPr bwMode="auto">
          <a:xfrm>
            <a:off x="1944688" y="4319588"/>
            <a:ext cx="709295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Условие изотропности случайной последовательности эквивалентно требованию круговой (сферической) симметрии АКП, что, очевидно, может выполняться лишь приближенно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5632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61A2BC8-6F16-4D8E-8E91-2F23BFCD09D8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56324" name="Прямоугольник 6"/>
          <p:cNvSpPr>
            <a:spLocks noChangeArrowheads="1"/>
          </p:cNvSpPr>
          <p:nvPr/>
        </p:nvSpPr>
        <p:spPr bwMode="auto">
          <a:xfrm>
            <a:off x="1385888" y="989013"/>
            <a:ext cx="801052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Анализ прохождения многомерных случайных последовательностей через ЛИС-цепи аналогичен одномерному случаю.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Спектральная плотность мощности случайной последовательности связана с АКП парой преобразований Фурье (теорема Винера –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Хинчина)</a:t>
            </a:r>
          </a:p>
        </p:txBody>
      </p:sp>
      <p:pic>
        <p:nvPicPr>
          <p:cNvPr id="563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363" y="4230688"/>
            <a:ext cx="626427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5734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EE8DF63-5607-4644-98A5-55CD2E4902AF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838" y="2251075"/>
            <a:ext cx="855345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57349" name="Прямоугольник 4"/>
          <p:cNvSpPr>
            <a:spLocks noChangeArrowheads="1"/>
          </p:cNvSpPr>
          <p:nvPr/>
        </p:nvSpPr>
        <p:spPr bwMode="auto">
          <a:xfrm>
            <a:off x="1925638" y="989013"/>
            <a:ext cx="72913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Спектральная плотность мощности выходной случайной последовательности</a:t>
            </a:r>
          </a:p>
        </p:txBody>
      </p:sp>
      <p:sp>
        <p:nvSpPr>
          <p:cNvPr id="57350" name="Прямоугольник 1"/>
          <p:cNvSpPr>
            <a:spLocks noChangeArrowheads="1"/>
          </p:cNvSpPr>
          <p:nvPr/>
        </p:nvSpPr>
        <p:spPr bwMode="auto">
          <a:xfrm>
            <a:off x="1744663" y="3689350"/>
            <a:ext cx="76517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Остальные соотношения, связывающие авто- и взаимно корреляционные последовательности входа и выхода и импульсную характеристику цепи, могут быть записаны по аналогии с одномерным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случаем.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024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B883781-E373-4523-8A5B-091B180E0184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958850" y="628650"/>
            <a:ext cx="87074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00FF"/>
                </a:solidFill>
              </a:rPr>
              <a:t>Некоторые элементарные двумерные последовательности</a:t>
            </a:r>
          </a:p>
        </p:txBody>
      </p:sp>
      <p:sp>
        <p:nvSpPr>
          <p:cNvPr id="10245" name="TextBox 2"/>
          <p:cNvSpPr txBox="1">
            <a:spLocks noChangeArrowheads="1"/>
          </p:cNvSpPr>
          <p:nvPr/>
        </p:nvSpPr>
        <p:spPr bwMode="auto">
          <a:xfrm>
            <a:off x="1250950" y="1225550"/>
            <a:ext cx="66611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1) Двумерная    </a:t>
            </a:r>
            <a:r>
              <a:rPr lang="ru-RU" altLang="ru-RU" sz="2400">
                <a:sym typeface="Symbol" panose="05050102010706020507" pitchFamily="18" charset="2"/>
              </a:rPr>
              <a:t></a:t>
            </a:r>
            <a:r>
              <a:rPr lang="ru-RU" altLang="ru-RU" sz="2400"/>
              <a:t> -последовательность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0247" name="Объект 4"/>
          <p:cNvGraphicFramePr>
            <a:graphicFrameLocks noChangeAspect="1"/>
          </p:cNvGraphicFramePr>
          <p:nvPr/>
        </p:nvGraphicFramePr>
        <p:xfrm>
          <a:off x="1684338" y="1828800"/>
          <a:ext cx="6032500" cy="117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Equation" r:id="rId5" imgW="5029200" imgH="977900" progId="Equation.DSMT4">
                  <p:embed/>
                </p:oleObj>
              </mc:Choice>
              <mc:Fallback>
                <p:oleObj name="Equation" r:id="rId5" imgW="5029200" imgH="9779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4338" y="1828800"/>
                        <a:ext cx="6032500" cy="1176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275" y="3386138"/>
            <a:ext cx="3135313" cy="3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0249" name="TextBox 5"/>
          <p:cNvSpPr txBox="1">
            <a:spLocks noChangeArrowheads="1"/>
          </p:cNvSpPr>
          <p:nvPr/>
        </p:nvSpPr>
        <p:spPr bwMode="auto">
          <a:xfrm>
            <a:off x="4535488" y="3192463"/>
            <a:ext cx="4610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/>
              <a:t>может быть выражена через одномерную </a:t>
            </a:r>
            <a:r>
              <a:rPr lang="ru-RU" altLang="ru-RU">
                <a:sym typeface="Symbol" panose="05050102010706020507" pitchFamily="18" charset="2"/>
              </a:rPr>
              <a:t></a:t>
            </a:r>
            <a:r>
              <a:rPr lang="ru-RU" altLang="ru-RU"/>
              <a:t>-последовательность</a:t>
            </a:r>
          </a:p>
        </p:txBody>
      </p:sp>
      <p:sp>
        <p:nvSpPr>
          <p:cNvPr id="10250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0251" name="Объект 7"/>
          <p:cNvGraphicFramePr>
            <a:graphicFrameLocks noChangeAspect="1"/>
          </p:cNvGraphicFramePr>
          <p:nvPr/>
        </p:nvGraphicFramePr>
        <p:xfrm>
          <a:off x="5597525" y="4140200"/>
          <a:ext cx="3643313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Equation" r:id="rId8" imgW="2806700" imgH="482600" progId="Equation.DSMT4">
                  <p:embed/>
                </p:oleObj>
              </mc:Choice>
              <mc:Fallback>
                <p:oleObj name="Equation" r:id="rId8" imgW="2806700" imgH="4826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7525" y="4140200"/>
                        <a:ext cx="3643313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2" name="TextBox 8"/>
          <p:cNvSpPr txBox="1">
            <a:spLocks noChangeArrowheads="1"/>
          </p:cNvSpPr>
          <p:nvPr/>
        </p:nvSpPr>
        <p:spPr bwMode="auto">
          <a:xfrm>
            <a:off x="4941888" y="4889500"/>
            <a:ext cx="45450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/>
              <a:t>То же для </a:t>
            </a:r>
            <a:r>
              <a:rPr lang="ru-RU" altLang="ru-RU">
                <a:sym typeface="Symbol" panose="05050102010706020507" pitchFamily="18" charset="2"/>
              </a:rPr>
              <a:t></a:t>
            </a:r>
            <a:r>
              <a:rPr lang="ru-RU" altLang="ru-RU"/>
              <a:t>-последовательности произвольной размерности </a:t>
            </a:r>
            <a:r>
              <a:rPr lang="en-US" alt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/>
              <a:t> </a:t>
            </a:r>
          </a:p>
        </p:txBody>
      </p:sp>
      <p:sp>
        <p:nvSpPr>
          <p:cNvPr id="10253" name="Rectangle 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0254" name="Объект 10"/>
          <p:cNvGraphicFramePr>
            <a:graphicFrameLocks noChangeAspect="1"/>
          </p:cNvGraphicFramePr>
          <p:nvPr/>
        </p:nvGraphicFramePr>
        <p:xfrm>
          <a:off x="6091238" y="5568950"/>
          <a:ext cx="2506662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Equation" r:id="rId10" imgW="889000" imgH="444500" progId="Equation.DSMT4">
                  <p:embed/>
                </p:oleObj>
              </mc:Choice>
              <mc:Fallback>
                <p:oleObj name="Equation" r:id="rId10" imgW="889000" imgH="44450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1238" y="5568950"/>
                        <a:ext cx="2506662" cy="126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126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8073C4D-DA11-4F7D-B0AD-B2405A99948D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1268" name="Прямоугольник 1"/>
          <p:cNvSpPr>
            <a:spLocks noChangeArrowheads="1"/>
          </p:cNvSpPr>
          <p:nvPr/>
        </p:nvSpPr>
        <p:spPr bwMode="auto">
          <a:xfrm>
            <a:off x="1349375" y="738188"/>
            <a:ext cx="75612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Множество точек двумерной решетки, на котором некоторая последовательность отлична от нуля, называется опорной облас­тью или </a:t>
            </a:r>
            <a:r>
              <a:rPr lang="ru-RU" altLang="ru-RU" sz="2400" i="1">
                <a:solidFill>
                  <a:srgbClr val="0000FF"/>
                </a:solidFill>
              </a:rPr>
              <a:t>носителем</a:t>
            </a:r>
            <a:r>
              <a:rPr lang="ru-RU" altLang="ru-RU" sz="2400" i="1"/>
              <a:t> </a:t>
            </a:r>
            <a:r>
              <a:rPr lang="ru-RU" altLang="ru-RU" sz="2400"/>
              <a:t>этой последовательности</a:t>
            </a:r>
          </a:p>
        </p:txBody>
      </p:sp>
      <p:graphicFrame>
        <p:nvGraphicFramePr>
          <p:cNvPr id="11269" name="Объект 2"/>
          <p:cNvGraphicFramePr>
            <a:graphicFrameLocks noChangeAspect="1"/>
          </p:cNvGraphicFramePr>
          <p:nvPr/>
        </p:nvGraphicFramePr>
        <p:xfrm>
          <a:off x="3005138" y="2609850"/>
          <a:ext cx="416242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Equation" r:id="rId5" imgW="3213100" imgH="622300" progId="Equation.DSMT4">
                  <p:embed/>
                </p:oleObj>
              </mc:Choice>
              <mc:Fallback>
                <p:oleObj name="Equation" r:id="rId5" imgW="3213100" imgH="6223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5138" y="2609850"/>
                        <a:ext cx="4162425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3419475"/>
            <a:ext cx="328295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1271" name="TextBox 3"/>
          <p:cNvSpPr txBox="1">
            <a:spLocks noChangeArrowheads="1"/>
          </p:cNvSpPr>
          <p:nvPr/>
        </p:nvSpPr>
        <p:spPr bwMode="auto">
          <a:xfrm>
            <a:off x="4894263" y="3779838"/>
            <a:ext cx="4502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Носителем двумерной  </a:t>
            </a:r>
            <a:r>
              <a:rPr lang="ru-RU" altLang="ru-RU" sz="2400">
                <a:sym typeface="Symbol" panose="05050102010706020507" pitchFamily="18" charset="2"/>
              </a:rPr>
              <a:t></a:t>
            </a:r>
            <a:r>
              <a:rPr lang="ru-RU" altLang="ru-RU" sz="2400"/>
              <a:t>-последовательности является единственная точка </a:t>
            </a:r>
          </a:p>
        </p:txBody>
      </p:sp>
      <p:sp>
        <p:nvSpPr>
          <p:cNvPr id="11272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1273" name="Объект 6"/>
          <p:cNvGraphicFramePr>
            <a:graphicFrameLocks noChangeAspect="1"/>
          </p:cNvGraphicFramePr>
          <p:nvPr/>
        </p:nvGraphicFramePr>
        <p:xfrm>
          <a:off x="6067425" y="5400675"/>
          <a:ext cx="1084263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Equation" r:id="rId8" imgW="660400" imgH="279400" progId="Equation.DSMT4">
                  <p:embed/>
                </p:oleObj>
              </mc:Choice>
              <mc:Fallback>
                <p:oleObj name="Equation" r:id="rId8" imgW="660400" imgH="2794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7425" y="5400675"/>
                        <a:ext cx="1084263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229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7F8693A-C3B9-440F-AF5B-FB0C2A48FAEB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12292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0" y="1984375"/>
            <a:ext cx="4410075" cy="440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1276350" y="700088"/>
            <a:ext cx="81010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CC"/>
                </a:solidFill>
              </a:rPr>
              <a:t>Последовательности конечной протяжённости</a:t>
            </a:r>
          </a:p>
        </p:txBody>
      </p:sp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5326063" y="2008188"/>
            <a:ext cx="459105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/>
              <a:t>В этом примере носителем является прямоугольная область, вообще это не обязательно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6921" y="437680"/>
            <a:ext cx="9137972" cy="649257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331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A22C5D4-C736-4C5C-B618-71EDE16BF692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1204913" y="647700"/>
            <a:ext cx="81930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Если двумерная последовательность может быть представлена в виде произведения одномерных последовательностей, то она называется </a:t>
            </a:r>
            <a:r>
              <a:rPr lang="ru-RU" altLang="ru-RU" sz="2400" i="1">
                <a:solidFill>
                  <a:srgbClr val="0000CC"/>
                </a:solidFill>
              </a:rPr>
              <a:t>разделимой</a:t>
            </a:r>
            <a:endParaRPr lang="ru-RU" altLang="ru-RU" sz="2400">
              <a:solidFill>
                <a:srgbClr val="0000CC"/>
              </a:solidFill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3318" name="Объект 3"/>
          <p:cNvGraphicFramePr>
            <a:graphicFrameLocks noChangeAspect="1"/>
          </p:cNvGraphicFramePr>
          <p:nvPr/>
        </p:nvGraphicFramePr>
        <p:xfrm>
          <a:off x="2614613" y="2057400"/>
          <a:ext cx="4772025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Equation" r:id="rId5" imgW="1384300" imgH="241300" progId="Equation.DSMT4">
                  <p:embed/>
                </p:oleObj>
              </mc:Choice>
              <mc:Fallback>
                <p:oleObj name="Equation" r:id="rId5" imgW="1384300" imgH="2413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4613" y="2057400"/>
                        <a:ext cx="4772025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TextBox 4"/>
          <p:cNvSpPr txBox="1">
            <a:spLocks noChangeArrowheads="1"/>
          </p:cNvSpPr>
          <p:nvPr/>
        </p:nvSpPr>
        <p:spPr bwMode="auto">
          <a:xfrm>
            <a:off x="1309688" y="3124200"/>
            <a:ext cx="73818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/>
              <a:t>Очевидно, двумерная </a:t>
            </a:r>
            <a:r>
              <a:rPr lang="ru-RU" altLang="ru-RU" sz="2400">
                <a:sym typeface="Symbol" panose="05050102010706020507" pitchFamily="18" charset="2"/>
              </a:rPr>
              <a:t></a:t>
            </a:r>
            <a:r>
              <a:rPr lang="ru-RU" altLang="ru-RU" sz="2400"/>
              <a:t>-последовательность разделима; то же справедливо и для </a:t>
            </a:r>
            <a:r>
              <a:rPr lang="ru-RU" altLang="ru-RU" sz="2400">
                <a:sym typeface="Symbol" panose="05050102010706020507" pitchFamily="18" charset="2"/>
              </a:rPr>
              <a:t></a:t>
            </a:r>
            <a:r>
              <a:rPr lang="ru-RU" altLang="ru-RU" sz="2400"/>
              <a:t>-последовательности произвольной размерности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graphicFrame>
        <p:nvGraphicFramePr>
          <p:cNvPr id="13320" name="Объект 5"/>
          <p:cNvGraphicFramePr>
            <a:graphicFrameLocks noChangeAspect="1"/>
          </p:cNvGraphicFramePr>
          <p:nvPr/>
        </p:nvGraphicFramePr>
        <p:xfrm>
          <a:off x="1808163" y="4833938"/>
          <a:ext cx="3778250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Equation" r:id="rId7" imgW="2806700" imgH="482600" progId="Equation.DSMT4">
                  <p:embed/>
                </p:oleObj>
              </mc:Choice>
              <mc:Fallback>
                <p:oleObj name="Equation" r:id="rId7" imgW="2806700" imgH="4826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8163" y="4833938"/>
                        <a:ext cx="3778250" cy="65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1" name="Объект 6"/>
          <p:cNvGraphicFramePr>
            <a:graphicFrameLocks noChangeAspect="1"/>
          </p:cNvGraphicFramePr>
          <p:nvPr/>
        </p:nvGraphicFramePr>
        <p:xfrm>
          <a:off x="6618288" y="4670425"/>
          <a:ext cx="2684462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4" name="Equation" r:id="rId9" imgW="889000" imgH="444500" progId="Equation.DSMT4">
                  <p:embed/>
                </p:oleObj>
              </mc:Choice>
              <mc:Fallback>
                <p:oleObj name="Equation" r:id="rId9" imgW="889000" imgH="4445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8288" y="4670425"/>
                        <a:ext cx="2684462" cy="134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13137</TotalTime>
  <Words>1115</Words>
  <Application>Microsoft Office PowerPoint</Application>
  <PresentationFormat>Произвольный</PresentationFormat>
  <Paragraphs>264</Paragraphs>
  <Slides>52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52</vt:i4>
      </vt:variant>
    </vt:vector>
  </HeadingPairs>
  <TitlesOfParts>
    <vt:vector size="61" baseType="lpstr">
      <vt:lpstr>Arial</vt:lpstr>
      <vt:lpstr>Calibri</vt:lpstr>
      <vt:lpstr>Times New Roman</vt:lpstr>
      <vt:lpstr>Arial Black</vt:lpstr>
      <vt:lpstr>Symbol</vt:lpstr>
      <vt:lpstr>1_Тема Office</vt:lpstr>
      <vt:lpstr>2_Тема Office</vt:lpstr>
      <vt:lpstr>MathType 6.0 Equation</vt:lpstr>
      <vt:lpstr>Microsoft Word Picture</vt:lpstr>
      <vt:lpstr>Цифровая обработка сигналов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ЦОС</dc:title>
  <dc:creator>ВН</dc:creator>
  <cp:lastModifiedBy>VNV</cp:lastModifiedBy>
  <cp:revision>1304</cp:revision>
  <dcterms:created xsi:type="dcterms:W3CDTF">2008-01-08T06:46:21Z</dcterms:created>
  <dcterms:modified xsi:type="dcterms:W3CDTF">2023-03-09T04:33:18Z</dcterms:modified>
</cp:coreProperties>
</file>