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comments/comment1.xml" ContentType="application/vnd.openxmlformats-officedocument.presentationml.comments+xml"/>
  <Override PartName="/ppt/theme/themeOverride42.xml" ContentType="application/vnd.openxmlformats-officedocument.themeOverride+xml"/>
  <Override PartName="/ppt/theme/themeOverride43.xml" ContentType="application/vnd.openxmlformats-officedocument.themeOverride+xml"/>
  <Override PartName="/ppt/theme/themeOverride44.xml" ContentType="application/vnd.openxmlformats-officedocument.themeOverride+xml"/>
  <Override PartName="/ppt/theme/themeOverride45.xml" ContentType="application/vnd.openxmlformats-officedocument.themeOverride+xml"/>
  <Override PartName="/ppt/theme/themeOverride46.xml" ContentType="application/vnd.openxmlformats-officedocument.themeOverride+xml"/>
  <Override PartName="/ppt/theme/themeOverride47.xml" ContentType="application/vnd.openxmlformats-officedocument.themeOverride+xml"/>
  <Override PartName="/ppt/theme/themeOverride48.xml" ContentType="application/vnd.openxmlformats-officedocument.themeOverride+xml"/>
  <Override PartName="/ppt/theme/themeOverride49.xml" ContentType="application/vnd.openxmlformats-officedocument.themeOverride+xml"/>
  <Override PartName="/ppt/theme/themeOverride50.xml" ContentType="application/vnd.openxmlformats-officedocument.themeOverride+xml"/>
  <Override PartName="/ppt/theme/themeOverride51.xml" ContentType="application/vnd.openxmlformats-officedocument.themeOverride+xml"/>
  <Override PartName="/ppt/theme/themeOverride52.xml" ContentType="application/vnd.openxmlformats-officedocument.themeOverride+xml"/>
  <Override PartName="/ppt/theme/themeOverride53.xml" ContentType="application/vnd.openxmlformats-officedocument.themeOverride+xml"/>
  <Override PartName="/ppt/theme/themeOverride54.xml" ContentType="application/vnd.openxmlformats-officedocument.themeOverride+xml"/>
  <Override PartName="/ppt/theme/themeOverride55.xml" ContentType="application/vnd.openxmlformats-officedocument.themeOverride+xml"/>
  <Override PartName="/ppt/theme/themeOverride5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884" r:id="rId1"/>
    <p:sldMasterId id="2147484896" r:id="rId2"/>
  </p:sldMasterIdLst>
  <p:notesMasterIdLst>
    <p:notesMasterId r:id="rId59"/>
  </p:notesMasterIdLst>
  <p:sldIdLst>
    <p:sldId id="509" r:id="rId3"/>
    <p:sldId id="452" r:id="rId4"/>
    <p:sldId id="490" r:id="rId5"/>
    <p:sldId id="453" r:id="rId6"/>
    <p:sldId id="454" r:id="rId7"/>
    <p:sldId id="455" r:id="rId8"/>
    <p:sldId id="456" r:id="rId9"/>
    <p:sldId id="457" r:id="rId10"/>
    <p:sldId id="498" r:id="rId11"/>
    <p:sldId id="507" r:id="rId12"/>
    <p:sldId id="458" r:id="rId13"/>
    <p:sldId id="459" r:id="rId14"/>
    <p:sldId id="460" r:id="rId15"/>
    <p:sldId id="464" r:id="rId16"/>
    <p:sldId id="461" r:id="rId17"/>
    <p:sldId id="462" r:id="rId18"/>
    <p:sldId id="473" r:id="rId19"/>
    <p:sldId id="463" r:id="rId20"/>
    <p:sldId id="489" r:id="rId21"/>
    <p:sldId id="492" r:id="rId22"/>
    <p:sldId id="493" r:id="rId23"/>
    <p:sldId id="491" r:id="rId24"/>
    <p:sldId id="494" r:id="rId25"/>
    <p:sldId id="495" r:id="rId26"/>
    <p:sldId id="508" r:id="rId27"/>
    <p:sldId id="496" r:id="rId28"/>
    <p:sldId id="499" r:id="rId29"/>
    <p:sldId id="500" r:id="rId30"/>
    <p:sldId id="501" r:id="rId31"/>
    <p:sldId id="502" r:id="rId32"/>
    <p:sldId id="503" r:id="rId33"/>
    <p:sldId id="504" r:id="rId34"/>
    <p:sldId id="505" r:id="rId35"/>
    <p:sldId id="506" r:id="rId36"/>
    <p:sldId id="465" r:id="rId37"/>
    <p:sldId id="474" r:id="rId38"/>
    <p:sldId id="475" r:id="rId39"/>
    <p:sldId id="476" r:id="rId40"/>
    <p:sldId id="466" r:id="rId41"/>
    <p:sldId id="467" r:id="rId42"/>
    <p:sldId id="468" r:id="rId43"/>
    <p:sldId id="477" r:id="rId44"/>
    <p:sldId id="478" r:id="rId45"/>
    <p:sldId id="479" r:id="rId46"/>
    <p:sldId id="480" r:id="rId47"/>
    <p:sldId id="481" r:id="rId48"/>
    <p:sldId id="482" r:id="rId49"/>
    <p:sldId id="483" r:id="rId50"/>
    <p:sldId id="484" r:id="rId51"/>
    <p:sldId id="469" r:id="rId52"/>
    <p:sldId id="470" r:id="rId53"/>
    <p:sldId id="486" r:id="rId54"/>
    <p:sldId id="487" r:id="rId55"/>
    <p:sldId id="488" r:id="rId56"/>
    <p:sldId id="485" r:id="rId57"/>
    <p:sldId id="471" r:id="rId58"/>
  </p:sldIdLst>
  <p:sldSz cx="10691813" cy="7559675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520700" indent="-635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041400" indent="-1270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563688" indent="-1920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84388" indent="-255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НВ" initials="В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66FF"/>
    <a:srgbClr val="93FD9D"/>
    <a:srgbClr val="A50021"/>
    <a:srgbClr val="FFFFFF"/>
    <a:srgbClr val="008000"/>
    <a:srgbClr val="000099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9489" autoAdjust="0"/>
  </p:normalViewPr>
  <p:slideViewPr>
    <p:cSldViewPr>
      <p:cViewPr varScale="1">
        <p:scale>
          <a:sx n="88" d="100"/>
          <a:sy n="88" d="100"/>
        </p:scale>
        <p:origin x="990" y="96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presProps" Target="pres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12T20:07:36.594" idx="2">
    <p:pos x="4870" y="3046"/>
    <p:text>см. также Умняшкин, 2016, с. 217</p:text>
  </p:cm>
</p:cmLst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7" Type="http://schemas.openxmlformats.org/officeDocument/2006/relationships/image" Target="../media/image88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87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6" Type="http://schemas.openxmlformats.org/officeDocument/2006/relationships/image" Target="../media/image91.wmf"/><Relationship Id="rId5" Type="http://schemas.openxmlformats.org/officeDocument/2006/relationships/image" Target="../media/image90.wmf"/><Relationship Id="rId4" Type="http://schemas.openxmlformats.org/officeDocument/2006/relationships/image" Target="../media/image84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69.wmf"/><Relationship Id="rId1" Type="http://schemas.openxmlformats.org/officeDocument/2006/relationships/image" Target="../media/image7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wmf"/><Relationship Id="rId1" Type="http://schemas.openxmlformats.org/officeDocument/2006/relationships/image" Target="../media/image109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4" Type="http://schemas.openxmlformats.org/officeDocument/2006/relationships/image" Target="../media/image119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wmf"/><Relationship Id="rId1" Type="http://schemas.openxmlformats.org/officeDocument/2006/relationships/image" Target="../media/image120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7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wmf"/><Relationship Id="rId2" Type="http://schemas.openxmlformats.org/officeDocument/2006/relationships/image" Target="../media/image154.wmf"/><Relationship Id="rId1" Type="http://schemas.openxmlformats.org/officeDocument/2006/relationships/image" Target="../media/image153.wmf"/><Relationship Id="rId6" Type="http://schemas.openxmlformats.org/officeDocument/2006/relationships/image" Target="../media/image158.wmf"/><Relationship Id="rId5" Type="http://schemas.openxmlformats.org/officeDocument/2006/relationships/image" Target="../media/image157.wmf"/><Relationship Id="rId4" Type="http://schemas.openxmlformats.org/officeDocument/2006/relationships/image" Target="../media/image15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0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wmf"/><Relationship Id="rId1" Type="http://schemas.openxmlformats.org/officeDocument/2006/relationships/image" Target="../media/image161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wmf"/><Relationship Id="rId1" Type="http://schemas.openxmlformats.org/officeDocument/2006/relationships/image" Target="../media/image16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1C07CDFC-5604-4542-A008-BDD11651BAC2}" type="datetimeFigureOut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004888" y="685800"/>
            <a:ext cx="48482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529836E-CC95-4742-ADD0-62BE5BF991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5207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0414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56368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08438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3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5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7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3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29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5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01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7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68705-5DEF-475D-965D-48AEBBD9F064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A2B35-F763-4343-B5EB-CA8D16F6BD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524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E2209-D8EB-4B56-BE79-090BFAEDAE2B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097CF-9A7A-41DA-B784-241EB4340D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872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302741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4" y="302741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7836C-FAF1-4375-817B-00559CBDE79F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A2E79-1E94-4C29-B872-27A847729E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5591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3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5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7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3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29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5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01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7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7F7C1-135C-44A0-82A3-BAC84E5749B8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69E8F-4FB4-40DC-AD9F-90C8CF12EE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1797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466E9-BD80-46AC-9D6F-8721997BEED5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E395E-9252-401D-AAE0-9A0D48F848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6398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3" y="4857794"/>
            <a:ext cx="9088041" cy="1501435"/>
          </a:xfrm>
        </p:spPr>
        <p:txBody>
          <a:bodyPr anchor="t"/>
          <a:lstStyle>
            <a:lvl1pPr algn="l">
              <a:defRPr sz="2502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3" y="3204116"/>
            <a:ext cx="9088041" cy="1653678"/>
          </a:xfrm>
        </p:spPr>
        <p:txBody>
          <a:bodyPr anchor="b"/>
          <a:lstStyle>
            <a:lvl1pPr marL="0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1pPr>
            <a:lvl2pPr marL="28595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91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87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3831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29789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5747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1704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766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3B376-D0FF-438B-AC5C-24CD49B770AA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A1F96-2BE3-451C-986D-185D35F77F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2080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3" y="1763928"/>
            <a:ext cx="4722217" cy="4989036"/>
          </a:xfrm>
        </p:spPr>
        <p:txBody>
          <a:bodyPr/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763928"/>
            <a:ext cx="4722217" cy="4989036"/>
          </a:xfrm>
        </p:spPr>
        <p:txBody>
          <a:bodyPr/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6267F-35C0-4D1D-A3D1-F3FDD67BEAF7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7C5A-454B-4A8F-BC03-9423022DF0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8091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1501" b="1"/>
            </a:lvl1pPr>
            <a:lvl2pPr marL="285957" indent="0">
              <a:buNone/>
              <a:defRPr sz="1250" b="1"/>
            </a:lvl2pPr>
            <a:lvl3pPr marL="571916" indent="0">
              <a:buNone/>
              <a:defRPr sz="1125" b="1"/>
            </a:lvl3pPr>
            <a:lvl4pPr marL="857873" indent="0">
              <a:buNone/>
              <a:defRPr sz="1000" b="1"/>
            </a:lvl4pPr>
            <a:lvl5pPr marL="1143831" indent="0">
              <a:buNone/>
              <a:defRPr sz="1000" b="1"/>
            </a:lvl5pPr>
            <a:lvl6pPr marL="1429789" indent="0">
              <a:buNone/>
              <a:defRPr sz="1000" b="1"/>
            </a:lvl6pPr>
            <a:lvl7pPr marL="1715747" indent="0">
              <a:buNone/>
              <a:defRPr sz="1000" b="1"/>
            </a:lvl7pPr>
            <a:lvl8pPr marL="2001704" indent="0">
              <a:buNone/>
              <a:defRPr sz="1000" b="1"/>
            </a:lvl8pPr>
            <a:lvl9pPr marL="2287663" indent="0">
              <a:buNone/>
              <a:defRPr sz="1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8"/>
            <a:ext cx="4724074" cy="4355563"/>
          </a:xfrm>
        </p:spPr>
        <p:txBody>
          <a:bodyPr/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4" y="1692179"/>
            <a:ext cx="4725930" cy="705219"/>
          </a:xfrm>
        </p:spPr>
        <p:txBody>
          <a:bodyPr anchor="b"/>
          <a:lstStyle>
            <a:lvl1pPr marL="0" indent="0">
              <a:buNone/>
              <a:defRPr sz="1501" b="1"/>
            </a:lvl1pPr>
            <a:lvl2pPr marL="285957" indent="0">
              <a:buNone/>
              <a:defRPr sz="1250" b="1"/>
            </a:lvl2pPr>
            <a:lvl3pPr marL="571916" indent="0">
              <a:buNone/>
              <a:defRPr sz="1125" b="1"/>
            </a:lvl3pPr>
            <a:lvl4pPr marL="857873" indent="0">
              <a:buNone/>
              <a:defRPr sz="1000" b="1"/>
            </a:lvl4pPr>
            <a:lvl5pPr marL="1143831" indent="0">
              <a:buNone/>
              <a:defRPr sz="1000" b="1"/>
            </a:lvl5pPr>
            <a:lvl6pPr marL="1429789" indent="0">
              <a:buNone/>
              <a:defRPr sz="1000" b="1"/>
            </a:lvl6pPr>
            <a:lvl7pPr marL="1715747" indent="0">
              <a:buNone/>
              <a:defRPr sz="1000" b="1"/>
            </a:lvl7pPr>
            <a:lvl8pPr marL="2001704" indent="0">
              <a:buNone/>
              <a:defRPr sz="1000" b="1"/>
            </a:lvl8pPr>
            <a:lvl9pPr marL="2287663" indent="0">
              <a:buNone/>
              <a:defRPr sz="10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4" y="2397398"/>
            <a:ext cx="4725930" cy="4355563"/>
          </a:xfrm>
        </p:spPr>
        <p:txBody>
          <a:bodyPr/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2CEE4-A384-4AA3-87AE-5F3412093878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FC439-7F87-4651-9A6E-4C8A9C635D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6734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74BEA-0CAE-4CCF-A432-1109B5D63913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4FA5C-FECD-4C47-9276-A9B149F84D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7213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89F64-D8AE-42B9-B89D-07E9F59C0700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228EB-793F-457B-BA98-DA93B105BF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288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5" y="300987"/>
            <a:ext cx="3517533" cy="1280945"/>
          </a:xfrm>
        </p:spPr>
        <p:txBody>
          <a:bodyPr anchor="b"/>
          <a:lstStyle>
            <a:lvl1pPr algn="l">
              <a:defRPr sz="125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4" y="300991"/>
            <a:ext cx="5977019" cy="6451973"/>
          </a:xfrm>
        </p:spPr>
        <p:txBody>
          <a:bodyPr/>
          <a:lstStyle>
            <a:lvl1pPr>
              <a:defRPr sz="2002"/>
            </a:lvl1pPr>
            <a:lvl2pPr>
              <a:defRPr sz="1751"/>
            </a:lvl2pPr>
            <a:lvl3pPr>
              <a:defRPr sz="1501"/>
            </a:lvl3pPr>
            <a:lvl4pPr>
              <a:defRPr sz="1250"/>
            </a:lvl4pPr>
            <a:lvl5pPr>
              <a:defRPr sz="1250"/>
            </a:lvl5pPr>
            <a:lvl6pPr>
              <a:defRPr sz="1250"/>
            </a:lvl6pPr>
            <a:lvl7pPr>
              <a:defRPr sz="1250"/>
            </a:lvl7pPr>
            <a:lvl8pPr>
              <a:defRPr sz="1250"/>
            </a:lvl8pPr>
            <a:lvl9pPr>
              <a:defRPr sz="12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5" y="1581935"/>
            <a:ext cx="3517533" cy="5171028"/>
          </a:xfrm>
        </p:spPr>
        <p:txBody>
          <a:bodyPr/>
          <a:lstStyle>
            <a:lvl1pPr marL="0" indent="0">
              <a:buNone/>
              <a:defRPr sz="876"/>
            </a:lvl1pPr>
            <a:lvl2pPr marL="285957" indent="0">
              <a:buNone/>
              <a:defRPr sz="750"/>
            </a:lvl2pPr>
            <a:lvl3pPr marL="571916" indent="0">
              <a:buNone/>
              <a:defRPr sz="625"/>
            </a:lvl3pPr>
            <a:lvl4pPr marL="857873" indent="0">
              <a:buNone/>
              <a:defRPr sz="564"/>
            </a:lvl4pPr>
            <a:lvl5pPr marL="1143831" indent="0">
              <a:buNone/>
              <a:defRPr sz="564"/>
            </a:lvl5pPr>
            <a:lvl6pPr marL="1429789" indent="0">
              <a:buNone/>
              <a:defRPr sz="564"/>
            </a:lvl6pPr>
            <a:lvl7pPr marL="1715747" indent="0">
              <a:buNone/>
              <a:defRPr sz="564"/>
            </a:lvl7pPr>
            <a:lvl8pPr marL="2001704" indent="0">
              <a:buNone/>
              <a:defRPr sz="564"/>
            </a:lvl8pPr>
            <a:lvl9pPr marL="2287663" indent="0">
              <a:buNone/>
              <a:defRPr sz="56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49D8C-A5BE-4D9F-A114-4CDE4E78988D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C1601-D4C3-47A0-9D03-D867A9826D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430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CC6A3-91F9-4E52-ACA5-2D5CE3E431C6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FF7FD-43F1-43FC-95A6-43018253BB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1044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5"/>
            <a:ext cx="6415088" cy="624724"/>
          </a:xfrm>
        </p:spPr>
        <p:txBody>
          <a:bodyPr anchor="b"/>
          <a:lstStyle>
            <a:lvl1pPr algn="l">
              <a:defRPr sz="125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 rtlCol="0">
            <a:normAutofit/>
          </a:bodyPr>
          <a:lstStyle>
            <a:lvl1pPr marL="0" indent="0">
              <a:buNone/>
              <a:defRPr sz="2002"/>
            </a:lvl1pPr>
            <a:lvl2pPr marL="285957" indent="0">
              <a:buNone/>
              <a:defRPr sz="1751"/>
            </a:lvl2pPr>
            <a:lvl3pPr marL="571916" indent="0">
              <a:buNone/>
              <a:defRPr sz="1501"/>
            </a:lvl3pPr>
            <a:lvl4pPr marL="857873" indent="0">
              <a:buNone/>
              <a:defRPr sz="1250"/>
            </a:lvl4pPr>
            <a:lvl5pPr marL="1143831" indent="0">
              <a:buNone/>
              <a:defRPr sz="1250"/>
            </a:lvl5pPr>
            <a:lvl6pPr marL="1429789" indent="0">
              <a:buNone/>
              <a:defRPr sz="1250"/>
            </a:lvl6pPr>
            <a:lvl7pPr marL="1715747" indent="0">
              <a:buNone/>
              <a:defRPr sz="1250"/>
            </a:lvl7pPr>
            <a:lvl8pPr marL="2001704" indent="0">
              <a:buNone/>
              <a:defRPr sz="1250"/>
            </a:lvl8pPr>
            <a:lvl9pPr marL="2287663" indent="0">
              <a:buNone/>
              <a:defRPr sz="125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7"/>
            <a:ext cx="6415088" cy="887211"/>
          </a:xfrm>
        </p:spPr>
        <p:txBody>
          <a:bodyPr/>
          <a:lstStyle>
            <a:lvl1pPr marL="0" indent="0">
              <a:buNone/>
              <a:defRPr sz="876"/>
            </a:lvl1pPr>
            <a:lvl2pPr marL="285957" indent="0">
              <a:buNone/>
              <a:defRPr sz="750"/>
            </a:lvl2pPr>
            <a:lvl3pPr marL="571916" indent="0">
              <a:buNone/>
              <a:defRPr sz="625"/>
            </a:lvl3pPr>
            <a:lvl4pPr marL="857873" indent="0">
              <a:buNone/>
              <a:defRPr sz="564"/>
            </a:lvl4pPr>
            <a:lvl5pPr marL="1143831" indent="0">
              <a:buNone/>
              <a:defRPr sz="564"/>
            </a:lvl5pPr>
            <a:lvl6pPr marL="1429789" indent="0">
              <a:buNone/>
              <a:defRPr sz="564"/>
            </a:lvl6pPr>
            <a:lvl7pPr marL="1715747" indent="0">
              <a:buNone/>
              <a:defRPr sz="564"/>
            </a:lvl7pPr>
            <a:lvl8pPr marL="2001704" indent="0">
              <a:buNone/>
              <a:defRPr sz="564"/>
            </a:lvl8pPr>
            <a:lvl9pPr marL="2287663" indent="0">
              <a:buNone/>
              <a:defRPr sz="564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6EC05-72CE-48AE-B56F-55570375D7A1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A2BEE-1EB5-4E9B-9640-1AEF1B09E1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5327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BDBFB-5585-42E7-AF7C-ECF0FFA7C114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DCFBE-B6D3-4E4D-AB4B-686544ADCF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1352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302741"/>
            <a:ext cx="2405658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4" y="302741"/>
            <a:ext cx="703877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D5EA3-A0B7-4CD0-9F2F-483D1EEB490F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9AE22-63BB-4AB7-98AB-CA999C64C2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7998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CBB391-BAE1-43C7-807E-6D5196AFFE33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7B9EDB-E63F-4A34-924F-CBD3CB60A5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54387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3" y="4857794"/>
            <a:ext cx="9088041" cy="1501435"/>
          </a:xfrm>
        </p:spPr>
        <p:txBody>
          <a:bodyPr anchor="t"/>
          <a:lstStyle>
            <a:lvl1pPr algn="l">
              <a:defRPr sz="2502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3" y="3204116"/>
            <a:ext cx="9088041" cy="1653678"/>
          </a:xfrm>
        </p:spPr>
        <p:txBody>
          <a:bodyPr anchor="b"/>
          <a:lstStyle>
            <a:lvl1pPr marL="0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1pPr>
            <a:lvl2pPr marL="28595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91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87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4pPr>
            <a:lvl5pPr marL="1143831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5pPr>
            <a:lvl6pPr marL="1429789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6pPr>
            <a:lvl7pPr marL="1715747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7pPr>
            <a:lvl8pPr marL="2001704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8pPr>
            <a:lvl9pPr marL="2287663" indent="0">
              <a:buNone/>
              <a:defRPr sz="8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5DE8E-6027-4305-A104-BF187EBD62CB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3F1D-EF5B-46AE-9916-4B06FE1E4F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7857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3" y="1763928"/>
            <a:ext cx="4722217" cy="4989036"/>
          </a:xfrm>
        </p:spPr>
        <p:txBody>
          <a:bodyPr/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763928"/>
            <a:ext cx="4722217" cy="4989036"/>
          </a:xfrm>
        </p:spPr>
        <p:txBody>
          <a:bodyPr/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063D8-3C75-40E4-A7B4-075C5ECC5719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D6DB-1FD5-4A21-9908-6876605D44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3094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1501" b="1"/>
            </a:lvl1pPr>
            <a:lvl2pPr marL="285957" indent="0">
              <a:buNone/>
              <a:defRPr sz="1250" b="1"/>
            </a:lvl2pPr>
            <a:lvl3pPr marL="571916" indent="0">
              <a:buNone/>
              <a:defRPr sz="1125" b="1"/>
            </a:lvl3pPr>
            <a:lvl4pPr marL="857873" indent="0">
              <a:buNone/>
              <a:defRPr sz="1000" b="1"/>
            </a:lvl4pPr>
            <a:lvl5pPr marL="1143831" indent="0">
              <a:buNone/>
              <a:defRPr sz="1000" b="1"/>
            </a:lvl5pPr>
            <a:lvl6pPr marL="1429789" indent="0">
              <a:buNone/>
              <a:defRPr sz="1000" b="1"/>
            </a:lvl6pPr>
            <a:lvl7pPr marL="1715747" indent="0">
              <a:buNone/>
              <a:defRPr sz="1000" b="1"/>
            </a:lvl7pPr>
            <a:lvl8pPr marL="2001704" indent="0">
              <a:buNone/>
              <a:defRPr sz="1000" b="1"/>
            </a:lvl8pPr>
            <a:lvl9pPr marL="2287663" indent="0">
              <a:buNone/>
              <a:defRPr sz="1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397398"/>
            <a:ext cx="4724074" cy="4355563"/>
          </a:xfrm>
        </p:spPr>
        <p:txBody>
          <a:bodyPr/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4" y="1692179"/>
            <a:ext cx="4725930" cy="705219"/>
          </a:xfrm>
        </p:spPr>
        <p:txBody>
          <a:bodyPr anchor="b"/>
          <a:lstStyle>
            <a:lvl1pPr marL="0" indent="0">
              <a:buNone/>
              <a:defRPr sz="1501" b="1"/>
            </a:lvl1pPr>
            <a:lvl2pPr marL="285957" indent="0">
              <a:buNone/>
              <a:defRPr sz="1250" b="1"/>
            </a:lvl2pPr>
            <a:lvl3pPr marL="571916" indent="0">
              <a:buNone/>
              <a:defRPr sz="1125" b="1"/>
            </a:lvl3pPr>
            <a:lvl4pPr marL="857873" indent="0">
              <a:buNone/>
              <a:defRPr sz="1000" b="1"/>
            </a:lvl4pPr>
            <a:lvl5pPr marL="1143831" indent="0">
              <a:buNone/>
              <a:defRPr sz="1000" b="1"/>
            </a:lvl5pPr>
            <a:lvl6pPr marL="1429789" indent="0">
              <a:buNone/>
              <a:defRPr sz="1000" b="1"/>
            </a:lvl6pPr>
            <a:lvl7pPr marL="1715747" indent="0">
              <a:buNone/>
              <a:defRPr sz="1000" b="1"/>
            </a:lvl7pPr>
            <a:lvl8pPr marL="2001704" indent="0">
              <a:buNone/>
              <a:defRPr sz="1000" b="1"/>
            </a:lvl8pPr>
            <a:lvl9pPr marL="2287663" indent="0">
              <a:buNone/>
              <a:defRPr sz="10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4" y="2397398"/>
            <a:ext cx="4725930" cy="4355563"/>
          </a:xfrm>
        </p:spPr>
        <p:txBody>
          <a:bodyPr/>
          <a:lstStyle>
            <a:lvl1pPr>
              <a:defRPr sz="1751"/>
            </a:lvl1pPr>
            <a:lvl2pPr>
              <a:defRPr sz="1751"/>
            </a:lvl2pPr>
            <a:lvl3pPr>
              <a:defRPr sz="1751"/>
            </a:lvl3pPr>
            <a:lvl4pPr>
              <a:defRPr sz="1751"/>
            </a:lvl4pPr>
            <a:lvl5pPr>
              <a:defRPr sz="1751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1401A-CF44-4E16-B078-D01EEB4646E2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66075-82CB-4177-939C-2913245501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6994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F9D45-4B91-49B5-956F-B24FF3476F8C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DA297-85D3-4936-934E-18CFAAB4DC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4258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ADCF2-DD9E-4211-9373-42B39CA0601B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3DB28-F7FF-4DCC-A9BF-42C9048E08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8271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5" y="300987"/>
            <a:ext cx="3517533" cy="1280945"/>
          </a:xfrm>
        </p:spPr>
        <p:txBody>
          <a:bodyPr anchor="b"/>
          <a:lstStyle>
            <a:lvl1pPr algn="l">
              <a:defRPr sz="125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4" y="300991"/>
            <a:ext cx="5977019" cy="6451973"/>
          </a:xfrm>
        </p:spPr>
        <p:txBody>
          <a:bodyPr/>
          <a:lstStyle>
            <a:lvl1pPr>
              <a:defRPr sz="2002"/>
            </a:lvl1pPr>
            <a:lvl2pPr>
              <a:defRPr sz="1751"/>
            </a:lvl2pPr>
            <a:lvl3pPr>
              <a:defRPr sz="1501"/>
            </a:lvl3pPr>
            <a:lvl4pPr>
              <a:defRPr sz="1250"/>
            </a:lvl4pPr>
            <a:lvl5pPr>
              <a:defRPr sz="1250"/>
            </a:lvl5pPr>
            <a:lvl6pPr>
              <a:defRPr sz="1250"/>
            </a:lvl6pPr>
            <a:lvl7pPr>
              <a:defRPr sz="1250"/>
            </a:lvl7pPr>
            <a:lvl8pPr>
              <a:defRPr sz="1250"/>
            </a:lvl8pPr>
            <a:lvl9pPr>
              <a:defRPr sz="12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5" y="1581935"/>
            <a:ext cx="3517533" cy="5171028"/>
          </a:xfrm>
        </p:spPr>
        <p:txBody>
          <a:bodyPr/>
          <a:lstStyle>
            <a:lvl1pPr marL="0" indent="0">
              <a:buNone/>
              <a:defRPr sz="876"/>
            </a:lvl1pPr>
            <a:lvl2pPr marL="285957" indent="0">
              <a:buNone/>
              <a:defRPr sz="750"/>
            </a:lvl2pPr>
            <a:lvl3pPr marL="571916" indent="0">
              <a:buNone/>
              <a:defRPr sz="625"/>
            </a:lvl3pPr>
            <a:lvl4pPr marL="857873" indent="0">
              <a:buNone/>
              <a:defRPr sz="564"/>
            </a:lvl4pPr>
            <a:lvl5pPr marL="1143831" indent="0">
              <a:buNone/>
              <a:defRPr sz="564"/>
            </a:lvl5pPr>
            <a:lvl6pPr marL="1429789" indent="0">
              <a:buNone/>
              <a:defRPr sz="564"/>
            </a:lvl6pPr>
            <a:lvl7pPr marL="1715747" indent="0">
              <a:buNone/>
              <a:defRPr sz="564"/>
            </a:lvl7pPr>
            <a:lvl8pPr marL="2001704" indent="0">
              <a:buNone/>
              <a:defRPr sz="564"/>
            </a:lvl8pPr>
            <a:lvl9pPr marL="2287663" indent="0">
              <a:buNone/>
              <a:defRPr sz="56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079C7-A0A2-49CC-95BB-483069FBD380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3182A-F672-4A75-834F-36276DAD3B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4244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291775"/>
            <a:ext cx="6415088" cy="624724"/>
          </a:xfrm>
        </p:spPr>
        <p:txBody>
          <a:bodyPr anchor="b"/>
          <a:lstStyle>
            <a:lvl1pPr algn="l">
              <a:defRPr sz="125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 rtlCol="0">
            <a:normAutofit/>
          </a:bodyPr>
          <a:lstStyle>
            <a:lvl1pPr marL="0" indent="0">
              <a:buNone/>
              <a:defRPr sz="2002"/>
            </a:lvl1pPr>
            <a:lvl2pPr marL="285957" indent="0">
              <a:buNone/>
              <a:defRPr sz="1751"/>
            </a:lvl2pPr>
            <a:lvl3pPr marL="571916" indent="0">
              <a:buNone/>
              <a:defRPr sz="1501"/>
            </a:lvl3pPr>
            <a:lvl4pPr marL="857873" indent="0">
              <a:buNone/>
              <a:defRPr sz="1250"/>
            </a:lvl4pPr>
            <a:lvl5pPr marL="1143831" indent="0">
              <a:buNone/>
              <a:defRPr sz="1250"/>
            </a:lvl5pPr>
            <a:lvl6pPr marL="1429789" indent="0">
              <a:buNone/>
              <a:defRPr sz="1250"/>
            </a:lvl6pPr>
            <a:lvl7pPr marL="1715747" indent="0">
              <a:buNone/>
              <a:defRPr sz="1250"/>
            </a:lvl7pPr>
            <a:lvl8pPr marL="2001704" indent="0">
              <a:buNone/>
              <a:defRPr sz="1250"/>
            </a:lvl8pPr>
            <a:lvl9pPr marL="2287663" indent="0">
              <a:buNone/>
              <a:defRPr sz="125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916497"/>
            <a:ext cx="6415088" cy="887211"/>
          </a:xfrm>
        </p:spPr>
        <p:txBody>
          <a:bodyPr/>
          <a:lstStyle>
            <a:lvl1pPr marL="0" indent="0">
              <a:buNone/>
              <a:defRPr sz="876"/>
            </a:lvl1pPr>
            <a:lvl2pPr marL="285957" indent="0">
              <a:buNone/>
              <a:defRPr sz="750"/>
            </a:lvl2pPr>
            <a:lvl3pPr marL="571916" indent="0">
              <a:buNone/>
              <a:defRPr sz="625"/>
            </a:lvl3pPr>
            <a:lvl4pPr marL="857873" indent="0">
              <a:buNone/>
              <a:defRPr sz="564"/>
            </a:lvl4pPr>
            <a:lvl5pPr marL="1143831" indent="0">
              <a:buNone/>
              <a:defRPr sz="564"/>
            </a:lvl5pPr>
            <a:lvl6pPr marL="1429789" indent="0">
              <a:buNone/>
              <a:defRPr sz="564"/>
            </a:lvl6pPr>
            <a:lvl7pPr marL="1715747" indent="0">
              <a:buNone/>
              <a:defRPr sz="564"/>
            </a:lvl7pPr>
            <a:lvl8pPr marL="2001704" indent="0">
              <a:buNone/>
              <a:defRPr sz="564"/>
            </a:lvl8pPr>
            <a:lvl9pPr marL="2287663" indent="0">
              <a:buNone/>
              <a:defRPr sz="564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73CE9-32E9-4E30-BA1B-493A423F20EC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3D264-8494-433C-A31C-813E7D3F28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6625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1837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1837" cy="498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988" y="700722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FAF8DF-27A6-4F41-82A7-D50173168113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2838" y="7007225"/>
            <a:ext cx="3386137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863" y="700722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3C5D8B4-7BCE-4414-B77A-6298284E92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4" r:id="rId1"/>
    <p:sldLayoutId id="2147484935" r:id="rId2"/>
    <p:sldLayoutId id="2147484936" r:id="rId3"/>
    <p:sldLayoutId id="2147484937" r:id="rId4"/>
    <p:sldLayoutId id="2147484938" r:id="rId5"/>
    <p:sldLayoutId id="2147484939" r:id="rId6"/>
    <p:sldLayoutId id="2147484940" r:id="rId7"/>
    <p:sldLayoutId id="2147484941" r:id="rId8"/>
    <p:sldLayoutId id="2147484942" r:id="rId9"/>
    <p:sldLayoutId id="2147484943" r:id="rId10"/>
    <p:sldLayoutId id="2147484944" r:id="rId11"/>
  </p:sldLayoutIdLst>
  <p:hf hdr="0" ftr="0" dt="0"/>
  <p:txStyles>
    <p:titleStyle>
      <a:lvl1pPr algn="ctr" defTabSz="571500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71500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2pPr>
      <a:lvl3pPr algn="ctr" defTabSz="571500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3pPr>
      <a:lvl4pPr algn="ctr" defTabSz="571500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4pPr>
      <a:lvl5pPr algn="ctr" defTabSz="571500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5pPr>
      <a:lvl6pPr marL="457200" algn="ctr" defTabSz="571500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6pPr>
      <a:lvl7pPr marL="914400" algn="ctr" defTabSz="571500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571500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571500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14313" indent="-214313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177800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714375" indent="-142875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000125" indent="-142875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75" indent="-142875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1572768" indent="-142980" algn="l" defTabSz="571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6pPr>
      <a:lvl7pPr marL="1858725" indent="-142980" algn="l" defTabSz="571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7pPr>
      <a:lvl8pPr marL="2144684" indent="-142980" algn="l" defTabSz="571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8pPr>
      <a:lvl9pPr marL="2430641" indent="-142980" algn="l" defTabSz="571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285957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71916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857873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43831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29789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715747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001704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287663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1837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1837" cy="498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988" y="700722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643010F-2265-4125-863B-9F94EAD8E821}" type="datetime1">
              <a:rPr lang="ru-RU"/>
              <a:pPr>
                <a:defRPr/>
              </a:pPr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2838" y="7007225"/>
            <a:ext cx="3386137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863" y="7007225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BDDA360-68A2-4720-92BB-0D4732C67C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45" r:id="rId1"/>
    <p:sldLayoutId id="2147484946" r:id="rId2"/>
    <p:sldLayoutId id="2147484947" r:id="rId3"/>
    <p:sldLayoutId id="2147484948" r:id="rId4"/>
    <p:sldLayoutId id="2147484949" r:id="rId5"/>
    <p:sldLayoutId id="2147484950" r:id="rId6"/>
    <p:sldLayoutId id="2147484951" r:id="rId7"/>
    <p:sldLayoutId id="2147484952" r:id="rId8"/>
    <p:sldLayoutId id="2147484953" r:id="rId9"/>
    <p:sldLayoutId id="2147484954" r:id="rId10"/>
    <p:sldLayoutId id="2147484955" r:id="rId11"/>
    <p:sldLayoutId id="2147484956" r:id="rId12"/>
  </p:sldLayoutIdLst>
  <p:hf hdr="0" ftr="0" dt="0"/>
  <p:txStyles>
    <p:titleStyle>
      <a:lvl1pPr algn="ctr" defTabSz="571500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71500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2pPr>
      <a:lvl3pPr algn="ctr" defTabSz="571500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3pPr>
      <a:lvl4pPr algn="ctr" defTabSz="571500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4pPr>
      <a:lvl5pPr algn="ctr" defTabSz="571500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5pPr>
      <a:lvl6pPr marL="457200" algn="ctr" defTabSz="571500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6pPr>
      <a:lvl7pPr marL="914400" algn="ctr" defTabSz="571500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571500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571500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14313" indent="-214313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177800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714375" indent="-142875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000125" indent="-142875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75" indent="-142875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1572768" indent="-142980" algn="l" defTabSz="571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6pPr>
      <a:lvl7pPr marL="1858725" indent="-142980" algn="l" defTabSz="571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7pPr>
      <a:lvl8pPr marL="2144684" indent="-142980" algn="l" defTabSz="571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8pPr>
      <a:lvl9pPr marL="2430641" indent="-142980" algn="l" defTabSz="57191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285957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71916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857873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43831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29789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715747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001704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287663" algn="l" defTabSz="571916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8.bin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5.wmf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4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13.bin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0.wmf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9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31.wmf"/><Relationship Id="rId18" Type="http://schemas.openxmlformats.org/officeDocument/2006/relationships/image" Target="../media/image33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36.png"/><Relationship Id="rId12" Type="http://schemas.openxmlformats.org/officeDocument/2006/relationships/oleObject" Target="../embeddings/oleObject17.bin"/><Relationship Id="rId17" Type="http://schemas.openxmlformats.org/officeDocument/2006/relationships/oleObject" Target="file:///C:\Users\&#1042;&#1053;&#1042;\Documents\&#1086;&#1082;&#1085;&#1072;.xmcd\Selection%20635%201142%20731%201189" TargetMode="External"/><Relationship Id="rId2" Type="http://schemas.openxmlformats.org/officeDocument/2006/relationships/vmlDrawing" Target="../drawings/vmlDrawing6.vml"/><Relationship Id="rId16" Type="http://schemas.openxmlformats.org/officeDocument/2006/relationships/image" Target="../media/image37.png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35.png"/><Relationship Id="rId11" Type="http://schemas.openxmlformats.org/officeDocument/2006/relationships/image" Target="../media/image30.wmf"/><Relationship Id="rId5" Type="http://schemas.openxmlformats.org/officeDocument/2006/relationships/image" Target="../media/image34.png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16.bin"/><Relationship Id="rId4" Type="http://schemas.openxmlformats.org/officeDocument/2006/relationships/image" Target="../media/image3.png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20.bin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41.png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23.bin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hyperlink" Target="https://wikipedia.org/wiki/File:Window_function_and_frequency_response_-_Blackman-Nuttall.sv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25.bin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57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26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28.bin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.png"/><Relationship Id="rId9" Type="http://schemas.openxmlformats.org/officeDocument/2006/relationships/hyperlink" Target="https://ru.wikipedia.org/wiki/%D0%A4%D1%80%D0%B0%D0%BD%D1%86%D1%83%D0%B7%D1%81%D0%BA%D0%B8%D0%B9_%D1%8F%D0%B7%D1%8B%D0%BA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63.wmf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60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62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31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68.png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28.xml"/><Relationship Id="rId6" Type="http://schemas.openxmlformats.org/officeDocument/2006/relationships/image" Target="../media/image64.wmf"/><Relationship Id="rId11" Type="http://schemas.openxmlformats.org/officeDocument/2006/relationships/image" Target="../media/image67.png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66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35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0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73.png"/><Relationship Id="rId12" Type="http://schemas.openxmlformats.org/officeDocument/2006/relationships/oleObject" Target="../embeddings/oleObject37.bin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29.xml"/><Relationship Id="rId6" Type="http://schemas.openxmlformats.org/officeDocument/2006/relationships/image" Target="../media/image67.png"/><Relationship Id="rId11" Type="http://schemas.openxmlformats.org/officeDocument/2006/relationships/image" Target="../media/image69.wmf"/><Relationship Id="rId5" Type="http://schemas.openxmlformats.org/officeDocument/2006/relationships/image" Target="../media/image72.png"/><Relationship Id="rId15" Type="http://schemas.openxmlformats.org/officeDocument/2006/relationships/image" Target="../media/image71.wmf"/><Relationship Id="rId10" Type="http://schemas.openxmlformats.org/officeDocument/2006/relationships/oleObject" Target="../embeddings/oleObject36.bin"/><Relationship Id="rId4" Type="http://schemas.openxmlformats.org/officeDocument/2006/relationships/image" Target="../media/image3.png"/><Relationship Id="rId9" Type="http://schemas.openxmlformats.org/officeDocument/2006/relationships/image" Target="../media/image75.png"/><Relationship Id="rId14" Type="http://schemas.openxmlformats.org/officeDocument/2006/relationships/oleObject" Target="../embeddings/oleObject3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30.xml"/><Relationship Id="rId6" Type="http://schemas.openxmlformats.org/officeDocument/2006/relationships/image" Target="../media/image71.wmf"/><Relationship Id="rId11" Type="http://schemas.openxmlformats.org/officeDocument/2006/relationships/image" Target="../media/image80.png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79.png"/><Relationship Id="rId4" Type="http://schemas.openxmlformats.org/officeDocument/2006/relationships/image" Target="../media/image3.pn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oleObject" Target="../embeddings/oleObject44.bin"/><Relationship Id="rId18" Type="http://schemas.openxmlformats.org/officeDocument/2006/relationships/image" Target="../media/image88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85.wmf"/><Relationship Id="rId17" Type="http://schemas.openxmlformats.org/officeDocument/2006/relationships/oleObject" Target="../embeddings/oleObject46.bin"/><Relationship Id="rId2" Type="http://schemas.openxmlformats.org/officeDocument/2006/relationships/vmlDrawing" Target="../drawings/vmlDrawing16.vml"/><Relationship Id="rId16" Type="http://schemas.openxmlformats.org/officeDocument/2006/relationships/image" Target="../media/image87.wmf"/><Relationship Id="rId1" Type="http://schemas.openxmlformats.org/officeDocument/2006/relationships/themeOverride" Target="../theme/themeOverride31.xml"/><Relationship Id="rId6" Type="http://schemas.openxmlformats.org/officeDocument/2006/relationships/image" Target="../media/image70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84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86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13" Type="http://schemas.openxmlformats.org/officeDocument/2006/relationships/oleObject" Target="../embeddings/oleObject51.bin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84.wmf"/><Relationship Id="rId17" Type="http://schemas.openxmlformats.org/officeDocument/2006/relationships/image" Target="../media/image92.png"/><Relationship Id="rId2" Type="http://schemas.openxmlformats.org/officeDocument/2006/relationships/vmlDrawing" Target="../drawings/vmlDrawing17.vml"/><Relationship Id="rId16" Type="http://schemas.openxmlformats.org/officeDocument/2006/relationships/image" Target="../media/image91.wmf"/><Relationship Id="rId1" Type="http://schemas.openxmlformats.org/officeDocument/2006/relationships/themeOverride" Target="../theme/themeOverride32.xml"/><Relationship Id="rId6" Type="http://schemas.openxmlformats.org/officeDocument/2006/relationships/image" Target="../media/image88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5" Type="http://schemas.openxmlformats.org/officeDocument/2006/relationships/oleObject" Target="../embeddings/oleObject52.bin"/><Relationship Id="rId10" Type="http://schemas.openxmlformats.org/officeDocument/2006/relationships/image" Target="../media/image70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49.bin"/><Relationship Id="rId14" Type="http://schemas.openxmlformats.org/officeDocument/2006/relationships/image" Target="../media/image90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13" Type="http://schemas.openxmlformats.org/officeDocument/2006/relationships/image" Target="../media/image77.png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94.png"/><Relationship Id="rId2" Type="http://schemas.openxmlformats.org/officeDocument/2006/relationships/vmlDrawing" Target="../drawings/vmlDrawing18.vml"/><Relationship Id="rId1" Type="http://schemas.openxmlformats.org/officeDocument/2006/relationships/themeOverride" Target="../theme/themeOverride33.xml"/><Relationship Id="rId6" Type="http://schemas.openxmlformats.org/officeDocument/2006/relationships/image" Target="../media/image70.wmf"/><Relationship Id="rId11" Type="http://schemas.openxmlformats.org/officeDocument/2006/relationships/image" Target="../media/image93.wmf"/><Relationship Id="rId5" Type="http://schemas.openxmlformats.org/officeDocument/2006/relationships/oleObject" Target="../embeddings/oleObject53.bin"/><Relationship Id="rId10" Type="http://schemas.openxmlformats.org/officeDocument/2006/relationships/oleObject" Target="../embeddings/oleObject55.bin"/><Relationship Id="rId4" Type="http://schemas.openxmlformats.org/officeDocument/2006/relationships/image" Target="../media/image3.png"/><Relationship Id="rId9" Type="http://schemas.openxmlformats.org/officeDocument/2006/relationships/image" Target="../media/image7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57.bin"/><Relationship Id="rId2" Type="http://schemas.openxmlformats.org/officeDocument/2006/relationships/vmlDrawing" Target="../drawings/vmlDrawing19.vml"/><Relationship Id="rId1" Type="http://schemas.openxmlformats.org/officeDocument/2006/relationships/themeOverride" Target="../theme/themeOverride34.x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98.png"/><Relationship Id="rId4" Type="http://schemas.openxmlformats.org/officeDocument/2006/relationships/image" Target="../media/image3.png"/><Relationship Id="rId9" Type="http://schemas.openxmlformats.org/officeDocument/2006/relationships/image" Target="../media/image9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99.wmf"/><Relationship Id="rId2" Type="http://schemas.openxmlformats.org/officeDocument/2006/relationships/vmlDrawing" Target="../drawings/vmlDrawing20.vml"/><Relationship Id="rId1" Type="http://schemas.openxmlformats.org/officeDocument/2006/relationships/themeOverride" Target="../theme/themeOverride35.xml"/><Relationship Id="rId6" Type="http://schemas.openxmlformats.org/officeDocument/2006/relationships/oleObject" Target="../embeddings/oleObject58.bin"/><Relationship Id="rId5" Type="http://schemas.openxmlformats.org/officeDocument/2006/relationships/image" Target="../media/image101.png"/><Relationship Id="rId4" Type="http://schemas.openxmlformats.org/officeDocument/2006/relationships/image" Target="../media/image3.png"/><Relationship Id="rId9" Type="http://schemas.openxmlformats.org/officeDocument/2006/relationships/image" Target="../media/image100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05.wmf"/><Relationship Id="rId12" Type="http://schemas.openxmlformats.org/officeDocument/2006/relationships/image" Target="../media/image102.wmf"/><Relationship Id="rId2" Type="http://schemas.openxmlformats.org/officeDocument/2006/relationships/vmlDrawing" Target="../drawings/vmlDrawing21.vml"/><Relationship Id="rId1" Type="http://schemas.openxmlformats.org/officeDocument/2006/relationships/themeOverride" Target="../theme/themeOverride36.xml"/><Relationship Id="rId6" Type="http://schemas.openxmlformats.org/officeDocument/2006/relationships/image" Target="../media/image104.wmf"/><Relationship Id="rId11" Type="http://schemas.openxmlformats.org/officeDocument/2006/relationships/oleObject" Target="../embeddings/oleObject60.bin"/><Relationship Id="rId5" Type="http://schemas.openxmlformats.org/officeDocument/2006/relationships/image" Target="../media/image103.wmf"/><Relationship Id="rId10" Type="http://schemas.openxmlformats.org/officeDocument/2006/relationships/image" Target="../media/image108.wmf"/><Relationship Id="rId4" Type="http://schemas.openxmlformats.org/officeDocument/2006/relationships/image" Target="../media/image3.png"/><Relationship Id="rId9" Type="http://schemas.openxmlformats.org/officeDocument/2006/relationships/image" Target="../media/image107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114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09.wmf"/><Relationship Id="rId12" Type="http://schemas.openxmlformats.org/officeDocument/2006/relationships/image" Target="../media/image113.wmf"/><Relationship Id="rId2" Type="http://schemas.openxmlformats.org/officeDocument/2006/relationships/vmlDrawing" Target="../drawings/vmlDrawing22.vml"/><Relationship Id="rId1" Type="http://schemas.openxmlformats.org/officeDocument/2006/relationships/themeOverride" Target="../theme/themeOverride37.x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112.wmf"/><Relationship Id="rId5" Type="http://schemas.openxmlformats.org/officeDocument/2006/relationships/image" Target="../media/image107.wmf"/><Relationship Id="rId10" Type="http://schemas.openxmlformats.org/officeDocument/2006/relationships/image" Target="../media/image111.wmf"/><Relationship Id="rId4" Type="http://schemas.openxmlformats.org/officeDocument/2006/relationships/image" Target="../media/image3.png"/><Relationship Id="rId9" Type="http://schemas.openxmlformats.org/officeDocument/2006/relationships/image" Target="../media/image110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8.xml"/><Relationship Id="rId4" Type="http://schemas.openxmlformats.org/officeDocument/2006/relationships/image" Target="../media/image107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23.vml"/><Relationship Id="rId1" Type="http://schemas.openxmlformats.org/officeDocument/2006/relationships/themeOverride" Target="../theme/themeOverride39.xml"/><Relationship Id="rId6" Type="http://schemas.openxmlformats.org/officeDocument/2006/relationships/image" Target="../media/image115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119.wmf"/><Relationship Id="rId2" Type="http://schemas.openxmlformats.org/officeDocument/2006/relationships/vmlDrawing" Target="../drawings/vmlDrawing24.vml"/><Relationship Id="rId1" Type="http://schemas.openxmlformats.org/officeDocument/2006/relationships/themeOverride" Target="../theme/themeOverride40.xml"/><Relationship Id="rId6" Type="http://schemas.openxmlformats.org/officeDocument/2006/relationships/image" Target="../media/image116.wmf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4.bin"/><Relationship Id="rId10" Type="http://schemas.openxmlformats.org/officeDocument/2006/relationships/image" Target="../media/image118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66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20.wmf"/><Relationship Id="rId2" Type="http://schemas.openxmlformats.org/officeDocument/2006/relationships/vmlDrawing" Target="../drawings/vmlDrawing25.vml"/><Relationship Id="rId1" Type="http://schemas.openxmlformats.org/officeDocument/2006/relationships/themeOverride" Target="../theme/themeOverride41.xml"/><Relationship Id="rId6" Type="http://schemas.openxmlformats.org/officeDocument/2006/relationships/oleObject" Target="../embeddings/oleObject68.bin"/><Relationship Id="rId5" Type="http://schemas.openxmlformats.org/officeDocument/2006/relationships/image" Target="../media/image122.png"/><Relationship Id="rId10" Type="http://schemas.openxmlformats.org/officeDocument/2006/relationships/comments" Target="../comments/comment1.xml"/><Relationship Id="rId4" Type="http://schemas.openxmlformats.org/officeDocument/2006/relationships/image" Target="../media/image3.png"/><Relationship Id="rId9" Type="http://schemas.openxmlformats.org/officeDocument/2006/relationships/image" Target="../media/image121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25.wmf"/><Relationship Id="rId12" Type="http://schemas.openxmlformats.org/officeDocument/2006/relationships/image" Target="../media/image123.wmf"/><Relationship Id="rId2" Type="http://schemas.openxmlformats.org/officeDocument/2006/relationships/vmlDrawing" Target="../drawings/vmlDrawing26.vml"/><Relationship Id="rId1" Type="http://schemas.openxmlformats.org/officeDocument/2006/relationships/themeOverride" Target="../theme/themeOverride42.xml"/><Relationship Id="rId6" Type="http://schemas.openxmlformats.org/officeDocument/2006/relationships/image" Target="../media/image121.wmf"/><Relationship Id="rId11" Type="http://schemas.openxmlformats.org/officeDocument/2006/relationships/oleObject" Target="../embeddings/oleObject70.bin"/><Relationship Id="rId5" Type="http://schemas.openxmlformats.org/officeDocument/2006/relationships/image" Target="../media/image124.wmf"/><Relationship Id="rId10" Type="http://schemas.openxmlformats.org/officeDocument/2006/relationships/image" Target="../media/image128.wmf"/><Relationship Id="rId4" Type="http://schemas.openxmlformats.org/officeDocument/2006/relationships/image" Target="../media/image3.png"/><Relationship Id="rId9" Type="http://schemas.openxmlformats.org/officeDocument/2006/relationships/image" Target="../media/image127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wmf"/><Relationship Id="rId3" Type="http://schemas.openxmlformats.org/officeDocument/2006/relationships/image" Target="../media/image3.png"/><Relationship Id="rId7" Type="http://schemas.openxmlformats.org/officeDocument/2006/relationships/image" Target="../media/image131.wmf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3.xml"/><Relationship Id="rId6" Type="http://schemas.openxmlformats.org/officeDocument/2006/relationships/image" Target="../media/image130.wmf"/><Relationship Id="rId5" Type="http://schemas.openxmlformats.org/officeDocument/2006/relationships/image" Target="../media/image125.wmf"/><Relationship Id="rId4" Type="http://schemas.openxmlformats.org/officeDocument/2006/relationships/image" Target="../media/image129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3.png"/><Relationship Id="rId7" Type="http://schemas.openxmlformats.org/officeDocument/2006/relationships/image" Target="../media/image136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4.xml"/><Relationship Id="rId6" Type="http://schemas.openxmlformats.org/officeDocument/2006/relationships/image" Target="../media/image135.wmf"/><Relationship Id="rId5" Type="http://schemas.openxmlformats.org/officeDocument/2006/relationships/image" Target="../media/image134.wmf"/><Relationship Id="rId4" Type="http://schemas.openxmlformats.org/officeDocument/2006/relationships/image" Target="../media/image133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5.xml"/><Relationship Id="rId6" Type="http://schemas.openxmlformats.org/officeDocument/2006/relationships/image" Target="../media/image139.wmf"/><Relationship Id="rId5" Type="http://schemas.openxmlformats.org/officeDocument/2006/relationships/image" Target="../media/image138.wmf"/><Relationship Id="rId4" Type="http://schemas.openxmlformats.org/officeDocument/2006/relationships/image" Target="../media/image133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3" Type="http://schemas.openxmlformats.org/officeDocument/2006/relationships/image" Target="../media/image3.png"/><Relationship Id="rId7" Type="http://schemas.openxmlformats.org/officeDocument/2006/relationships/image" Target="../media/image143.wmf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6.xml"/><Relationship Id="rId6" Type="http://schemas.openxmlformats.org/officeDocument/2006/relationships/image" Target="../media/image142.wmf"/><Relationship Id="rId5" Type="http://schemas.openxmlformats.org/officeDocument/2006/relationships/image" Target="../media/image141.wmf"/><Relationship Id="rId4" Type="http://schemas.openxmlformats.org/officeDocument/2006/relationships/image" Target="../media/image140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7.xml"/><Relationship Id="rId5" Type="http://schemas.openxmlformats.org/officeDocument/2006/relationships/image" Target="../media/image146.wmf"/><Relationship Id="rId4" Type="http://schemas.openxmlformats.org/officeDocument/2006/relationships/image" Target="../media/image145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43.wmf"/><Relationship Id="rId2" Type="http://schemas.openxmlformats.org/officeDocument/2006/relationships/vmlDrawing" Target="../drawings/vmlDrawing27.vml"/><Relationship Id="rId1" Type="http://schemas.openxmlformats.org/officeDocument/2006/relationships/themeOverride" Target="../theme/themeOverride48.xml"/><Relationship Id="rId6" Type="http://schemas.openxmlformats.org/officeDocument/2006/relationships/image" Target="../media/image149.png"/><Relationship Id="rId11" Type="http://schemas.openxmlformats.org/officeDocument/2006/relationships/image" Target="../media/image150.wmf"/><Relationship Id="rId5" Type="http://schemas.openxmlformats.org/officeDocument/2006/relationships/image" Target="../media/image148.png"/><Relationship Id="rId10" Type="http://schemas.openxmlformats.org/officeDocument/2006/relationships/image" Target="../media/image147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71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9.xml"/><Relationship Id="rId4" Type="http://schemas.openxmlformats.org/officeDocument/2006/relationships/image" Target="../media/image15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2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51.png"/><Relationship Id="rId2" Type="http://schemas.openxmlformats.org/officeDocument/2006/relationships/vmlDrawing" Target="../drawings/vmlDrawing28.vml"/><Relationship Id="rId1" Type="http://schemas.openxmlformats.org/officeDocument/2006/relationships/themeOverride" Target="../theme/themeOverride50.xml"/><Relationship Id="rId6" Type="http://schemas.openxmlformats.org/officeDocument/2006/relationships/image" Target="../media/image121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51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wmf"/><Relationship Id="rId13" Type="http://schemas.openxmlformats.org/officeDocument/2006/relationships/oleObject" Target="../embeddings/oleObject77.bin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156.wmf"/><Relationship Id="rId2" Type="http://schemas.openxmlformats.org/officeDocument/2006/relationships/vmlDrawing" Target="../drawings/vmlDrawing29.vml"/><Relationship Id="rId16" Type="http://schemas.openxmlformats.org/officeDocument/2006/relationships/image" Target="../media/image158.wmf"/><Relationship Id="rId1" Type="http://schemas.openxmlformats.org/officeDocument/2006/relationships/themeOverride" Target="../theme/themeOverride52.xml"/><Relationship Id="rId6" Type="http://schemas.openxmlformats.org/officeDocument/2006/relationships/image" Target="../media/image153.wmf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3.bin"/><Relationship Id="rId15" Type="http://schemas.openxmlformats.org/officeDocument/2006/relationships/oleObject" Target="../embeddings/oleObject78.bin"/><Relationship Id="rId10" Type="http://schemas.openxmlformats.org/officeDocument/2006/relationships/image" Target="../media/image155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75.bin"/><Relationship Id="rId14" Type="http://schemas.openxmlformats.org/officeDocument/2006/relationships/image" Target="../media/image157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53.xml"/><Relationship Id="rId4" Type="http://schemas.openxmlformats.org/officeDocument/2006/relationships/image" Target="../media/image15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30.vml"/><Relationship Id="rId1" Type="http://schemas.openxmlformats.org/officeDocument/2006/relationships/themeOverride" Target="../theme/themeOverride54.xml"/><Relationship Id="rId6" Type="http://schemas.openxmlformats.org/officeDocument/2006/relationships/image" Target="../media/image160.wmf"/><Relationship Id="rId5" Type="http://schemas.openxmlformats.org/officeDocument/2006/relationships/oleObject" Target="../embeddings/oleObject79.bin"/><Relationship Id="rId4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61.wmf"/><Relationship Id="rId2" Type="http://schemas.openxmlformats.org/officeDocument/2006/relationships/vmlDrawing" Target="../drawings/vmlDrawing31.vml"/><Relationship Id="rId1" Type="http://schemas.openxmlformats.org/officeDocument/2006/relationships/themeOverride" Target="../theme/themeOverride55.xml"/><Relationship Id="rId6" Type="http://schemas.openxmlformats.org/officeDocument/2006/relationships/oleObject" Target="../embeddings/oleObject80.bin"/><Relationship Id="rId5" Type="http://schemas.openxmlformats.org/officeDocument/2006/relationships/image" Target="../media/image163.png"/><Relationship Id="rId4" Type="http://schemas.openxmlformats.org/officeDocument/2006/relationships/image" Target="../media/image3.png"/><Relationship Id="rId9" Type="http://schemas.openxmlformats.org/officeDocument/2006/relationships/image" Target="../media/image162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wmf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83.bin"/><Relationship Id="rId2" Type="http://schemas.openxmlformats.org/officeDocument/2006/relationships/vmlDrawing" Target="../drawings/vmlDrawing32.vml"/><Relationship Id="rId1" Type="http://schemas.openxmlformats.org/officeDocument/2006/relationships/themeOverride" Target="../theme/themeOverride56.xml"/><Relationship Id="rId6" Type="http://schemas.openxmlformats.org/officeDocument/2006/relationships/image" Target="../media/image164.w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3.png"/><Relationship Id="rId9" Type="http://schemas.openxmlformats.org/officeDocument/2006/relationships/image" Target="../media/image16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7.png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8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/>
            </a:gs>
            <a:gs pos="52000">
              <a:srgbClr val="B0C6E1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9706" y="2813868"/>
            <a:ext cx="7772400" cy="190207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Цифровая обработка сигналов</a:t>
            </a:r>
            <a:br>
              <a:rPr lang="ru-RU" sz="3200" dirty="0"/>
            </a:br>
            <a: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</a:rPr>
              <a:t>СИНТЕЗ ЦИФРОВЫХ КИХ-ФИЛЬТРОВ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4999" y="5003973"/>
            <a:ext cx="6400800" cy="69492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В.Н. Васюков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63909" y="2187016"/>
            <a:ext cx="68407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lang="ru-RU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49862" y="6018062"/>
            <a:ext cx="79208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>
                <a:latin typeface="Times New Roman"/>
                <a:cs typeface="Times New Roman"/>
              </a:rPr>
              <a:t>202</a:t>
            </a:r>
            <a:r>
              <a:rPr lang="ru-RU" sz="2800" spc="-5" dirty="0">
                <a:latin typeface="Times New Roman"/>
                <a:cs typeface="Times New Roman"/>
              </a:rPr>
              <a:t>3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67606" y="582579"/>
            <a:ext cx="1441846" cy="1207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669006" y="827510"/>
            <a:ext cx="2194560" cy="7101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8809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2290" name="Номер слайда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2630E13-58C2-4C6B-A148-E0FCC020E7D2}" type="slidenum">
              <a:rPr lang="ru-RU" altLang="ru-RU">
                <a:latin typeface="Arial Black" panose="020B0A04020102020204" pitchFamily="34" charset="0"/>
              </a:rPr>
              <a:pPr eaLnBrk="1" hangingPunct="1">
                <a:defRPr/>
              </a:pPr>
              <a:t>10</a:t>
            </a:fld>
            <a:endParaRPr lang="ru-RU" altLang="ru-RU">
              <a:latin typeface="Arial Black" panose="020B0A04020102020204" pitchFamily="34" charset="0"/>
            </a:endParaRPr>
          </a:p>
        </p:txBody>
      </p: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777875" y="404813"/>
            <a:ext cx="6884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33CC"/>
                </a:solidFill>
              </a:rPr>
              <a:t>Синтез КИХ-фильтров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777875" y="944563"/>
            <a:ext cx="8810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В большинстве случаев строятся КИХ-фильтры с линейной </a:t>
            </a:r>
          </a:p>
          <a:p>
            <a:pPr eaLnBrk="1" hangingPunct="1"/>
            <a:r>
              <a:rPr lang="ru-RU" altLang="ru-RU" sz="2400"/>
              <a:t>или кусочно-линейной (обобщённой линейной) ФЧХ.</a:t>
            </a:r>
          </a:p>
          <a:p>
            <a:pPr eaLnBrk="1" hangingPunct="1"/>
            <a:r>
              <a:rPr lang="ru-RU" altLang="ru-RU" sz="2400"/>
              <a:t>Выделяют 4 типа таких фильтров</a:t>
            </a:r>
          </a:p>
        </p:txBody>
      </p: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2363788"/>
            <a:ext cx="70929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238" y="1952625"/>
            <a:ext cx="3624262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856296" y="3374793"/>
            <a:ext cx="923330" cy="3341985"/>
          </a:xfrm>
          <a:prstGeom prst="rect">
            <a:avLst/>
          </a:prstGeom>
        </p:spPr>
        <p:txBody>
          <a:bodyPr vert="vert270">
            <a:spAutoFit/>
          </a:bodyPr>
          <a:lstStyle/>
          <a:p>
            <a:pPr eaLnBrk="1" hangingPunct="1">
              <a:defRPr/>
            </a:pPr>
            <a:r>
              <a:rPr lang="ru-RU" sz="1600" dirty="0" err="1">
                <a:solidFill>
                  <a:srgbClr val="0033CC"/>
                </a:solidFill>
                <a:latin typeface="Arial" charset="0"/>
              </a:rPr>
              <a:t>Рабинер</a:t>
            </a:r>
            <a:r>
              <a:rPr lang="ru-RU" sz="1600" dirty="0">
                <a:solidFill>
                  <a:srgbClr val="0033CC"/>
                </a:solidFill>
                <a:latin typeface="Arial" charset="0"/>
              </a:rPr>
              <a:t> Л., </a:t>
            </a:r>
            <a:r>
              <a:rPr lang="ru-RU" sz="1600" dirty="0" err="1">
                <a:solidFill>
                  <a:srgbClr val="0033CC"/>
                </a:solidFill>
                <a:latin typeface="Arial" charset="0"/>
              </a:rPr>
              <a:t>Гоулд</a:t>
            </a:r>
            <a:r>
              <a:rPr lang="ru-RU" sz="1600" dirty="0">
                <a:solidFill>
                  <a:srgbClr val="0033CC"/>
                </a:solidFill>
                <a:latin typeface="Arial" charset="0"/>
              </a:rPr>
              <a:t> Б. Теория и применение цифровой обработки сигналов, 1978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36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D29B551-C061-4F30-A769-08E034A2141F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15364" name="TextBox 2"/>
          <p:cNvSpPr txBox="1">
            <a:spLocks noChangeArrowheads="1"/>
          </p:cNvSpPr>
          <p:nvPr/>
        </p:nvSpPr>
        <p:spPr bwMode="auto">
          <a:xfrm>
            <a:off x="823913" y="423863"/>
            <a:ext cx="85280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2" indent="0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800" b="1">
                <a:solidFill>
                  <a:srgbClr val="0033CC"/>
                </a:solidFill>
              </a:rPr>
              <a:t>Метод взвешивания (метод функций окна)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>
              <a:solidFill>
                <a:srgbClr val="0033CC"/>
              </a:solidFill>
            </a:endParaRP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5366" name="Объект 4"/>
          <p:cNvGraphicFramePr>
            <a:graphicFrameLocks noChangeAspect="1"/>
          </p:cNvGraphicFramePr>
          <p:nvPr/>
        </p:nvGraphicFramePr>
        <p:xfrm>
          <a:off x="1363663" y="998538"/>
          <a:ext cx="3471862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3" name="Equation" r:id="rId5" imgW="1497950" imgH="482391" progId="Equation.DSMT4">
                  <p:embed/>
                </p:oleObj>
              </mc:Choice>
              <mc:Fallback>
                <p:oleObj name="Equation" r:id="rId5" imgW="1497950" imgH="482391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3663" y="998538"/>
                        <a:ext cx="3471862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7" name="TextBox 5"/>
          <p:cNvSpPr txBox="1">
            <a:spLocks noChangeArrowheads="1"/>
          </p:cNvSpPr>
          <p:nvPr/>
        </p:nvSpPr>
        <p:spPr bwMode="auto">
          <a:xfrm>
            <a:off x="5251450" y="1308100"/>
            <a:ext cx="42529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КЧХ некаузального КИХ-фильтра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3913" y="2165350"/>
            <a:ext cx="8977312" cy="3748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ru-RU" sz="2400" dirty="0">
                <a:latin typeface="Arial" charset="0"/>
              </a:rPr>
              <a:t>синтез КИХ-фильтра состоит в нахождении тригонометрического полинома, близкого в каком-то смысле к желаемой КЧХ</a:t>
            </a:r>
          </a:p>
          <a:p>
            <a:pPr eaLnBrk="1" hangingPunct="1">
              <a:lnSpc>
                <a:spcPct val="120000"/>
              </a:lnSpc>
              <a:defRPr/>
            </a:pPr>
            <a:endParaRPr lang="ru-RU" sz="600" dirty="0">
              <a:latin typeface="Arial" charset="0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ru-RU" sz="2400" dirty="0">
                <a:latin typeface="Arial" charset="0"/>
              </a:rPr>
              <a:t>Критерий близости</a:t>
            </a:r>
          </a:p>
          <a:p>
            <a:pPr eaLnBrk="1" hangingPunct="1">
              <a:lnSpc>
                <a:spcPct val="120000"/>
              </a:lnSpc>
              <a:defRPr/>
            </a:pPr>
            <a:endParaRPr lang="ru-RU" sz="2400" dirty="0">
              <a:latin typeface="Arial" charset="0"/>
            </a:endParaRPr>
          </a:p>
          <a:p>
            <a:pPr marL="285750" indent="-285750" eaLnBrk="1" hangingPunct="1">
              <a:lnSpc>
                <a:spcPct val="120000"/>
              </a:lnSpc>
              <a:buFontTx/>
              <a:buChar char="-"/>
              <a:defRPr/>
            </a:pPr>
            <a:r>
              <a:rPr lang="ru-RU" sz="2400" dirty="0">
                <a:latin typeface="Arial" charset="0"/>
              </a:rPr>
              <a:t>это квадрат эвклидовой метрики. Наименьшая норма ошибки обеспечивается, если коэффициенты фильтра находятся как коэффициенты ряда Фурье</a:t>
            </a:r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5370" name="Объект 8"/>
          <p:cNvGraphicFramePr>
            <a:graphicFrameLocks noChangeAspect="1"/>
          </p:cNvGraphicFramePr>
          <p:nvPr/>
        </p:nvGraphicFramePr>
        <p:xfrm>
          <a:off x="4551363" y="3041650"/>
          <a:ext cx="1073150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4" name="Equation" r:id="rId7" imgW="634449" imgH="266469" progId="Equation.DSMT4">
                  <p:embed/>
                </p:oleObj>
              </mc:Choice>
              <mc:Fallback>
                <p:oleObj name="Equation" r:id="rId7" imgW="634449" imgH="266469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1363" y="3041650"/>
                        <a:ext cx="1073150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1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2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5373" name="Объект 12"/>
          <p:cNvGraphicFramePr>
            <a:graphicFrameLocks noChangeAspect="1"/>
          </p:cNvGraphicFramePr>
          <p:nvPr/>
        </p:nvGraphicFramePr>
        <p:xfrm>
          <a:off x="3951288" y="3644900"/>
          <a:ext cx="3870325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5" name="Equation" r:id="rId9" imgW="2362200" imgH="520700" progId="Equation.DSMT4">
                  <p:embed/>
                </p:oleObj>
              </mc:Choice>
              <mc:Fallback>
                <p:oleObj name="Equation" r:id="rId9" imgW="2362200" imgH="520700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1288" y="3644900"/>
                        <a:ext cx="3870325" cy="8556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E5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4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5375" name="Объект 14"/>
          <p:cNvGraphicFramePr>
            <a:graphicFrameLocks noChangeAspect="1"/>
          </p:cNvGraphicFramePr>
          <p:nvPr/>
        </p:nvGraphicFramePr>
        <p:xfrm>
          <a:off x="2016125" y="5873750"/>
          <a:ext cx="3738563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6" name="Equation" r:id="rId11" imgW="1854200" imgH="533400" progId="Equation.DSMT4">
                  <p:embed/>
                </p:oleObj>
              </mc:Choice>
              <mc:Fallback>
                <p:oleObj name="Equation" r:id="rId11" imgW="1854200" imgH="5334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25" y="5873750"/>
                        <a:ext cx="3738563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6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5377" name="Объект 16"/>
          <p:cNvGraphicFramePr>
            <a:graphicFrameLocks noChangeAspect="1"/>
          </p:cNvGraphicFramePr>
          <p:nvPr/>
        </p:nvGraphicFramePr>
        <p:xfrm>
          <a:off x="6516688" y="6165850"/>
          <a:ext cx="1425575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7" name="Equation" r:id="rId13" imgW="736600" imgH="241300" progId="Equation.DSMT4">
                  <p:embed/>
                </p:oleObj>
              </mc:Choice>
              <mc:Fallback>
                <p:oleObj name="Equation" r:id="rId13" imgW="736600" imgH="241300" progId="Equation.DSMT4">
                  <p:embed/>
                  <p:pic>
                    <p:nvPicPr>
                      <p:cNvPr id="0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6165850"/>
                        <a:ext cx="1425575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Прямоугольник 6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6387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6EB0AB1-6EB7-4BE1-AECD-39BE3D90B7D2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6388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DF10706-0282-470D-AA4C-C5B02915A234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1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2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4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5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6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7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8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9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0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1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2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3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4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5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6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7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8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9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0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1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2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3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4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5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6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7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8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9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0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1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2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3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4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5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6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7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8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29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0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1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2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3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4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5" name="Rectangle 51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6" name="Rectangle 52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7" name="Rectangle 53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8" name="Rectangle 55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39" name="Rectangle 57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40" name="Text Box 61"/>
          <p:cNvSpPr txBox="1">
            <a:spLocks noChangeArrowheads="1"/>
          </p:cNvSpPr>
          <p:nvPr/>
        </p:nvSpPr>
        <p:spPr bwMode="auto">
          <a:xfrm>
            <a:off x="757238" y="438150"/>
            <a:ext cx="79660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Полученные коэффициенты – это отсчеты ИХ (некаузальной); для каузальности нужен сдвиг </a:t>
            </a:r>
          </a:p>
        </p:txBody>
      </p:sp>
      <p:graphicFrame>
        <p:nvGraphicFramePr>
          <p:cNvPr id="16441" name="Object 62"/>
          <p:cNvGraphicFramePr>
            <a:graphicFrameLocks noChangeAspect="1"/>
          </p:cNvGraphicFramePr>
          <p:nvPr/>
        </p:nvGraphicFramePr>
        <p:xfrm>
          <a:off x="2195513" y="1439863"/>
          <a:ext cx="5221287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4" name="Equation" r:id="rId5" imgW="2895600" imgH="622300" progId="Equation.DSMT4">
                  <p:embed/>
                </p:oleObj>
              </mc:Choice>
              <mc:Fallback>
                <p:oleObj name="Equation" r:id="rId5" imgW="2895600" imgH="622300" progId="Equation.DSMT4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439863"/>
                        <a:ext cx="5221287" cy="112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42" name="Rectangle 64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6443" name="Object 63"/>
          <p:cNvGraphicFramePr>
            <a:graphicFrameLocks noChangeAspect="1"/>
          </p:cNvGraphicFramePr>
          <p:nvPr/>
        </p:nvGraphicFramePr>
        <p:xfrm>
          <a:off x="1925638" y="2700338"/>
          <a:ext cx="319563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5" name="Equation" r:id="rId7" imgW="1739900" imgH="279400" progId="Equation.DSMT4">
                  <p:embed/>
                </p:oleObj>
              </mc:Choice>
              <mc:Fallback>
                <p:oleObj name="Equation" r:id="rId7" imgW="1739900" imgH="279400" progId="Equation.DSMT4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5638" y="2700338"/>
                        <a:ext cx="319563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44" name="Rectangle 66"/>
          <p:cNvSpPr>
            <a:spLocks noChangeArrowheads="1"/>
          </p:cNvSpPr>
          <p:nvPr/>
        </p:nvSpPr>
        <p:spPr bwMode="auto">
          <a:xfrm>
            <a:off x="774700" y="35004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6445" name="Object 65"/>
          <p:cNvGraphicFramePr>
            <a:graphicFrameLocks noChangeAspect="1"/>
          </p:cNvGraphicFramePr>
          <p:nvPr/>
        </p:nvGraphicFramePr>
        <p:xfrm>
          <a:off x="6450013" y="2789238"/>
          <a:ext cx="17557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6" name="Equation" r:id="rId9" imgW="863225" imgH="190417" progId="Equation.DSMT4">
                  <p:embed/>
                </p:oleObj>
              </mc:Choice>
              <mc:Fallback>
                <p:oleObj name="Equation" r:id="rId9" imgW="863225" imgH="190417" progId="Equation.DSMT4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0013" y="2789238"/>
                        <a:ext cx="175577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46" name="Text Box 67"/>
          <p:cNvSpPr txBox="1">
            <a:spLocks noChangeArrowheads="1"/>
          </p:cNvSpPr>
          <p:nvPr/>
        </p:nvSpPr>
        <p:spPr bwMode="auto">
          <a:xfrm>
            <a:off x="5526088" y="2752725"/>
            <a:ext cx="1169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где</a:t>
            </a:r>
          </a:p>
        </p:txBody>
      </p:sp>
      <p:graphicFrame>
        <p:nvGraphicFramePr>
          <p:cNvPr id="16447" name="Object 73"/>
          <p:cNvGraphicFramePr>
            <a:graphicFrameLocks noChangeAspect="1"/>
          </p:cNvGraphicFramePr>
          <p:nvPr/>
        </p:nvGraphicFramePr>
        <p:xfrm>
          <a:off x="1204913" y="4792663"/>
          <a:ext cx="8191500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7" name="Mathcad" r:id="rId11" imgW="6438900" imgH="1714500" progId="Mathcad">
                  <p:embed/>
                </p:oleObj>
              </mc:Choice>
              <mc:Fallback>
                <p:oleObj name="Mathcad" r:id="rId11" imgW="6438900" imgH="1714500" progId="Mathcad">
                  <p:embed/>
                  <p:pic>
                    <p:nvPicPr>
                      <p:cNvPr id="0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913" y="4792663"/>
                        <a:ext cx="8191500" cy="218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8000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48" name="Object 74"/>
          <p:cNvGraphicFramePr>
            <a:graphicFrameLocks noChangeAspect="1"/>
          </p:cNvGraphicFramePr>
          <p:nvPr/>
        </p:nvGraphicFramePr>
        <p:xfrm>
          <a:off x="2503488" y="3098800"/>
          <a:ext cx="5235575" cy="191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8" name="Mathcad" r:id="rId13" imgW="4953000" imgH="1809750" progId="Mathcad">
                  <p:embed/>
                </p:oleObj>
              </mc:Choice>
              <mc:Fallback>
                <p:oleObj name="Mathcad" r:id="rId13" imgW="4953000" imgH="1809750" progId="Mathcad">
                  <p:embed/>
                  <p:pic>
                    <p:nvPicPr>
                      <p:cNvPr id="0" name="Object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3488" y="3098800"/>
                        <a:ext cx="5235575" cy="191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8000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7411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96DB49E-6148-484B-927A-37CA765E3238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7412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1062AA0-C054-4F2A-8E28-7CDE73156EF6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7413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5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6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7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8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9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0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1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2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3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4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5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6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7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8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9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0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1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2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3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4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5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6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7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8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39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0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1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2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3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4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5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6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7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8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49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0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1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2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3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4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5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6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7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8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59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60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61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62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63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64" name="Rectangle 57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65" name="Rectangle 59"/>
          <p:cNvSpPr>
            <a:spLocks noChangeArrowheads="1"/>
          </p:cNvSpPr>
          <p:nvPr/>
        </p:nvSpPr>
        <p:spPr bwMode="auto">
          <a:xfrm>
            <a:off x="774700" y="35004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66" name="Text Box 63"/>
          <p:cNvSpPr txBox="1">
            <a:spLocks noChangeArrowheads="1"/>
          </p:cNvSpPr>
          <p:nvPr/>
        </p:nvSpPr>
        <p:spPr bwMode="auto">
          <a:xfrm>
            <a:off x="742950" y="373063"/>
            <a:ext cx="93281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/>
              <a:t>Однако если желаемая КЧХ разрывна (например, прямоугольная, получаемая КЧХ, как сумма усеченного ряда Фурье , содержит гиббсовские осцилляции. </a:t>
            </a:r>
          </a:p>
        </p:txBody>
      </p:sp>
      <p:graphicFrame>
        <p:nvGraphicFramePr>
          <p:cNvPr id="17467" name="Object 64"/>
          <p:cNvGraphicFramePr>
            <a:graphicFrameLocks noChangeAspect="1"/>
          </p:cNvGraphicFramePr>
          <p:nvPr/>
        </p:nvGraphicFramePr>
        <p:xfrm>
          <a:off x="1206500" y="1979613"/>
          <a:ext cx="8010525" cy="316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0" name="Mathcad" r:id="rId5" imgW="6276975" imgH="2476500" progId="Mathcad">
                  <p:embed/>
                </p:oleObj>
              </mc:Choice>
              <mc:Fallback>
                <p:oleObj name="Mathcad" r:id="rId5" imgW="6276975" imgH="2476500" progId="Mathcad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0" y="1979613"/>
                        <a:ext cx="8010525" cy="316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8000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68" name="Text Box 65"/>
          <p:cNvSpPr txBox="1">
            <a:spLocks noChangeArrowheads="1"/>
          </p:cNvSpPr>
          <p:nvPr/>
        </p:nvSpPr>
        <p:spPr bwMode="auto">
          <a:xfrm>
            <a:off x="1206500" y="5399088"/>
            <a:ext cx="8550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причина явления Гиббса заключается в слишком медленном убывании коэффициентов Фурье-разложения разрывной функции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43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88CEFE-CC4E-448F-83C7-F26579862070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18436" name="TextBox 2"/>
          <p:cNvSpPr txBox="1">
            <a:spLocks noChangeArrowheads="1"/>
          </p:cNvSpPr>
          <p:nvPr/>
        </p:nvSpPr>
        <p:spPr bwMode="auto">
          <a:xfrm>
            <a:off x="841375" y="498475"/>
            <a:ext cx="80565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Для ускорения убывания ИХ умножается на весовую последовательность (окно)</a:t>
            </a:r>
          </a:p>
        </p:txBody>
      </p:sp>
      <p:pic>
        <p:nvPicPr>
          <p:cNvPr id="18437" name="Рисунок 3" descr="Рис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844675"/>
            <a:ext cx="157480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4" descr="Рис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63" y="1825625"/>
            <a:ext cx="1519237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Рисунок 5" descr="Рис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013" y="1844675"/>
            <a:ext cx="151765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Рисунок 6" descr="Рис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4005263"/>
            <a:ext cx="1520825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Рисунок 7" descr="Рис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63" y="4005263"/>
            <a:ext cx="15192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Рисунок 8" descr="Рис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113" y="4014788"/>
            <a:ext cx="152082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TextBox 9"/>
          <p:cNvSpPr txBox="1">
            <a:spLocks noChangeArrowheads="1"/>
          </p:cNvSpPr>
          <p:nvPr/>
        </p:nvSpPr>
        <p:spPr bwMode="auto">
          <a:xfrm>
            <a:off x="1624013" y="2970213"/>
            <a:ext cx="15208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Прямоугольное «окно»</a:t>
            </a:r>
          </a:p>
        </p:txBody>
      </p:sp>
      <p:sp>
        <p:nvSpPr>
          <p:cNvPr id="18444" name="TextBox 10"/>
          <p:cNvSpPr txBox="1">
            <a:spLocks noChangeArrowheads="1"/>
          </p:cNvSpPr>
          <p:nvPr/>
        </p:nvSpPr>
        <p:spPr bwMode="auto">
          <a:xfrm>
            <a:off x="4086225" y="2970213"/>
            <a:ext cx="18002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Окно Бартлетта (треугольное)</a:t>
            </a:r>
          </a:p>
        </p:txBody>
      </p:sp>
      <p:sp>
        <p:nvSpPr>
          <p:cNvPr id="18445" name="TextBox 11"/>
          <p:cNvSpPr txBox="1">
            <a:spLocks noChangeArrowheads="1"/>
          </p:cNvSpPr>
          <p:nvPr/>
        </p:nvSpPr>
        <p:spPr bwMode="auto">
          <a:xfrm>
            <a:off x="6869113" y="2970213"/>
            <a:ext cx="14795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Окно Хэнна (фон Ганна) </a:t>
            </a:r>
          </a:p>
        </p:txBody>
      </p:sp>
      <p:sp>
        <p:nvSpPr>
          <p:cNvPr id="18446" name="TextBox 12"/>
          <p:cNvSpPr txBox="1">
            <a:spLocks noChangeArrowheads="1"/>
          </p:cNvSpPr>
          <p:nvPr/>
        </p:nvSpPr>
        <p:spPr bwMode="auto">
          <a:xfrm>
            <a:off x="1625600" y="5219700"/>
            <a:ext cx="1470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Окно Хэмминга</a:t>
            </a:r>
          </a:p>
        </p:txBody>
      </p:sp>
      <p:sp>
        <p:nvSpPr>
          <p:cNvPr id="18447" name="TextBox 13"/>
          <p:cNvSpPr txBox="1">
            <a:spLocks noChangeArrowheads="1"/>
          </p:cNvSpPr>
          <p:nvPr/>
        </p:nvSpPr>
        <p:spPr bwMode="auto">
          <a:xfrm>
            <a:off x="4132263" y="5219700"/>
            <a:ext cx="1663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Окно Блэкмана</a:t>
            </a:r>
          </a:p>
        </p:txBody>
      </p:sp>
      <p:sp>
        <p:nvSpPr>
          <p:cNvPr id="18448" name="TextBox 14"/>
          <p:cNvSpPr txBox="1">
            <a:spLocks noChangeArrowheads="1"/>
          </p:cNvSpPr>
          <p:nvPr/>
        </p:nvSpPr>
        <p:spPr bwMode="auto">
          <a:xfrm>
            <a:off x="6831013" y="5219700"/>
            <a:ext cx="1558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Окно Кайзера</a:t>
            </a:r>
          </a:p>
        </p:txBody>
      </p:sp>
      <p:sp>
        <p:nvSpPr>
          <p:cNvPr id="18449" name="TextBox 15"/>
          <p:cNvSpPr txBox="1">
            <a:spLocks noChangeArrowheads="1"/>
          </p:cNvSpPr>
          <p:nvPr/>
        </p:nvSpPr>
        <p:spPr bwMode="auto">
          <a:xfrm>
            <a:off x="1624013" y="5876925"/>
            <a:ext cx="7937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и много других (Парзена, Римана, Тьюки, Пуассона, Дольфа-Чебышёва и т.д.)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19459" name="Picture 8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038" y="2192338"/>
            <a:ext cx="35718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9460" name="Picture 8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760413"/>
            <a:ext cx="36004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9461" name="Picture 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675" y="5292725"/>
            <a:ext cx="35718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9462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60B6AE8-AF89-4A0B-9069-D3CA79D124F3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9463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97AFE15-E994-494C-9381-6702430C418F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19464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5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6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7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8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9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0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1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2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3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4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5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6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7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8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79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0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1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2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3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4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6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7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8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89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1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2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3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4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5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6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7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8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99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0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1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2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3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4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5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6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7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8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09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10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11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12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13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14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15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516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2041" name="Text Box 57"/>
          <p:cNvSpPr txBox="1">
            <a:spLocks noChangeArrowheads="1"/>
          </p:cNvSpPr>
          <p:nvPr/>
        </p:nvSpPr>
        <p:spPr bwMode="auto">
          <a:xfrm>
            <a:off x="4805363" y="254000"/>
            <a:ext cx="1081087" cy="45720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Окна</a:t>
            </a:r>
          </a:p>
        </p:txBody>
      </p:sp>
      <p:sp>
        <p:nvSpPr>
          <p:cNvPr id="19518" name="Text Box 61"/>
          <p:cNvSpPr txBox="1">
            <a:spLocks noChangeArrowheads="1"/>
          </p:cNvSpPr>
          <p:nvPr/>
        </p:nvSpPr>
        <p:spPr bwMode="auto">
          <a:xfrm>
            <a:off x="1249363" y="1039813"/>
            <a:ext cx="2746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>
                <a:solidFill>
                  <a:srgbClr val="0033CC"/>
                </a:solidFill>
              </a:rPr>
              <a:t>Хэмминга </a:t>
            </a:r>
          </a:p>
        </p:txBody>
      </p:sp>
      <p:sp>
        <p:nvSpPr>
          <p:cNvPr id="19519" name="Rectangle 63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9520" name="Object 62"/>
          <p:cNvGraphicFramePr>
            <a:graphicFrameLocks noChangeAspect="1"/>
          </p:cNvGraphicFramePr>
          <p:nvPr/>
        </p:nvGraphicFramePr>
        <p:xfrm>
          <a:off x="1506538" y="1571625"/>
          <a:ext cx="350837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6" name="Equation" r:id="rId8" imgW="1905000" imgH="393700" progId="Equation.DSMT4">
                  <p:embed/>
                </p:oleObj>
              </mc:Choice>
              <mc:Fallback>
                <p:oleObj name="Equation" r:id="rId8" imgW="1905000" imgH="393700" progId="Equation.DSMT4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538" y="1571625"/>
                        <a:ext cx="3508375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21" name="Text Box 66"/>
          <p:cNvSpPr txBox="1">
            <a:spLocks noChangeArrowheads="1"/>
          </p:cNvSpPr>
          <p:nvPr/>
        </p:nvSpPr>
        <p:spPr bwMode="auto">
          <a:xfrm>
            <a:off x="1249363" y="2281238"/>
            <a:ext cx="4151312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>
                <a:solidFill>
                  <a:srgbClr val="0033CC"/>
                </a:solidFill>
              </a:rPr>
              <a:t>Хэнна (фон Ханна, фон Ганна) </a:t>
            </a:r>
          </a:p>
        </p:txBody>
      </p:sp>
      <p:sp>
        <p:nvSpPr>
          <p:cNvPr id="19522" name="Rectangle 68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9523" name="Object 67"/>
          <p:cNvGraphicFramePr>
            <a:graphicFrameLocks noChangeAspect="1"/>
          </p:cNvGraphicFramePr>
          <p:nvPr/>
        </p:nvGraphicFramePr>
        <p:xfrm>
          <a:off x="1509713" y="2868613"/>
          <a:ext cx="3105150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7" name="Equation" r:id="rId10" imgW="1600200" imgH="431800" progId="Equation.DSMT4">
                  <p:embed/>
                </p:oleObj>
              </mc:Choice>
              <mc:Fallback>
                <p:oleObj name="Equation" r:id="rId10" imgW="1600200" imgH="431800" progId="Equation.DSMT4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9713" y="2868613"/>
                        <a:ext cx="3105150" cy="83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24" name="Rectangle 71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9525" name="Object 70"/>
          <p:cNvGraphicFramePr>
            <a:graphicFrameLocks noChangeAspect="1"/>
          </p:cNvGraphicFramePr>
          <p:nvPr/>
        </p:nvGraphicFramePr>
        <p:xfrm>
          <a:off x="1789113" y="5456238"/>
          <a:ext cx="3848100" cy="148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8" name="Equation" r:id="rId12" imgW="2730500" imgH="1054100" progId="Equation.DSMT4">
                  <p:embed/>
                </p:oleObj>
              </mc:Choice>
              <mc:Fallback>
                <p:oleObj name="Equation" r:id="rId12" imgW="2730500" imgH="1054100" progId="Equation.DSMT4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9113" y="5456238"/>
                        <a:ext cx="3848100" cy="1487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26" name="Text Box 72"/>
          <p:cNvSpPr txBox="1">
            <a:spLocks noChangeArrowheads="1"/>
          </p:cNvSpPr>
          <p:nvPr/>
        </p:nvSpPr>
        <p:spPr bwMode="auto">
          <a:xfrm>
            <a:off x="1249363" y="5272088"/>
            <a:ext cx="126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>
                <a:solidFill>
                  <a:srgbClr val="0033CC"/>
                </a:solidFill>
              </a:rPr>
              <a:t>Кайзера</a:t>
            </a:r>
          </a:p>
        </p:txBody>
      </p:sp>
      <p:graphicFrame>
        <p:nvGraphicFramePr>
          <p:cNvPr id="19527" name="Объект 9"/>
          <p:cNvGraphicFramePr>
            <a:graphicFrameLocks noChangeAspect="1"/>
          </p:cNvGraphicFramePr>
          <p:nvPr/>
        </p:nvGraphicFramePr>
        <p:xfrm>
          <a:off x="979488" y="4500563"/>
          <a:ext cx="4727575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9" name="Equation" r:id="rId14" imgW="2755900" imgH="393700" progId="Equation.DSMT4">
                  <p:embed/>
                </p:oleObj>
              </mc:Choice>
              <mc:Fallback>
                <p:oleObj name="Equation" r:id="rId14" imgW="2755900" imgH="3937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488" y="4500563"/>
                        <a:ext cx="4727575" cy="67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28" name="Text Box 66"/>
          <p:cNvSpPr txBox="1">
            <a:spLocks noChangeArrowheads="1"/>
          </p:cNvSpPr>
          <p:nvPr/>
        </p:nvSpPr>
        <p:spPr bwMode="auto">
          <a:xfrm>
            <a:off x="1271588" y="3900488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>
                <a:solidFill>
                  <a:srgbClr val="0033CC"/>
                </a:solidFill>
              </a:rPr>
              <a:t>Блэкмана</a:t>
            </a:r>
          </a:p>
        </p:txBody>
      </p:sp>
      <p:pic>
        <p:nvPicPr>
          <p:cNvPr id="19529" name="Picture 8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038" y="3689350"/>
            <a:ext cx="35718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graphicFrame>
        <p:nvGraphicFramePr>
          <p:cNvPr id="19530" name="Объект 1"/>
          <p:cNvGraphicFramePr>
            <a:graphicFrameLocks noChangeAspect="1"/>
          </p:cNvGraphicFramePr>
          <p:nvPr/>
        </p:nvGraphicFramePr>
        <p:xfrm>
          <a:off x="8713788" y="5849938"/>
          <a:ext cx="9144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0" name="Mathcad" r:id="rId17" imgW="914400" imgH="447675" progId="Mathcad">
                  <p:link updateAutomatic="1"/>
                </p:oleObj>
              </mc:Choice>
              <mc:Fallback>
                <p:oleObj name="Mathcad" r:id="rId17" imgW="914400" imgH="447675" progId="Mathcad">
                  <p:link updateAutomatic="1"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3788" y="5849938"/>
                        <a:ext cx="91440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Прямоугольник 6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graphicFrame>
        <p:nvGraphicFramePr>
          <p:cNvPr id="20483" name="Object 70"/>
          <p:cNvGraphicFramePr>
            <a:graphicFrameLocks noChangeAspect="1"/>
          </p:cNvGraphicFramePr>
          <p:nvPr/>
        </p:nvGraphicFramePr>
        <p:xfrm>
          <a:off x="1008063" y="674688"/>
          <a:ext cx="8910637" cy="351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6" name="Mathcad" r:id="rId5" imgW="6619875" imgH="2609850" progId="Mathcad">
                  <p:embed/>
                </p:oleObj>
              </mc:Choice>
              <mc:Fallback>
                <p:oleObj name="Mathcad" r:id="rId5" imgW="6619875" imgH="2609850" progId="Mathcad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8063" y="674688"/>
                        <a:ext cx="8910637" cy="3516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8000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C21EDCE-C3F5-4B1E-89F6-905172ACF9C5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0485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F642A98-CF7F-4886-AE60-0AF50B5D4E1B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0486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7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8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9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0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1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2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3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4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5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6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7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8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9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0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1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2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3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4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5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6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7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8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9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1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2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3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4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5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6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7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8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19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0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1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2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3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4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5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6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7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8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29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30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31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32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33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34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35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36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37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38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3065" name="Text Box 57"/>
          <p:cNvSpPr txBox="1">
            <a:spLocks noChangeArrowheads="1"/>
          </p:cNvSpPr>
          <p:nvPr/>
        </p:nvSpPr>
        <p:spPr bwMode="auto">
          <a:xfrm>
            <a:off x="1292225" y="530225"/>
            <a:ext cx="7650163" cy="45720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Результат применения окна Хэмминга</a:t>
            </a:r>
          </a:p>
        </p:txBody>
      </p:sp>
      <p:sp>
        <p:nvSpPr>
          <p:cNvPr id="20540" name="Rectangle 59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41" name="Rectangle 64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42" name="Rectangle 67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" name="Object 71"/>
          <p:cNvGraphicFramePr>
            <a:graphicFrameLocks noChangeAspect="1"/>
          </p:cNvGraphicFramePr>
          <p:nvPr/>
        </p:nvGraphicFramePr>
        <p:xfrm>
          <a:off x="981075" y="3465513"/>
          <a:ext cx="8505825" cy="319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7" name="Mathcad" r:id="rId7" imgW="6696075" imgH="2514600" progId="Mathcad">
                  <p:embed/>
                </p:oleObj>
              </mc:Choice>
              <mc:Fallback>
                <p:oleObj name="Mathcad" r:id="rId7" imgW="6696075" imgH="2514600" progId="Mathcad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3465513"/>
                        <a:ext cx="8505825" cy="3195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8000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Прямоугольник 6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graphicFrame>
        <p:nvGraphicFramePr>
          <p:cNvPr id="21507" name="Object 70"/>
          <p:cNvGraphicFramePr>
            <a:graphicFrameLocks noChangeAspect="1"/>
          </p:cNvGraphicFramePr>
          <p:nvPr/>
        </p:nvGraphicFramePr>
        <p:xfrm>
          <a:off x="1008063" y="674688"/>
          <a:ext cx="8910637" cy="351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2" name="Mathcad" r:id="rId5" imgW="6619875" imgH="2609850" progId="Mathcad">
                  <p:embed/>
                </p:oleObj>
              </mc:Choice>
              <mc:Fallback>
                <p:oleObj name="Mathcad" r:id="rId5" imgW="6619875" imgH="2609850" progId="Mathcad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8063" y="674688"/>
                        <a:ext cx="8910637" cy="3516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8000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36DB4CE-F012-470E-9A85-81F02EE1CC7A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1509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946B07A-5482-4049-81EE-C53AEFD89B60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1510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1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2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3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4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5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6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7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8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19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0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1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2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3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4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5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6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7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8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29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0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1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2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3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4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5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6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7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8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39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0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1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2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3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4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5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6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7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8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49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0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1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2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3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4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5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6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7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8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59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60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61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62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3065" name="Text Box 57"/>
          <p:cNvSpPr txBox="1">
            <a:spLocks noChangeArrowheads="1"/>
          </p:cNvSpPr>
          <p:nvPr/>
        </p:nvSpPr>
        <p:spPr bwMode="auto">
          <a:xfrm>
            <a:off x="1520825" y="765175"/>
            <a:ext cx="7650163" cy="45720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400" b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Результат применения окна Хэмминга</a:t>
            </a:r>
          </a:p>
        </p:txBody>
      </p:sp>
      <p:sp>
        <p:nvSpPr>
          <p:cNvPr id="21564" name="Rectangle 59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65" name="Rectangle 64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66" name="Rectangle 67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21567" name="Рисунок 62" descr="Рис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3787775"/>
            <a:ext cx="3971925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68" name="Рисунок 63" descr="Рис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488" y="4229100"/>
            <a:ext cx="367665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69" name="TextBox 1"/>
          <p:cNvSpPr txBox="1">
            <a:spLocks noChangeArrowheads="1"/>
          </p:cNvSpPr>
          <p:nvPr/>
        </p:nvSpPr>
        <p:spPr bwMode="auto">
          <a:xfrm>
            <a:off x="1701800" y="5984875"/>
            <a:ext cx="3870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Частотная функция прямоугольного окна</a:t>
            </a:r>
          </a:p>
        </p:txBody>
      </p:sp>
      <p:sp>
        <p:nvSpPr>
          <p:cNvPr id="21570" name="TextBox 2"/>
          <p:cNvSpPr txBox="1">
            <a:spLocks noChangeArrowheads="1"/>
          </p:cNvSpPr>
          <p:nvPr/>
        </p:nvSpPr>
        <p:spPr bwMode="auto">
          <a:xfrm>
            <a:off x="6021388" y="5984875"/>
            <a:ext cx="3690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Результат её свёртки с прямоугольной идеальной КЧХ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Прямоугольник 6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2531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7307E81-E67D-487A-9B7B-75FA28A5FC15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2532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0720A5F-7C96-4C6F-A995-D1EDC51718E7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22533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35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36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37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38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39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0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1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2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3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4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5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6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7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8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49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0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1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2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3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4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5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6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7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8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59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0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1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2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3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4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5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6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7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8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69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0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1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2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3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4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5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6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7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8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79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80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81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82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83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84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85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86" name="Rectangle 58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87" name="Rectangle 59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2588" name="Rectangle 60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2589" name="Object 64"/>
          <p:cNvGraphicFramePr>
            <a:graphicFrameLocks noChangeAspect="1"/>
          </p:cNvGraphicFramePr>
          <p:nvPr/>
        </p:nvGraphicFramePr>
        <p:xfrm>
          <a:off x="1116013" y="3455988"/>
          <a:ext cx="8326437" cy="378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4" name="Mathcad" r:id="rId5" imgW="6696075" imgH="3048000" progId="Mathcad">
                  <p:embed/>
                </p:oleObj>
              </mc:Choice>
              <mc:Fallback>
                <p:oleObj name="Mathcad" r:id="rId5" imgW="6696075" imgH="3048000" progId="Mathcad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3455988"/>
                        <a:ext cx="8326437" cy="3789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8000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97" name="Text Box 65"/>
          <p:cNvSpPr txBox="1">
            <a:spLocks noChangeArrowheads="1"/>
          </p:cNvSpPr>
          <p:nvPr/>
        </p:nvSpPr>
        <p:spPr bwMode="auto">
          <a:xfrm>
            <a:off x="1123950" y="447675"/>
            <a:ext cx="7650163" cy="830263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Результат применения окон Хэмминга и </a:t>
            </a:r>
            <a:r>
              <a:rPr lang="ru-RU" sz="2400" b="1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Блэкмана</a:t>
            </a:r>
            <a:endParaRPr lang="ru-RU" sz="24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2591" name="Object 66"/>
          <p:cNvGraphicFramePr>
            <a:graphicFrameLocks noChangeAspect="1"/>
          </p:cNvGraphicFramePr>
          <p:nvPr/>
        </p:nvGraphicFramePr>
        <p:xfrm>
          <a:off x="1925638" y="1101725"/>
          <a:ext cx="7246937" cy="347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5" name="Mathcad" r:id="rId7" imgW="6276975" imgH="3009900" progId="Mathcad">
                  <p:embed/>
                </p:oleObj>
              </mc:Choice>
              <mc:Fallback>
                <p:oleObj name="Mathcad" r:id="rId7" imgW="6276975" imgH="3009900" progId="Mathcad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5638" y="1101725"/>
                        <a:ext cx="7246937" cy="347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8000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355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AFB62A4-7643-4DDE-BC62-65CBF5DD3510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6013" y="809625"/>
          <a:ext cx="8640762" cy="548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5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8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6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081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Окно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Ширина главного лепестка 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(относительно )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Относительный уровень первого бокового лепестка АЧХ, дБ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Прямоугольное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–21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Бартлетта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–25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Хэнна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–44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Хэмминга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–53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7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Блэкмана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–74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Кайзера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около –74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2" marR="6856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614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15665FD-2592-4C74-826E-0477D0375483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6148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0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1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2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3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4" name="TextBox 2"/>
          <p:cNvSpPr txBox="1">
            <a:spLocks noChangeArrowheads="1"/>
          </p:cNvSpPr>
          <p:nvPr/>
        </p:nvSpPr>
        <p:spPr bwMode="auto">
          <a:xfrm>
            <a:off x="642937" y="364861"/>
            <a:ext cx="9405937" cy="621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/>
              <a:t>Синтез дискретного фильтра: нахождение такой </a:t>
            </a:r>
            <a:r>
              <a:rPr lang="ru-RU" altLang="ru-RU" sz="2800" dirty="0">
                <a:solidFill>
                  <a:srgbClr val="0066FF"/>
                </a:solidFill>
              </a:rPr>
              <a:t>реализуемой</a:t>
            </a:r>
            <a:r>
              <a:rPr lang="ru-RU" altLang="ru-RU" sz="2800" dirty="0"/>
              <a:t> структуры дискретной цепи, характеристики которой были бы </a:t>
            </a:r>
            <a:r>
              <a:rPr lang="ru-RU" altLang="ru-RU" sz="2800" i="1" dirty="0">
                <a:solidFill>
                  <a:srgbClr val="0066FF"/>
                </a:solidFill>
              </a:rPr>
              <a:t>в каком-то смысле </a:t>
            </a:r>
            <a:r>
              <a:rPr lang="ru-RU" altLang="ru-RU" sz="2800" dirty="0"/>
              <a:t>наиболее близки к желаемым</a:t>
            </a:r>
            <a:r>
              <a:rPr lang="ru-RU" altLang="ru-RU" sz="2800" dirty="0" smtClean="0"/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800" dirty="0"/>
              <a:t> Желаемой характеристикой может быть КЧХ или ИХ. В большинстве случаев это КЧХ, точнее, пара АЧХ-ФЧХ.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/>
              <a:t>Следовательно, математически синтез фильтра – это </a:t>
            </a:r>
            <a:r>
              <a:rPr lang="ru-RU" altLang="ru-RU" sz="2800" dirty="0">
                <a:solidFill>
                  <a:srgbClr val="0066FF"/>
                </a:solidFill>
              </a:rPr>
              <a:t>аппроксимация</a:t>
            </a:r>
            <a:r>
              <a:rPr lang="ru-RU" altLang="ru-RU" sz="2800" dirty="0"/>
              <a:t> желаемой характеристики при помощи функции из заданного класса (то есть при помощи полинома или частного двух полиномов).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4579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DD23542-3C99-4B24-B288-74377FD7DA07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709613" y="493713"/>
            <a:ext cx="3690937" cy="355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53920" tIns="31740" rIns="0" bIns="1587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33CC"/>
                </a:solidFill>
              </a:rPr>
              <a:t>Окно Блэкмана – Наттолла</a:t>
            </a:r>
          </a:p>
        </p:txBody>
      </p:sp>
      <p:pic>
        <p:nvPicPr>
          <p:cNvPr id="24581" name="Picture 3" descr="https://upload.wikimedia.org/wikipedia/commons/thumb/b/bd/Window_function_and_frequency_response_-_Blackman-Nuttall.svg/480px-Window_function_and_frequency_response_-_Blackman-Nuttall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488" y="2743200"/>
            <a:ext cx="7921625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AutoShape 4" descr="w (n) = a_ {0} -a_ {1} \ cos \ left ({\ frac {2 \ pi n} {N-1}} \ right) + a_ {2} \ cos \ left ({\ frac {4 \ pi n} {N-1}} \ right) -a_ {3} \ cos \ left ({\ frac {6 \ pi n} {N-1}} \ right)"/>
          <p:cNvSpPr>
            <a:spLocks noChangeAspect="1" noChangeArrowheads="1"/>
          </p:cNvSpPr>
          <p:nvPr/>
        </p:nvSpPr>
        <p:spPr bwMode="auto">
          <a:xfrm>
            <a:off x="1062038" y="571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4583" name="AutoShape 5" descr="a_ {0} = 0,3635819; \ quad a_ {1} = 0,4891775; \ quad a_ {2} = 0,1365995; \ quad a_ {3} = 0,0106411 \,"/>
          <p:cNvSpPr>
            <a:spLocks noChangeAspect="1" noChangeArrowheads="1"/>
          </p:cNvSpPr>
          <p:nvPr/>
        </p:nvSpPr>
        <p:spPr bwMode="auto">
          <a:xfrm>
            <a:off x="1062038" y="7239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4584" name="AutoShape 7" descr="w (n) = a_ {0} -a_ {1} \ cos \ left ({\ frac {2 \ pi n} {N-1}} \ right) + a_ {2} \ cos \ left ({\ frac {4 \ pi n} {N-1}} \ right) -a_ {3} \ cos \ left ({\ frac {6 \ pi n} {N-1}} \ right)"/>
          <p:cNvSpPr>
            <a:spLocks noChangeAspect="1" noChangeArrowheads="1"/>
          </p:cNvSpPr>
          <p:nvPr/>
        </p:nvSpPr>
        <p:spPr bwMode="auto">
          <a:xfrm>
            <a:off x="928688" y="2063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4585" name="AutoShape 9" descr="w (n) = a_ {0} -a_ {1} \ cos \ left ({\ frac {2 \ pi n} {N-1}} \ right) + a_ {2} \ cos \ left ({\ frac {4 \ pi n} {N-1}} \ right) -a_ {3} \ cos \ left ({\ frac {6 \ pi n} {N-1}} \ right)"/>
          <p:cNvSpPr>
            <a:spLocks noChangeAspect="1" noChangeArrowheads="1"/>
          </p:cNvSpPr>
          <p:nvPr/>
        </p:nvSpPr>
        <p:spPr bwMode="auto">
          <a:xfrm>
            <a:off x="1081088" y="3587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181100"/>
            <a:ext cx="8804275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560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277E846-50FA-4E81-8111-5480EBB05F4D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1282700"/>
            <a:ext cx="857885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25605" name="Прямоугольник 2"/>
          <p:cNvSpPr>
            <a:spLocks noChangeArrowheads="1"/>
          </p:cNvSpPr>
          <p:nvPr/>
        </p:nvSpPr>
        <p:spPr bwMode="auto">
          <a:xfrm>
            <a:off x="1160463" y="712788"/>
            <a:ext cx="3495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33CC"/>
                </a:solidFill>
              </a:rPr>
              <a:t>Окно Блэкмана – Харриса</a:t>
            </a:r>
          </a:p>
        </p:txBody>
      </p:sp>
      <p:pic>
        <p:nvPicPr>
          <p:cNvPr id="25606" name="Picture 4" descr="File:Window function and frequency response - Blackman-Harris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2801938"/>
            <a:ext cx="806291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662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0496DB9-9604-46FD-9D20-65050E587B49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26628" name="TextBox 2"/>
          <p:cNvSpPr txBox="1">
            <a:spLocks noChangeArrowheads="1"/>
          </p:cNvSpPr>
          <p:nvPr/>
        </p:nvSpPr>
        <p:spPr bwMode="auto">
          <a:xfrm>
            <a:off x="800100" y="493713"/>
            <a:ext cx="90455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Для всех перечисленных окон имеет место общее свойство: боковые лепестки имеют неодинаковые уровни по оси частот.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Требование одинакового уровня соответствует критерию равномерного приближения Чебышёва, или минимаксному критерию.</a:t>
            </a: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84463"/>
            <a:ext cx="8510588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765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FFD8C91-42EB-4C48-82F0-89CAF8C81D96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27652" name="AutoShape 2" descr="{\ Displaystyle W_ {0} (к) = {\ гидроразрыва {T_ {N-1} {\ big (} \ beta \ cos ({\ frac {\ pi k} {N}}) {\ big)}} {T_ {N-1} (\ beta)}} = {\ frac {T_ {N-1} {\ big (} \ beta \ cos ({\ frac {\ pi k} {N}}) {\ big )}} {10 ^ {\ alpha}}}}"/>
          <p:cNvSpPr>
            <a:spLocks noChangeAspect="1" noChangeArrowheads="1"/>
          </p:cNvSpPr>
          <p:nvPr/>
        </p:nvSpPr>
        <p:spPr bwMode="auto">
          <a:xfrm>
            <a:off x="928688" y="2063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7653" name="AutoShape 4" descr="{\ Displaystyle W_ {0} (к) = {\ гидроразрыва {T_ {N-1} {\ big (} \ beta \ cos ({\ frac {\ pi k} {N}}) {\ big)}} {T_ {N-1} (\ beta)}} = {\ frac {T_ {N-1} {\ big (} \ beta \ cos ({\ frac {\ pi k} {N}}) {\ big )}} {10 ^ {\ alpha}}}}"/>
          <p:cNvSpPr>
            <a:spLocks noChangeAspect="1" noChangeArrowheads="1"/>
          </p:cNvSpPr>
          <p:nvPr/>
        </p:nvSpPr>
        <p:spPr bwMode="auto">
          <a:xfrm>
            <a:off x="1081088" y="3587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7654" name="TextBox 4"/>
          <p:cNvSpPr txBox="1">
            <a:spLocks noChangeArrowheads="1"/>
          </p:cNvSpPr>
          <p:nvPr/>
        </p:nvSpPr>
        <p:spPr bwMode="auto">
          <a:xfrm>
            <a:off x="930275" y="587375"/>
            <a:ext cx="55800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Окно находится обратным ДПФ от </a:t>
            </a:r>
          </a:p>
        </p:txBody>
      </p:sp>
      <p:pic>
        <p:nvPicPr>
          <p:cNvPr id="2765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8" y="3021013"/>
            <a:ext cx="8272462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27656" name="TextBox 5"/>
          <p:cNvSpPr txBox="1">
            <a:spLocks noChangeArrowheads="1"/>
          </p:cNvSpPr>
          <p:nvPr/>
        </p:nvSpPr>
        <p:spPr bwMode="auto">
          <a:xfrm>
            <a:off x="1849438" y="5835650"/>
            <a:ext cx="729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Уровень боковых лепестков равен – 20</a:t>
            </a:r>
            <a:r>
              <a:rPr lang="ru-RU" altLang="ru-RU" sz="2000">
                <a:solidFill>
                  <a:srgbClr val="FF0000"/>
                </a:solidFill>
                <a:sym typeface="Symbol" panose="05050102010706020507" pitchFamily="18" charset="2"/>
              </a:rPr>
              <a:t></a:t>
            </a:r>
            <a:r>
              <a:rPr lang="ru-RU" altLang="ru-RU" sz="2000"/>
              <a:t> дБ</a:t>
            </a:r>
          </a:p>
        </p:txBody>
      </p:sp>
      <p:sp>
        <p:nvSpPr>
          <p:cNvPr id="27657" name="TextBox 6"/>
          <p:cNvSpPr txBox="1">
            <a:spLocks noChangeArrowheads="1"/>
          </p:cNvSpPr>
          <p:nvPr/>
        </p:nvSpPr>
        <p:spPr bwMode="auto">
          <a:xfrm>
            <a:off x="928688" y="2522538"/>
            <a:ext cx="7156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Полином Чебышёва </a:t>
            </a:r>
            <a:r>
              <a:rPr lang="en-US" altLang="ru-RU" sz="2400" i="1"/>
              <a:t>n</a:t>
            </a:r>
            <a:r>
              <a:rPr lang="ru-RU" altLang="ru-RU" sz="2400"/>
              <a:t>-го порядка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51063" y="6254750"/>
            <a:ext cx="4572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https://ru.qaz.wiki/wiki/Window_function#Dolph%E2%80%93Chebyshev_window</a:t>
            </a:r>
            <a:endParaRPr lang="ru-RU" dirty="0">
              <a:solidFill>
                <a:schemeClr val="bg1">
                  <a:lumMod val="65000"/>
                </a:schemeClr>
              </a:solidFill>
              <a:latin typeface="Arial" charset="0"/>
            </a:endParaRPr>
          </a:p>
        </p:txBody>
      </p:sp>
      <p:pic>
        <p:nvPicPr>
          <p:cNvPr id="27659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3" y="1238250"/>
            <a:ext cx="743902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1574800"/>
            <a:ext cx="19653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867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FF16BC2-14E4-491B-BAA2-8AC5463E4606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28676" name="TextBox 2"/>
          <p:cNvSpPr txBox="1">
            <a:spLocks noChangeArrowheads="1"/>
          </p:cNvSpPr>
          <p:nvPr/>
        </p:nvSpPr>
        <p:spPr bwMode="auto">
          <a:xfrm>
            <a:off x="1035050" y="5219700"/>
            <a:ext cx="85407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Всё сказанное относилось к модификации (с помощью окна) ИХ, полученной исходя из критерия </a:t>
            </a:r>
            <a:r>
              <a:rPr lang="ru-RU" altLang="ru-RU" sz="2400">
                <a:solidFill>
                  <a:srgbClr val="0033CC"/>
                </a:solidFill>
              </a:rPr>
              <a:t>минимума среднеквадратической ошибки</a:t>
            </a:r>
            <a:r>
              <a:rPr lang="ru-RU" altLang="ru-RU" sz="2400"/>
              <a:t> аппроксимации желаемой АЧХ.</a:t>
            </a:r>
          </a:p>
        </p:txBody>
      </p:sp>
      <p:sp>
        <p:nvSpPr>
          <p:cNvPr id="28677" name="TextBox 1"/>
          <p:cNvSpPr txBox="1">
            <a:spLocks noChangeArrowheads="1"/>
          </p:cNvSpPr>
          <p:nvPr/>
        </p:nvSpPr>
        <p:spPr bwMode="auto">
          <a:xfrm>
            <a:off x="800100" y="449263"/>
            <a:ext cx="913606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Несмотря на внешнюю простоту оконного метода, он имеет недостатки: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1. Трудно контролировать граничные частоты переходной полосы.</a:t>
            </a:r>
          </a:p>
          <a:p>
            <a:pPr eaLnBrk="1" hangingPunct="1"/>
            <a:endParaRPr lang="ru-RU" altLang="ru-RU" sz="2400"/>
          </a:p>
          <a:p>
            <a:pPr eaLnBrk="1" hangingPunct="1"/>
            <a:endParaRPr lang="ru-RU" altLang="ru-RU" sz="2400"/>
          </a:p>
          <a:p>
            <a:pPr eaLnBrk="1" hangingPunct="1"/>
            <a:endParaRPr lang="ru-RU" altLang="ru-RU" sz="2400"/>
          </a:p>
          <a:p>
            <a:pPr eaLnBrk="1" hangingPunct="1"/>
            <a:endParaRPr lang="ru-RU" altLang="ru-RU" sz="2400"/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2. Уровень пульсаций (неравномерность АЧХ) одинаков в полосе пропускания и в полосе задерживания</a:t>
            </a:r>
          </a:p>
        </p:txBody>
      </p:sp>
      <p:pic>
        <p:nvPicPr>
          <p:cNvPr id="2867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63" y="2146300"/>
            <a:ext cx="2406650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8679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575" y="2252663"/>
            <a:ext cx="2301875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9699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980A4C2-483E-4472-A8E8-1A2AD69548F7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755650" y="460375"/>
            <a:ext cx="9315450" cy="431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dirty="0" smtClean="0"/>
              <a:t>Всё сказанное относилось к модификации (с помощью окна) ИХ, полученной исходя из критерия </a:t>
            </a:r>
            <a:r>
              <a:rPr lang="ru-RU" altLang="ru-RU" sz="2400" dirty="0" smtClean="0">
                <a:solidFill>
                  <a:srgbClr val="0033CC"/>
                </a:solidFill>
              </a:rPr>
              <a:t>минимума среднеквадратической ошибки</a:t>
            </a:r>
            <a:r>
              <a:rPr lang="ru-RU" altLang="ru-RU" sz="2400" dirty="0" smtClean="0"/>
              <a:t> аппроксимации желаемой АЧХ.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05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dirty="0" smtClean="0"/>
              <a:t>Можно ставить задачу аппроксимации желаемой АЧХ с точки зрения другого критерия, а именно: отсчёты ИХ (они же коэффициенты разложения аппроксимирующей функции в ряд Фурье)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4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4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dirty="0" smtClean="0"/>
              <a:t> должны обеспечивать </a:t>
            </a:r>
            <a:r>
              <a:rPr lang="ru-RU" altLang="ru-RU" sz="2400" dirty="0" smtClean="0">
                <a:solidFill>
                  <a:srgbClr val="0033CC"/>
                </a:solidFill>
              </a:rPr>
              <a:t>минимум максимальной ошибки </a:t>
            </a:r>
            <a:r>
              <a:rPr lang="ru-RU" altLang="ru-RU" sz="2400" dirty="0" smtClean="0"/>
              <a:t>аппроксимации </a:t>
            </a:r>
          </a:p>
        </p:txBody>
      </p:sp>
      <p:graphicFrame>
        <p:nvGraphicFramePr>
          <p:cNvPr id="29701" name="Объект 3"/>
          <p:cNvGraphicFramePr>
            <a:graphicFrameLocks noChangeAspect="1"/>
          </p:cNvGraphicFramePr>
          <p:nvPr/>
        </p:nvGraphicFramePr>
        <p:xfrm>
          <a:off x="3635375" y="2930525"/>
          <a:ext cx="325120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8" name="Equation" r:id="rId5" imgW="1497950" imgH="495085" progId="Equation.DSMT4">
                  <p:embed/>
                </p:oleObj>
              </mc:Choice>
              <mc:Fallback>
                <p:oleObj name="Equation" r:id="rId5" imgW="1497950" imgH="495085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2930525"/>
                        <a:ext cx="325120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2" name="Объект 4"/>
          <p:cNvGraphicFramePr>
            <a:graphicFrameLocks noChangeAspect="1"/>
          </p:cNvGraphicFramePr>
          <p:nvPr/>
        </p:nvGraphicFramePr>
        <p:xfrm>
          <a:off x="3409950" y="4397375"/>
          <a:ext cx="5602288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9" name="Equation" r:id="rId7" imgW="2730500" imgH="368300" progId="Equation.DSMT4">
                  <p:embed/>
                </p:oleObj>
              </mc:Choice>
              <mc:Fallback>
                <p:oleObj name="Equation" r:id="rId7" imgW="2730500" imgH="3683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9950" y="4397375"/>
                        <a:ext cx="5602288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3" name="Объект 5"/>
          <p:cNvGraphicFramePr>
            <a:graphicFrameLocks noChangeAspect="1"/>
          </p:cNvGraphicFramePr>
          <p:nvPr/>
        </p:nvGraphicFramePr>
        <p:xfrm>
          <a:off x="3154363" y="5984875"/>
          <a:ext cx="5030787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0" name="Equation" r:id="rId9" imgW="2324100" imgH="393700" progId="Equation.DSMT4">
                  <p:embed/>
                </p:oleObj>
              </mc:Choice>
              <mc:Fallback>
                <p:oleObj name="Equation" r:id="rId9" imgW="2324100" imgH="3937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4363" y="5984875"/>
                        <a:ext cx="5030787" cy="85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4" name="TextBox 6"/>
          <p:cNvSpPr txBox="1">
            <a:spLocks noChangeArrowheads="1"/>
          </p:cNvSpPr>
          <p:nvPr/>
        </p:nvSpPr>
        <p:spPr bwMode="auto">
          <a:xfrm>
            <a:off x="755650" y="5162550"/>
            <a:ext cx="90455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Обычно в это выражение вводят весовую функцию, позволяющую задавать различную точность аппроксимации на разных частотах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072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D64A1C-5857-4B35-A57A-523FBD593532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30724" name="TextBox 2"/>
          <p:cNvSpPr txBox="1">
            <a:spLocks noChangeArrowheads="1"/>
          </p:cNvSpPr>
          <p:nvPr/>
        </p:nvSpPr>
        <p:spPr bwMode="auto">
          <a:xfrm>
            <a:off x="919163" y="565150"/>
            <a:ext cx="8010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Таким образом, нас интересует набор коэффициентов, при котором достигается ошибка </a:t>
            </a:r>
          </a:p>
        </p:txBody>
      </p:sp>
      <p:graphicFrame>
        <p:nvGraphicFramePr>
          <p:cNvPr id="30725" name="Объект 3"/>
          <p:cNvGraphicFramePr>
            <a:graphicFrameLocks noChangeAspect="1"/>
          </p:cNvGraphicFramePr>
          <p:nvPr/>
        </p:nvGraphicFramePr>
        <p:xfrm>
          <a:off x="1984375" y="1373188"/>
          <a:ext cx="6648450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2" name="Equation" r:id="rId5" imgW="2794000" imgH="444500" progId="Equation.DSMT4">
                  <p:embed/>
                </p:oleObj>
              </mc:Choice>
              <mc:Fallback>
                <p:oleObj name="Equation" r:id="rId5" imgW="2794000" imgH="4445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1373188"/>
                        <a:ext cx="6648450" cy="106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6" name="TextBox 4"/>
          <p:cNvSpPr txBox="1">
            <a:spLocks noChangeArrowheads="1"/>
          </p:cNvSpPr>
          <p:nvPr/>
        </p:nvSpPr>
        <p:spPr bwMode="auto">
          <a:xfrm>
            <a:off x="1116013" y="2405063"/>
            <a:ext cx="6931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«минимаксный критерий»</a:t>
            </a:r>
          </a:p>
        </p:txBody>
      </p:sp>
      <p:sp>
        <p:nvSpPr>
          <p:cNvPr id="30727" name="TextBox 5"/>
          <p:cNvSpPr txBox="1">
            <a:spLocks noChangeArrowheads="1"/>
          </p:cNvSpPr>
          <p:nvPr/>
        </p:nvSpPr>
        <p:spPr bwMode="auto">
          <a:xfrm>
            <a:off x="1136650" y="3365500"/>
            <a:ext cx="76501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Функция                 , которая доставляет этот минимум, называется </a:t>
            </a:r>
            <a:r>
              <a:rPr lang="ru-RU" altLang="ru-RU" sz="2400">
                <a:solidFill>
                  <a:srgbClr val="0033CC"/>
                </a:solidFill>
              </a:rPr>
              <a:t>функцией наилучшего равномерного приближения</a:t>
            </a:r>
            <a:r>
              <a:rPr lang="ru-RU" altLang="ru-RU" sz="2400"/>
              <a:t>.   </a:t>
            </a:r>
          </a:p>
        </p:txBody>
      </p:sp>
      <p:graphicFrame>
        <p:nvGraphicFramePr>
          <p:cNvPr id="30728" name="Объект 6"/>
          <p:cNvGraphicFramePr>
            <a:graphicFrameLocks noChangeAspect="1"/>
          </p:cNvGraphicFramePr>
          <p:nvPr/>
        </p:nvGraphicFramePr>
        <p:xfrm>
          <a:off x="2600325" y="3244850"/>
          <a:ext cx="1236663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3" name="Equation" r:id="rId7" imgW="532937" imgH="266469" progId="Equation.DSMT4">
                  <p:embed/>
                </p:oleObj>
              </mc:Choice>
              <mc:Fallback>
                <p:oleObj name="Equation" r:id="rId7" imgW="532937" imgH="266469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0325" y="3244850"/>
                        <a:ext cx="1236663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TextBox 7"/>
          <p:cNvSpPr txBox="1">
            <a:spLocks noChangeArrowheads="1"/>
          </p:cNvSpPr>
          <p:nvPr/>
        </p:nvSpPr>
        <p:spPr bwMode="auto">
          <a:xfrm>
            <a:off x="1339850" y="4837113"/>
            <a:ext cx="75596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Решение задачи основано на теореме Чебышёва об </a:t>
            </a:r>
            <a:r>
              <a:rPr lang="ru-RU" altLang="ru-RU" sz="2000" b="1"/>
              <a:t>альтерна́нсе</a:t>
            </a:r>
            <a:r>
              <a:rPr lang="ru-RU" altLang="ru-RU" sz="2000"/>
              <a:t> (от </a:t>
            </a:r>
            <a:r>
              <a:rPr lang="ru-RU" altLang="ru-RU" sz="2000">
                <a:hlinkClick r:id="rId9" tooltip="Французский язык"/>
              </a:rPr>
              <a:t>фр.</a:t>
            </a:r>
            <a:r>
              <a:rPr lang="ru-RU" altLang="ru-RU" sz="2000"/>
              <a:t> </a:t>
            </a:r>
            <a:r>
              <a:rPr lang="ru-RU" altLang="ru-RU" sz="2000" i="1"/>
              <a:t>alternance</a:t>
            </a:r>
            <a:r>
              <a:rPr lang="ru-RU" altLang="ru-RU" sz="2000"/>
              <a:t> — «чередование»)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ЦФ строятся с применением компьютерных программ (напр., </a:t>
            </a:r>
            <a:r>
              <a:rPr lang="en-US" altLang="ru-RU" sz="2000"/>
              <a:t>MATLAB</a:t>
            </a:r>
            <a:r>
              <a:rPr lang="ru-RU" altLang="ru-RU" sz="2000"/>
              <a:t>) по алгоритму Ремеза (метод Паркса-МакКлеллана)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174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D36E50-F63A-40D1-ABB0-0EA37FA8D217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31748" name="TextBox 2"/>
          <p:cNvSpPr txBox="1">
            <a:spLocks noChangeArrowheads="1"/>
          </p:cNvSpPr>
          <p:nvPr/>
        </p:nvSpPr>
        <p:spPr bwMode="auto">
          <a:xfrm>
            <a:off x="800100" y="506413"/>
            <a:ext cx="90455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Ранее мы получили выражение для КЧХ ЛИС-цепи с линейной ФЧХ и полуцелой задержкой (фильтр 2 типа)</a:t>
            </a:r>
          </a:p>
        </p:txBody>
      </p:sp>
      <p:graphicFrame>
        <p:nvGraphicFramePr>
          <p:cNvPr id="31749" name="Объект 3"/>
          <p:cNvGraphicFramePr>
            <a:graphicFrameLocks noChangeAspect="1"/>
          </p:cNvGraphicFramePr>
          <p:nvPr/>
        </p:nvGraphicFramePr>
        <p:xfrm>
          <a:off x="2241550" y="1590675"/>
          <a:ext cx="5578475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9" name="Equation" r:id="rId5" imgW="3251200" imgH="571500" progId="Equation.DSMT4">
                  <p:embed/>
                </p:oleObj>
              </mc:Choice>
              <mc:Fallback>
                <p:oleObj name="Equation" r:id="rId5" imgW="3251200" imgH="5715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1550" y="1590675"/>
                        <a:ext cx="5578475" cy="992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0" name="Объект 4"/>
          <p:cNvGraphicFramePr>
            <a:graphicFrameLocks noChangeAspect="1"/>
          </p:cNvGraphicFramePr>
          <p:nvPr/>
        </p:nvGraphicFramePr>
        <p:xfrm>
          <a:off x="1789113" y="3824288"/>
          <a:ext cx="72898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Equation" r:id="rId7" imgW="4140200" imgH="660400" progId="Equation.DSMT4">
                  <p:embed/>
                </p:oleObj>
              </mc:Choice>
              <mc:Fallback>
                <p:oleObj name="Equation" r:id="rId7" imgW="4140200" imgH="6604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9113" y="3824288"/>
                        <a:ext cx="7289800" cy="1155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1" name="TextBox 5"/>
          <p:cNvSpPr txBox="1">
            <a:spLocks noChangeArrowheads="1"/>
          </p:cNvSpPr>
          <p:nvPr/>
        </p:nvSpPr>
        <p:spPr bwMode="auto">
          <a:xfrm>
            <a:off x="935038" y="2506663"/>
            <a:ext cx="89106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А также для КЧХ ЛИС-цепи с линейной ФЧХ и целой задержкой (фильтр 1 типа)</a:t>
            </a:r>
          </a:p>
        </p:txBody>
      </p:sp>
      <p:sp>
        <p:nvSpPr>
          <p:cNvPr id="31752" name="TextBox 6"/>
          <p:cNvSpPr txBox="1">
            <a:spLocks noChangeArrowheads="1"/>
          </p:cNvSpPr>
          <p:nvPr/>
        </p:nvSpPr>
        <p:spPr bwMode="auto">
          <a:xfrm>
            <a:off x="935038" y="4979988"/>
            <a:ext cx="86407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Перейдём к некаузальной цепи с линейной ФЧХ и нулевой задержкой (сдвинем ИХ влево на </a:t>
            </a:r>
            <a:r>
              <a:rPr lang="en-US" altLang="ru-RU" sz="2400" i="1"/>
              <a:t>M</a:t>
            </a:r>
            <a:r>
              <a:rPr lang="en-US" altLang="ru-RU" sz="2400"/>
              <a:t> </a:t>
            </a:r>
            <a:r>
              <a:rPr lang="ru-RU" altLang="ru-RU" sz="2400"/>
              <a:t>отсчётов)</a:t>
            </a:r>
          </a:p>
        </p:txBody>
      </p:sp>
      <p:graphicFrame>
        <p:nvGraphicFramePr>
          <p:cNvPr id="31753" name="Объект 7"/>
          <p:cNvGraphicFramePr>
            <a:graphicFrameLocks noChangeAspect="1"/>
          </p:cNvGraphicFramePr>
          <p:nvPr/>
        </p:nvGraphicFramePr>
        <p:xfrm>
          <a:off x="3344863" y="5894388"/>
          <a:ext cx="40036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name="Equation" r:id="rId9" imgW="2273300" imgH="495300" progId="Equation.DSMT4">
                  <p:embed/>
                </p:oleObj>
              </mc:Choice>
              <mc:Fallback>
                <p:oleObj name="Equation" r:id="rId9" imgW="2273300" imgH="4953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4863" y="5894388"/>
                        <a:ext cx="400367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4" name="Объект 8"/>
          <p:cNvGraphicFramePr>
            <a:graphicFrameLocks noChangeAspect="1"/>
          </p:cNvGraphicFramePr>
          <p:nvPr/>
        </p:nvGraphicFramePr>
        <p:xfrm>
          <a:off x="5175250" y="3060700"/>
          <a:ext cx="2487613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Equation" r:id="rId11" imgW="1752600" imgH="444500" progId="Equation.DSMT4">
                  <p:embed/>
                </p:oleObj>
              </mc:Choice>
              <mc:Fallback>
                <p:oleObj name="Equation" r:id="rId11" imgW="1752600" imgH="4445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0" y="3060700"/>
                        <a:ext cx="2487613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277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3474DA8-6195-461F-8D63-52185A0863A4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graphicFrame>
        <p:nvGraphicFramePr>
          <p:cNvPr id="32772" name="Объект 2"/>
          <p:cNvGraphicFramePr>
            <a:graphicFrameLocks noChangeAspect="1"/>
          </p:cNvGraphicFramePr>
          <p:nvPr/>
        </p:nvGraphicFramePr>
        <p:xfrm>
          <a:off x="3106738" y="1117600"/>
          <a:ext cx="37115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4" name="Equation" r:id="rId5" imgW="2108200" imgH="495300" progId="Equation.DSMT4">
                  <p:embed/>
                </p:oleObj>
              </mc:Choice>
              <mc:Fallback>
                <p:oleObj name="Equation" r:id="rId5" imgW="2108200" imgH="4953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6738" y="1117600"/>
                        <a:ext cx="371157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TextBox 3"/>
          <p:cNvSpPr txBox="1">
            <a:spLocks noChangeArrowheads="1"/>
          </p:cNvSpPr>
          <p:nvPr/>
        </p:nvSpPr>
        <p:spPr bwMode="auto">
          <a:xfrm>
            <a:off x="1001713" y="574675"/>
            <a:ext cx="6435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Введём обозначения </a:t>
            </a:r>
          </a:p>
        </p:txBody>
      </p:sp>
      <p:graphicFrame>
        <p:nvGraphicFramePr>
          <p:cNvPr id="32774" name="Объект 4"/>
          <p:cNvGraphicFramePr>
            <a:graphicFrameLocks noChangeAspect="1"/>
          </p:cNvGraphicFramePr>
          <p:nvPr/>
        </p:nvGraphicFramePr>
        <p:xfrm>
          <a:off x="5903913" y="3259138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5" name="Equation" r:id="rId7" imgW="452253" imgH="678380" progId="Equation.DSMT4">
                  <p:embed/>
                </p:oleObj>
              </mc:Choice>
              <mc:Fallback>
                <p:oleObj name="Equation" r:id="rId7" imgW="452253" imgH="67838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3913" y="3259138"/>
                        <a:ext cx="9144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Объект 5"/>
          <p:cNvGraphicFramePr>
            <a:graphicFrameLocks noChangeAspect="1"/>
          </p:cNvGraphicFramePr>
          <p:nvPr/>
        </p:nvGraphicFramePr>
        <p:xfrm>
          <a:off x="4597400" y="650875"/>
          <a:ext cx="2613025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6" name="Equation" r:id="rId9" imgW="1447800" imgH="241300" progId="Equation.DSMT4">
                  <p:embed/>
                </p:oleObj>
              </mc:Choice>
              <mc:Fallback>
                <p:oleObj name="Equation" r:id="rId9" imgW="1447800" imgH="2413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7400" y="650875"/>
                        <a:ext cx="2613025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TextBox 6"/>
          <p:cNvSpPr txBox="1">
            <a:spLocks noChangeArrowheads="1"/>
          </p:cNvSpPr>
          <p:nvPr/>
        </p:nvSpPr>
        <p:spPr bwMode="auto">
          <a:xfrm>
            <a:off x="1020763" y="2009775"/>
            <a:ext cx="76946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КЧХ цепи разлагается в сумму косинусов.</a:t>
            </a:r>
          </a:p>
        </p:txBody>
      </p:sp>
      <p:sp>
        <p:nvSpPr>
          <p:cNvPr id="32777" name="Прямоугольник 7"/>
          <p:cNvSpPr>
            <a:spLocks noChangeArrowheads="1"/>
          </p:cNvSpPr>
          <p:nvPr/>
        </p:nvSpPr>
        <p:spPr bwMode="auto">
          <a:xfrm>
            <a:off x="855663" y="5472113"/>
            <a:ext cx="6807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будем искать такой вектор коэффициентов  </a:t>
            </a:r>
          </a:p>
        </p:txBody>
      </p:sp>
      <p:pic>
        <p:nvPicPr>
          <p:cNvPr id="32778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38" y="5494338"/>
            <a:ext cx="29622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2779" name="Прямоугольник 8"/>
          <p:cNvSpPr>
            <a:spLocks noChangeArrowheads="1"/>
          </p:cNvSpPr>
          <p:nvPr/>
        </p:nvSpPr>
        <p:spPr bwMode="auto">
          <a:xfrm>
            <a:off x="855663" y="6022975"/>
            <a:ext cx="903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который обеспечит </a:t>
            </a:r>
            <a:r>
              <a:rPr lang="ru-RU" altLang="ru-RU" sz="2400" i="1"/>
              <a:t>наилучшее равномерное приближение</a:t>
            </a:r>
            <a:endParaRPr lang="ru-RU" altLang="ru-RU" sz="2400"/>
          </a:p>
        </p:txBody>
      </p:sp>
      <p:pic>
        <p:nvPicPr>
          <p:cNvPr id="32780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3" y="2538413"/>
            <a:ext cx="4635500" cy="294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379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F2C49FD-5F07-4B4D-A66C-5A8DA1C2CB8F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1889125"/>
            <a:ext cx="582612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3797" name="Прямоугольник 4"/>
          <p:cNvSpPr>
            <a:spLocks noChangeArrowheads="1"/>
          </p:cNvSpPr>
          <p:nvPr/>
        </p:nvSpPr>
        <p:spPr bwMode="auto">
          <a:xfrm>
            <a:off x="1519238" y="944563"/>
            <a:ext cx="680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будем искать такой вектор коэффициентов  </a:t>
            </a:r>
          </a:p>
        </p:txBody>
      </p:sp>
      <p:pic>
        <p:nvPicPr>
          <p:cNvPr id="3379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13" y="911225"/>
            <a:ext cx="29622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3799" name="Прямоугольник 6"/>
          <p:cNvSpPr>
            <a:spLocks noChangeArrowheads="1"/>
          </p:cNvSpPr>
          <p:nvPr/>
        </p:nvSpPr>
        <p:spPr bwMode="auto">
          <a:xfrm>
            <a:off x="1528763" y="1439863"/>
            <a:ext cx="7316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который обеспечивает </a:t>
            </a:r>
            <a:r>
              <a:rPr lang="ru-RU" altLang="ru-RU" sz="1800" i="1"/>
              <a:t>наилучшее равномерное приближение</a:t>
            </a:r>
            <a:endParaRPr lang="ru-RU" altLang="ru-RU" sz="1800"/>
          </a:p>
        </p:txBody>
      </p:sp>
      <p:sp>
        <p:nvSpPr>
          <p:cNvPr id="33800" name="TextBox 2"/>
          <p:cNvSpPr txBox="1">
            <a:spLocks noChangeArrowheads="1"/>
          </p:cNvSpPr>
          <p:nvPr/>
        </p:nvSpPr>
        <p:spPr bwMode="auto">
          <a:xfrm>
            <a:off x="1611313" y="2789238"/>
            <a:ext cx="571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желаемой функции                      функцией  </a:t>
            </a:r>
          </a:p>
        </p:txBody>
      </p:sp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63" y="2797175"/>
            <a:ext cx="8001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33802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25" y="2759075"/>
            <a:ext cx="619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33803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3251200"/>
            <a:ext cx="11239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3804" name="TextBox 3"/>
          <p:cNvSpPr txBox="1">
            <a:spLocks noChangeArrowheads="1"/>
          </p:cNvSpPr>
          <p:nvPr/>
        </p:nvSpPr>
        <p:spPr bwMode="auto">
          <a:xfrm>
            <a:off x="3436938" y="3224213"/>
            <a:ext cx="5915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позволяет управлять допусками в полосах пропускания и задерживания</a:t>
            </a:r>
          </a:p>
        </p:txBody>
      </p:sp>
      <p:graphicFrame>
        <p:nvGraphicFramePr>
          <p:cNvPr id="33805" name="Объект 7"/>
          <p:cNvGraphicFramePr>
            <a:graphicFrameLocks noChangeAspect="1"/>
          </p:cNvGraphicFramePr>
          <p:nvPr/>
        </p:nvGraphicFramePr>
        <p:xfrm>
          <a:off x="2960688" y="3935413"/>
          <a:ext cx="25495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3" name="Equation" r:id="rId10" imgW="1447172" imgH="495085" progId="Equation.DSMT4">
                  <p:embed/>
                </p:oleObj>
              </mc:Choice>
              <mc:Fallback>
                <p:oleObj name="Equation" r:id="rId10" imgW="1447172" imgH="495085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688" y="3935413"/>
                        <a:ext cx="254952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6" name="TextBox 8"/>
          <p:cNvSpPr txBox="1">
            <a:spLocks noChangeArrowheads="1"/>
          </p:cNvSpPr>
          <p:nvPr/>
        </p:nvSpPr>
        <p:spPr bwMode="auto">
          <a:xfrm>
            <a:off x="1700213" y="4184650"/>
            <a:ext cx="7740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Функция                                              - тригонометрический многочлен    </a:t>
            </a:r>
          </a:p>
        </p:txBody>
      </p:sp>
      <p:sp>
        <p:nvSpPr>
          <p:cNvPr id="33807" name="TextBox 9"/>
          <p:cNvSpPr txBox="1">
            <a:spLocks noChangeArrowheads="1"/>
          </p:cNvSpPr>
          <p:nvPr/>
        </p:nvSpPr>
        <p:spPr bwMode="auto">
          <a:xfrm>
            <a:off x="1836738" y="5040313"/>
            <a:ext cx="5265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Выполним замену </a:t>
            </a:r>
          </a:p>
        </p:txBody>
      </p:sp>
      <p:graphicFrame>
        <p:nvGraphicFramePr>
          <p:cNvPr id="33808" name="Объект 10"/>
          <p:cNvGraphicFramePr>
            <a:graphicFrameLocks noChangeAspect="1"/>
          </p:cNvGraphicFramePr>
          <p:nvPr/>
        </p:nvGraphicFramePr>
        <p:xfrm>
          <a:off x="4051300" y="5095875"/>
          <a:ext cx="305117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4" name="Equation" r:id="rId12" imgW="1689100" imgH="190500" progId="Equation.DSMT4">
                  <p:embed/>
                </p:oleObj>
              </mc:Choice>
              <mc:Fallback>
                <p:oleObj name="Equation" r:id="rId12" imgW="1689100" imgH="1905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1300" y="5095875"/>
                        <a:ext cx="3051175" cy="34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9" name="Объект 11"/>
          <p:cNvGraphicFramePr>
            <a:graphicFrameLocks noChangeAspect="1"/>
          </p:cNvGraphicFramePr>
          <p:nvPr/>
        </p:nvGraphicFramePr>
        <p:xfrm>
          <a:off x="3071813" y="5624513"/>
          <a:ext cx="39846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5" name="Equation" r:id="rId14" imgW="2260600" imgH="495300" progId="Equation.DSMT4">
                  <p:embed/>
                </p:oleObj>
              </mc:Choice>
              <mc:Fallback>
                <p:oleObj name="Equation" r:id="rId14" imgW="2260600" imgH="49530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5624513"/>
                        <a:ext cx="398462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717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650B29-92F1-420A-9C4A-7D5F38BE2440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7172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173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174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175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176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177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178" name="TextBox 4"/>
          <p:cNvSpPr txBox="1">
            <a:spLocks noChangeArrowheads="1"/>
          </p:cNvSpPr>
          <p:nvPr/>
        </p:nvSpPr>
        <p:spPr bwMode="auto">
          <a:xfrm>
            <a:off x="774700" y="422275"/>
            <a:ext cx="9207500" cy="698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Дискретная цепь </a:t>
            </a:r>
            <a:r>
              <a:rPr lang="ru-RU" altLang="ru-RU" sz="2800" i="1">
                <a:solidFill>
                  <a:srgbClr val="7030A0"/>
                </a:solidFill>
              </a:rPr>
              <a:t>может быть реализована </a:t>
            </a:r>
            <a:r>
              <a:rPr lang="ru-RU" altLang="ru-RU" sz="2800"/>
              <a:t>в виде цифровой цепи (цифрового фильтра).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Основой </a:t>
            </a:r>
            <a:r>
              <a:rPr lang="ru-RU" altLang="ru-RU" sz="2800" i="1"/>
              <a:t>аппаратной </a:t>
            </a:r>
            <a:r>
              <a:rPr lang="ru-RU" altLang="ru-RU" sz="2800"/>
              <a:t>реализации является </a:t>
            </a:r>
            <a:r>
              <a:rPr lang="ru-RU" altLang="ru-RU" sz="2800">
                <a:solidFill>
                  <a:srgbClr val="0033CC"/>
                </a:solidFill>
              </a:rPr>
              <a:t>структурная схема </a:t>
            </a:r>
            <a:r>
              <a:rPr lang="ru-RU" altLang="ru-RU" sz="2800"/>
              <a:t>цепи; при этом операции реализуется специализированными цифровыми устройствами конечной разрядности.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При </a:t>
            </a:r>
            <a:r>
              <a:rPr lang="ru-RU" altLang="ru-RU" sz="2800" i="1"/>
              <a:t>программной </a:t>
            </a:r>
            <a:r>
              <a:rPr lang="ru-RU" altLang="ru-RU" sz="2800"/>
              <a:t>реализации в основе лежит </a:t>
            </a:r>
            <a:r>
              <a:rPr lang="ru-RU" altLang="ru-RU" sz="2800">
                <a:solidFill>
                  <a:srgbClr val="0033CC"/>
                </a:solidFill>
              </a:rPr>
              <a:t>РУ</a:t>
            </a:r>
            <a:r>
              <a:rPr lang="ru-RU" altLang="ru-RU" sz="2800"/>
              <a:t>; операции также производятся с ограниченной точностью, определяемой разрядностью арифметико-логического устройства процессора. Таким образом, переход от дискретной цепи к цифровой неизбежно сопровождается </a:t>
            </a:r>
            <a:r>
              <a:rPr lang="ru-RU" altLang="ru-RU" sz="2800">
                <a:solidFill>
                  <a:srgbClr val="0033CC"/>
                </a:solidFill>
              </a:rPr>
              <a:t>погрешностями</a:t>
            </a:r>
            <a:r>
              <a:rPr lang="ru-RU" altLang="ru-RU" sz="2800"/>
              <a:t>, которые необходимо учитывать и стремиться свести к минимуму.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4819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42E80F-FF81-482D-9EA5-8BF8F8A570E9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graphicFrame>
        <p:nvGraphicFramePr>
          <p:cNvPr id="34820" name="Объект 2"/>
          <p:cNvGraphicFramePr>
            <a:graphicFrameLocks noChangeAspect="1"/>
          </p:cNvGraphicFramePr>
          <p:nvPr/>
        </p:nvGraphicFramePr>
        <p:xfrm>
          <a:off x="2824163" y="1268413"/>
          <a:ext cx="39846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2" name="Equation" r:id="rId5" imgW="2260600" imgH="495300" progId="Equation.DSMT4">
                  <p:embed/>
                </p:oleObj>
              </mc:Choice>
              <mc:Fallback>
                <p:oleObj name="Equation" r:id="rId5" imgW="2260600" imgH="4953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4163" y="1268413"/>
                        <a:ext cx="398462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821" name="Picture 6" descr="https://1cov-edu.ru/image/grafiki-arcsin-arccos-x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719138"/>
            <a:ext cx="20383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Box 5"/>
          <p:cNvSpPr txBox="1">
            <a:spLocks noChangeArrowheads="1"/>
          </p:cNvSpPr>
          <p:nvPr/>
        </p:nvSpPr>
        <p:spPr bwMode="auto">
          <a:xfrm>
            <a:off x="1566863" y="944563"/>
            <a:ext cx="41402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После замены область определения функции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это интервал (-1; 1))</a:t>
            </a:r>
          </a:p>
        </p:txBody>
      </p:sp>
      <p:pic>
        <p:nvPicPr>
          <p:cNvPr id="348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2474913"/>
            <a:ext cx="69056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34824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3779838"/>
            <a:ext cx="3825875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34825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613" y="3959225"/>
            <a:ext cx="22288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34826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3" y="3367088"/>
            <a:ext cx="45910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34827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8" y="3149600"/>
            <a:ext cx="32956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34828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488" y="5005388"/>
            <a:ext cx="31146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4829" name="TextBox 6"/>
          <p:cNvSpPr txBox="1">
            <a:spLocks noChangeArrowheads="1"/>
          </p:cNvSpPr>
          <p:nvPr/>
        </p:nvSpPr>
        <p:spPr bwMode="auto">
          <a:xfrm>
            <a:off x="5616575" y="4635500"/>
            <a:ext cx="23860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Весовая функция </a:t>
            </a:r>
          </a:p>
        </p:txBody>
      </p:sp>
      <p:pic>
        <p:nvPicPr>
          <p:cNvPr id="34830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513" y="5940425"/>
            <a:ext cx="1123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58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38E42E-1F91-4E7B-A680-3B4AE6C975DE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35844" name="TextBox 2"/>
          <p:cNvSpPr txBox="1">
            <a:spLocks noChangeArrowheads="1"/>
          </p:cNvSpPr>
          <p:nvPr/>
        </p:nvSpPr>
        <p:spPr bwMode="auto">
          <a:xfrm>
            <a:off x="1744663" y="944563"/>
            <a:ext cx="585152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Смысл замены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в том, что в выражении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фигурируют  полиномы Чебышёва  </a:t>
            </a:r>
          </a:p>
        </p:txBody>
      </p:sp>
      <p:graphicFrame>
        <p:nvGraphicFramePr>
          <p:cNvPr id="35845" name="Объект 3"/>
          <p:cNvGraphicFramePr>
            <a:graphicFrameLocks noChangeAspect="1"/>
          </p:cNvGraphicFramePr>
          <p:nvPr/>
        </p:nvGraphicFramePr>
        <p:xfrm>
          <a:off x="3595688" y="1004888"/>
          <a:ext cx="3051175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1" name="Equation" r:id="rId5" imgW="1689100" imgH="190500" progId="Equation.DSMT4">
                  <p:embed/>
                </p:oleObj>
              </mc:Choice>
              <mc:Fallback>
                <p:oleObj name="Equation" r:id="rId5" imgW="1689100" imgH="1905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5688" y="1004888"/>
                        <a:ext cx="3051175" cy="344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Объект 4"/>
          <p:cNvGraphicFramePr>
            <a:graphicFrameLocks noChangeAspect="1"/>
          </p:cNvGraphicFramePr>
          <p:nvPr/>
        </p:nvGraphicFramePr>
        <p:xfrm>
          <a:off x="4624388" y="1406525"/>
          <a:ext cx="39846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2" name="Equation" r:id="rId7" imgW="2260600" imgH="495300" progId="Equation.DSMT4">
                  <p:embed/>
                </p:oleObj>
              </mc:Choice>
              <mc:Fallback>
                <p:oleObj name="Equation" r:id="rId7" imgW="2260600" imgH="49530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4388" y="1406525"/>
                        <a:ext cx="398462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7" name="Объект 5"/>
          <p:cNvGraphicFramePr>
            <a:graphicFrameLocks noChangeAspect="1"/>
          </p:cNvGraphicFramePr>
          <p:nvPr/>
        </p:nvGraphicFramePr>
        <p:xfrm>
          <a:off x="2189163" y="2835275"/>
          <a:ext cx="453390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3" name="Equation" r:id="rId9" imgW="2286000" imgH="228600" progId="Equation.DSMT4">
                  <p:embed/>
                </p:oleObj>
              </mc:Choice>
              <mc:Fallback>
                <p:oleObj name="Equation" r:id="rId9" imgW="2286000" imgH="2286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9163" y="2835275"/>
                        <a:ext cx="453390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8" name="Объект 6"/>
          <p:cNvGraphicFramePr>
            <a:graphicFrameLocks noChangeAspect="1"/>
          </p:cNvGraphicFramePr>
          <p:nvPr/>
        </p:nvGraphicFramePr>
        <p:xfrm>
          <a:off x="2517775" y="3538538"/>
          <a:ext cx="3349625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4" name="Equation" r:id="rId11" imgW="1688367" imgH="495085" progId="Equation.DSMT4">
                  <p:embed/>
                </p:oleObj>
              </mc:Choice>
              <mc:Fallback>
                <p:oleObj name="Equation" r:id="rId11" imgW="1688367" imgH="495085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7775" y="3538538"/>
                        <a:ext cx="3349625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9" name="Объект 7"/>
          <p:cNvGraphicFramePr>
            <a:graphicFrameLocks noChangeAspect="1"/>
          </p:cNvGraphicFramePr>
          <p:nvPr/>
        </p:nvGraphicFramePr>
        <p:xfrm>
          <a:off x="2060575" y="5083175"/>
          <a:ext cx="2341563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5" name="Equation" r:id="rId13" imgW="1181100" imgH="228600" progId="Equation.DSMT4">
                  <p:embed/>
                </p:oleObj>
              </mc:Choice>
              <mc:Fallback>
                <p:oleObj name="Equation" r:id="rId13" imgW="1181100" imgH="2286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0575" y="5083175"/>
                        <a:ext cx="2341563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50" name="Объект 8"/>
          <p:cNvGraphicFramePr>
            <a:graphicFrameLocks noChangeAspect="1"/>
          </p:cNvGraphicFramePr>
          <p:nvPr/>
        </p:nvGraphicFramePr>
        <p:xfrm>
          <a:off x="5319713" y="5083175"/>
          <a:ext cx="319722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6" name="Equation" r:id="rId15" imgW="1612900" imgH="228600" progId="Equation.DSMT4">
                  <p:embed/>
                </p:oleObj>
              </mc:Choice>
              <mc:Fallback>
                <p:oleObj name="Equation" r:id="rId15" imgW="1612900" imgH="2286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9713" y="5083175"/>
                        <a:ext cx="3197225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51" name="Объект 9"/>
          <p:cNvGraphicFramePr>
            <a:graphicFrameLocks noChangeAspect="1"/>
          </p:cNvGraphicFramePr>
          <p:nvPr/>
        </p:nvGraphicFramePr>
        <p:xfrm>
          <a:off x="2825750" y="5670550"/>
          <a:ext cx="5465763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7" name="Equation" r:id="rId17" imgW="2755900" imgH="444500" progId="Equation.DSMT4">
                  <p:embed/>
                </p:oleObj>
              </mc:Choice>
              <mc:Fallback>
                <p:oleObj name="Equation" r:id="rId17" imgW="2755900" imgH="4445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750" y="5670550"/>
                        <a:ext cx="5465763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2" name="TextBox 10"/>
          <p:cNvSpPr txBox="1">
            <a:spLocks noChangeArrowheads="1"/>
          </p:cNvSpPr>
          <p:nvPr/>
        </p:nvSpPr>
        <p:spPr bwMode="auto">
          <a:xfrm>
            <a:off x="1746250" y="4589463"/>
            <a:ext cx="4456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Для начала</a:t>
            </a:r>
          </a:p>
        </p:txBody>
      </p:sp>
      <p:sp>
        <p:nvSpPr>
          <p:cNvPr id="35853" name="TextBox 11"/>
          <p:cNvSpPr txBox="1">
            <a:spLocks noChangeArrowheads="1"/>
          </p:cNvSpPr>
          <p:nvPr/>
        </p:nvSpPr>
        <p:spPr bwMode="auto">
          <a:xfrm>
            <a:off x="1746250" y="5580063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Далее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686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BB6312D-082F-4925-9826-B54072DF0167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graphicFrame>
        <p:nvGraphicFramePr>
          <p:cNvPr id="36868" name="Объект 2"/>
          <p:cNvGraphicFramePr>
            <a:graphicFrameLocks noChangeAspect="1"/>
          </p:cNvGraphicFramePr>
          <p:nvPr/>
        </p:nvGraphicFramePr>
        <p:xfrm>
          <a:off x="2613025" y="944563"/>
          <a:ext cx="5465763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3" name="Equation" r:id="rId5" imgW="2755900" imgH="444500" progId="Equation.DSMT4">
                  <p:embed/>
                </p:oleObj>
              </mc:Choice>
              <mc:Fallback>
                <p:oleObj name="Equation" r:id="rId5" imgW="2755900" imgH="4445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3025" y="944563"/>
                        <a:ext cx="5465763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9" name="Объект 3"/>
          <p:cNvGraphicFramePr>
            <a:graphicFrameLocks noChangeAspect="1"/>
          </p:cNvGraphicFramePr>
          <p:nvPr/>
        </p:nvGraphicFramePr>
        <p:xfrm>
          <a:off x="2600325" y="2070100"/>
          <a:ext cx="5491163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4" name="Equation" r:id="rId7" imgW="2768600" imgH="444500" progId="Equation.DSMT4">
                  <p:embed/>
                </p:oleObj>
              </mc:Choice>
              <mc:Fallback>
                <p:oleObj name="Equation" r:id="rId7" imgW="2768600" imgH="4445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0325" y="2070100"/>
                        <a:ext cx="5491163" cy="87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0" name="TextBox 4"/>
          <p:cNvSpPr txBox="1">
            <a:spLocks noChangeArrowheads="1"/>
          </p:cNvSpPr>
          <p:nvPr/>
        </p:nvSpPr>
        <p:spPr bwMode="auto">
          <a:xfrm>
            <a:off x="1744663" y="3105150"/>
            <a:ext cx="37814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Складывая, получаем с учётом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и </a:t>
            </a:r>
          </a:p>
        </p:txBody>
      </p:sp>
      <p:graphicFrame>
        <p:nvGraphicFramePr>
          <p:cNvPr id="36871" name="Объект 5"/>
          <p:cNvGraphicFramePr>
            <a:graphicFrameLocks noChangeAspect="1"/>
          </p:cNvGraphicFramePr>
          <p:nvPr/>
        </p:nvGraphicFramePr>
        <p:xfrm>
          <a:off x="5437188" y="3165475"/>
          <a:ext cx="305117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5" name="Equation" r:id="rId9" imgW="1689100" imgH="190500" progId="Equation.DSMT4">
                  <p:embed/>
                </p:oleObj>
              </mc:Choice>
              <mc:Fallback>
                <p:oleObj name="Equation" r:id="rId9" imgW="1689100" imgH="19050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188" y="3165475"/>
                        <a:ext cx="3051175" cy="34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2" name="Объект 6"/>
          <p:cNvGraphicFramePr>
            <a:graphicFrameLocks noChangeAspect="1"/>
          </p:cNvGraphicFramePr>
          <p:nvPr/>
        </p:nvGraphicFramePr>
        <p:xfrm>
          <a:off x="2195513" y="3644900"/>
          <a:ext cx="453390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6" name="Equation" r:id="rId11" imgW="2286000" imgH="228600" progId="Equation.DSMT4">
                  <p:embed/>
                </p:oleObj>
              </mc:Choice>
              <mc:Fallback>
                <p:oleObj name="Equation" r:id="rId11" imgW="2286000" imgH="2286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3644900"/>
                        <a:ext cx="453390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3" name="Объект 7"/>
          <p:cNvGraphicFramePr>
            <a:graphicFrameLocks noChangeAspect="1"/>
          </p:cNvGraphicFramePr>
          <p:nvPr/>
        </p:nvGraphicFramePr>
        <p:xfrm>
          <a:off x="2058988" y="4365625"/>
          <a:ext cx="597217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7" name="Equation" r:id="rId13" imgW="3009900" imgH="228600" progId="Equation.DSMT4">
                  <p:embed/>
                </p:oleObj>
              </mc:Choice>
              <mc:Fallback>
                <p:oleObj name="Equation" r:id="rId13" imgW="3009900" imgH="2286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8988" y="4365625"/>
                        <a:ext cx="5972175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4" name="TextBox 8"/>
          <p:cNvSpPr txBox="1">
            <a:spLocks noChangeArrowheads="1"/>
          </p:cNvSpPr>
          <p:nvPr/>
        </p:nvSpPr>
        <p:spPr bwMode="auto">
          <a:xfrm>
            <a:off x="1881188" y="4994275"/>
            <a:ext cx="5895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откуда следует рекуррентная формула построения полиномов Чебышёва </a:t>
            </a:r>
          </a:p>
        </p:txBody>
      </p:sp>
      <p:graphicFrame>
        <p:nvGraphicFramePr>
          <p:cNvPr id="36875" name="Объект 9"/>
          <p:cNvGraphicFramePr>
            <a:graphicFrameLocks noChangeAspect="1"/>
          </p:cNvGraphicFramePr>
          <p:nvPr/>
        </p:nvGraphicFramePr>
        <p:xfrm>
          <a:off x="3544888" y="5894388"/>
          <a:ext cx="3603625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8" name="Equation" r:id="rId15" imgW="1816100" imgH="228600" progId="Equation.DSMT4">
                  <p:embed/>
                </p:oleObj>
              </mc:Choice>
              <mc:Fallback>
                <p:oleObj name="Equation" r:id="rId15" imgW="1816100" imgH="228600" progId="Equation.DSMT4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4888" y="5894388"/>
                        <a:ext cx="3603625" cy="452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76" name="Picture 17" descr="https://dic.academic.ru/pictures/wiki/files/49/180px-chebyshev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4981575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789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807C8FE-694E-42A9-B647-EC83F49D2BDF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37892" name="TextBox 1"/>
          <p:cNvSpPr txBox="1">
            <a:spLocks noChangeArrowheads="1"/>
          </p:cNvSpPr>
          <p:nvPr/>
        </p:nvSpPr>
        <p:spPr bwMode="auto">
          <a:xfrm>
            <a:off x="1476375" y="989013"/>
            <a:ext cx="7110413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Итак, замена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привела к замене тригонометрического полинома </a:t>
            </a:r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алгебраическим полиномом </a:t>
            </a:r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с теми же коэффициентами, поэтому задача</a:t>
            </a:r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 сводится к нахождению этих коэффициентов из условия</a:t>
            </a:r>
          </a:p>
        </p:txBody>
      </p:sp>
      <p:graphicFrame>
        <p:nvGraphicFramePr>
          <p:cNvPr id="37893" name="Объект 2"/>
          <p:cNvGraphicFramePr>
            <a:graphicFrameLocks noChangeAspect="1"/>
          </p:cNvGraphicFramePr>
          <p:nvPr/>
        </p:nvGraphicFramePr>
        <p:xfrm>
          <a:off x="3186113" y="1095375"/>
          <a:ext cx="305117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2" name="Equation" r:id="rId5" imgW="1689100" imgH="190500" progId="Equation.DSMT4">
                  <p:embed/>
                </p:oleObj>
              </mc:Choice>
              <mc:Fallback>
                <p:oleObj name="Equation" r:id="rId5" imgW="1689100" imgH="1905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1095375"/>
                        <a:ext cx="3051175" cy="34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4" name="Объект 3"/>
          <p:cNvGraphicFramePr>
            <a:graphicFrameLocks noChangeAspect="1"/>
          </p:cNvGraphicFramePr>
          <p:nvPr/>
        </p:nvGraphicFramePr>
        <p:xfrm>
          <a:off x="3367088" y="1916113"/>
          <a:ext cx="25495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3" name="Equation" r:id="rId7" imgW="1447172" imgH="495085" progId="Equation.DSMT4">
                  <p:embed/>
                </p:oleObj>
              </mc:Choice>
              <mc:Fallback>
                <p:oleObj name="Equation" r:id="rId7" imgW="1447172" imgH="495085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7088" y="1916113"/>
                        <a:ext cx="254952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5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3" y="2913063"/>
            <a:ext cx="18446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graphicFrame>
        <p:nvGraphicFramePr>
          <p:cNvPr id="37896" name="Объект 4"/>
          <p:cNvGraphicFramePr>
            <a:graphicFrameLocks noChangeAspect="1"/>
          </p:cNvGraphicFramePr>
          <p:nvPr/>
        </p:nvGraphicFramePr>
        <p:xfrm>
          <a:off x="3525838" y="3308350"/>
          <a:ext cx="247015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4" name="Equation" r:id="rId10" imgW="1244060" imgH="495085" progId="Equation.DSMT4">
                  <p:embed/>
                </p:oleObj>
              </mc:Choice>
              <mc:Fallback>
                <p:oleObj name="Equation" r:id="rId10" imgW="1244060" imgH="495085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5838" y="3308350"/>
                        <a:ext cx="2470150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7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338" y="6210300"/>
            <a:ext cx="62007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37898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4679950"/>
            <a:ext cx="69056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6866" name="Номер слайда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2A3A6809-EDFE-4281-ABAA-92DBAEFB4E0F}" type="slidenum">
              <a:rPr lang="ru-RU" altLang="ru-RU">
                <a:latin typeface="Arial Black" panose="020B0A04020102020204" pitchFamily="34" charset="0"/>
              </a:rPr>
              <a:pPr eaLnBrk="1" hangingPunct="1">
                <a:defRPr/>
              </a:pPr>
              <a:t>34</a:t>
            </a:fld>
            <a:endParaRPr lang="ru-RU" altLang="ru-RU">
              <a:latin typeface="Arial Black" panose="020B0A04020102020204" pitchFamily="34" charset="0"/>
            </a:endParaRPr>
          </a:p>
        </p:txBody>
      </p:sp>
      <p:sp>
        <p:nvSpPr>
          <p:cNvPr id="38916" name="TextBox 2"/>
          <p:cNvSpPr txBox="1">
            <a:spLocks noChangeArrowheads="1"/>
          </p:cNvSpPr>
          <p:nvPr/>
        </p:nvSpPr>
        <p:spPr bwMode="auto">
          <a:xfrm>
            <a:off x="927100" y="536575"/>
            <a:ext cx="77406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Задача решается итерационно на основе </a:t>
            </a:r>
            <a:r>
              <a:rPr lang="ru-RU" altLang="ru-RU" sz="2400">
                <a:solidFill>
                  <a:srgbClr val="0033CC"/>
                </a:solidFill>
              </a:rPr>
              <a:t>теоремы Чебышёва об альтернансе</a:t>
            </a:r>
            <a:r>
              <a:rPr lang="ru-RU" altLang="ru-RU" sz="2400"/>
              <a:t>, которая утверждает</a:t>
            </a:r>
            <a:r>
              <a:rPr lang="en-US" altLang="ru-RU" sz="2400"/>
              <a:t>:</a:t>
            </a:r>
            <a:endParaRPr lang="ru-RU" altLang="ru-RU" sz="2400"/>
          </a:p>
          <a:p>
            <a:pPr eaLnBrk="1" hangingPunct="1"/>
            <a:r>
              <a:rPr lang="ru-RU" altLang="ru-RU" sz="2400"/>
              <a:t>Чтобы многочлен            степени </a:t>
            </a:r>
            <a:r>
              <a:rPr lang="en-US" altLang="ru-RU" sz="2400" i="1"/>
              <a:t>n</a:t>
            </a:r>
            <a:r>
              <a:rPr lang="ru-RU" altLang="ru-RU" sz="2400"/>
              <a:t> был многочленом наилучшего равномерного приближения непрерывной функции   </a:t>
            </a:r>
            <a:r>
              <a:rPr lang="en-US" altLang="ru-RU" sz="2400"/>
              <a:t>     </a:t>
            </a:r>
            <a:r>
              <a:rPr lang="ru-RU" altLang="ru-RU" sz="2400"/>
              <a:t>  на интервале </a:t>
            </a:r>
            <a:r>
              <a:rPr lang="en-US" altLang="ru-RU" sz="2400"/>
              <a:t>[a,b]  </a:t>
            </a:r>
            <a:r>
              <a:rPr lang="ru-RU" altLang="ru-RU" sz="2400"/>
              <a:t>необходимо и достаточно существования на</a:t>
            </a:r>
            <a:r>
              <a:rPr lang="en-US" altLang="ru-RU" sz="2400"/>
              <a:t> [a,b] </a:t>
            </a:r>
            <a:r>
              <a:rPr lang="ru-RU" altLang="ru-RU" sz="2400"/>
              <a:t>не менее </a:t>
            </a:r>
            <a:r>
              <a:rPr lang="en-US" altLang="ru-RU" sz="2400"/>
              <a:t>n+2 </a:t>
            </a:r>
            <a:r>
              <a:rPr lang="ru-RU" altLang="ru-RU" sz="2400"/>
              <a:t>точек                               , таких, что </a:t>
            </a:r>
          </a:p>
        </p:txBody>
      </p:sp>
      <p:graphicFrame>
        <p:nvGraphicFramePr>
          <p:cNvPr id="38917" name="Объект 3"/>
          <p:cNvGraphicFramePr>
            <a:graphicFrameLocks noChangeAspect="1"/>
          </p:cNvGraphicFramePr>
          <p:nvPr/>
        </p:nvGraphicFramePr>
        <p:xfrm>
          <a:off x="3636963" y="1271588"/>
          <a:ext cx="8540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4" name="Equation" r:id="rId5" imgW="469696" imgH="241195" progId="Equation.DSMT4">
                  <p:embed/>
                </p:oleObj>
              </mc:Choice>
              <mc:Fallback>
                <p:oleObj name="Equation" r:id="rId5" imgW="469696" imgH="241195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6963" y="1271588"/>
                        <a:ext cx="854075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Объект 4"/>
          <p:cNvGraphicFramePr>
            <a:graphicFrameLocks noChangeAspect="1"/>
          </p:cNvGraphicFramePr>
          <p:nvPr/>
        </p:nvGraphicFramePr>
        <p:xfrm>
          <a:off x="4191000" y="2003425"/>
          <a:ext cx="790575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5" name="Equation" r:id="rId7" imgW="393529" imgH="228501" progId="Equation.DSMT4">
                  <p:embed/>
                </p:oleObj>
              </mc:Choice>
              <mc:Fallback>
                <p:oleObj name="Equation" r:id="rId7" imgW="393529" imgH="228501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003425"/>
                        <a:ext cx="790575" cy="45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919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50" y="3273425"/>
            <a:ext cx="59420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389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2787650"/>
            <a:ext cx="238918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8921" name="Прямоугольник 5"/>
          <p:cNvSpPr>
            <a:spLocks noChangeArrowheads="1"/>
          </p:cNvSpPr>
          <p:nvPr/>
        </p:nvSpPr>
        <p:spPr bwMode="auto">
          <a:xfrm>
            <a:off x="1295400" y="4778375"/>
            <a:ext cx="73723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На этом основополагающем свойстве многочлена наилучшего равномерного приближения основан численный метод его построения, известный как </a:t>
            </a:r>
            <a:r>
              <a:rPr lang="ru-RU" altLang="ru-RU" sz="2400" i="1"/>
              <a:t>метод Ремеза (алгоритм Паркса-Макклеллана)</a:t>
            </a:r>
            <a:r>
              <a:rPr lang="ru-RU" altLang="ru-RU" sz="2400"/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Прямоугольник 6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9269" name="Picture 50" descr="Рис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4343400"/>
            <a:ext cx="30861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93331FD-22CC-46D3-9711-0F7DB193B88B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9941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C15A47D-4BAE-4B63-99C7-2DAF8F83DC17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39942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43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44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45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46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47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48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49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0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1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2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3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4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5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6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7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8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59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0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1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2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3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4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5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6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7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8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69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0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1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2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3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4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5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6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7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8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79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0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1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2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3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4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5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6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7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8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89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90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91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92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93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94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95" name="Rectangle 57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96" name="Rectangle 58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97" name="Rectangle 59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998" name="Text Box 63"/>
          <p:cNvSpPr txBox="1">
            <a:spLocks noChangeArrowheads="1"/>
          </p:cNvSpPr>
          <p:nvPr/>
        </p:nvSpPr>
        <p:spPr bwMode="auto">
          <a:xfrm>
            <a:off x="830263" y="490538"/>
            <a:ext cx="478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 startAt="2"/>
            </a:pPr>
            <a:r>
              <a:rPr lang="ru-RU" altLang="ru-RU" sz="2400" i="1">
                <a:solidFill>
                  <a:srgbClr val="0033CC"/>
                </a:solidFill>
              </a:rPr>
              <a:t>Метод частотной выборки</a:t>
            </a:r>
            <a:endParaRPr lang="ru-RU" altLang="ru-RU" sz="2400"/>
          </a:p>
        </p:txBody>
      </p:sp>
      <p:sp>
        <p:nvSpPr>
          <p:cNvPr id="39999" name="Text Box 64"/>
          <p:cNvSpPr txBox="1">
            <a:spLocks noChangeArrowheads="1"/>
          </p:cNvSpPr>
          <p:nvPr/>
        </p:nvSpPr>
        <p:spPr bwMode="auto">
          <a:xfrm>
            <a:off x="758825" y="904875"/>
            <a:ext cx="92233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основан на задании значений желаемой КЧХ в точках, расположенных равномерно на 1-окружности и соответствующих точкам частотной оси (отсюда название метода). ПФ может быть получена на основе </a:t>
            </a:r>
            <a:r>
              <a:rPr lang="ru-RU" altLang="ru-RU" sz="2400">
                <a:solidFill>
                  <a:srgbClr val="0033CC"/>
                </a:solidFill>
              </a:rPr>
              <a:t>интерполяционного полинома</a:t>
            </a:r>
            <a:r>
              <a:rPr lang="ru-RU" altLang="ru-RU" sz="2400"/>
              <a:t> Лагранжа</a:t>
            </a:r>
          </a:p>
        </p:txBody>
      </p:sp>
      <p:sp>
        <p:nvSpPr>
          <p:cNvPr id="40000" name="Rectangle 63"/>
          <p:cNvSpPr>
            <a:spLocks noChangeArrowheads="1"/>
          </p:cNvSpPr>
          <p:nvPr/>
        </p:nvSpPr>
        <p:spPr bwMode="auto">
          <a:xfrm>
            <a:off x="774700" y="33480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0001" name="Object 62"/>
          <p:cNvGraphicFramePr>
            <a:graphicFrameLocks noChangeAspect="1"/>
          </p:cNvGraphicFramePr>
          <p:nvPr/>
        </p:nvGraphicFramePr>
        <p:xfrm>
          <a:off x="2195513" y="3067050"/>
          <a:ext cx="6597650" cy="1262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6" name="Equation" r:id="rId6" imgW="2590800" imgH="495300" progId="Equation.DSMT4">
                  <p:embed/>
                </p:oleObj>
              </mc:Choice>
              <mc:Fallback>
                <p:oleObj name="Equation" r:id="rId6" imgW="2590800" imgH="495300" progId="Equation.DSMT4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3067050"/>
                        <a:ext cx="6597650" cy="1262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002" name="TextBox 1"/>
          <p:cNvSpPr txBox="1">
            <a:spLocks noChangeArrowheads="1"/>
          </p:cNvSpPr>
          <p:nvPr/>
        </p:nvSpPr>
        <p:spPr bwMode="auto">
          <a:xfrm>
            <a:off x="4194175" y="4578350"/>
            <a:ext cx="49514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0033CC"/>
                </a:solidFill>
              </a:rPr>
              <a:t>ИХ </a:t>
            </a:r>
            <a:r>
              <a:rPr lang="ru-RU" altLang="ru-RU" sz="2400"/>
              <a:t>можно найти с помощью обратного ДПФ</a:t>
            </a:r>
          </a:p>
        </p:txBody>
      </p:sp>
      <p:graphicFrame>
        <p:nvGraphicFramePr>
          <p:cNvPr id="40003" name="Объект 2"/>
          <p:cNvGraphicFramePr>
            <a:graphicFrameLocks noChangeAspect="1"/>
          </p:cNvGraphicFramePr>
          <p:nvPr/>
        </p:nvGraphicFramePr>
        <p:xfrm>
          <a:off x="4518025" y="5484813"/>
          <a:ext cx="3948113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07" name="Equation" r:id="rId8" imgW="3302000" imgH="1041400" progId="Equation.DSMT4">
                  <p:embed/>
                </p:oleObj>
              </mc:Choice>
              <mc:Fallback>
                <p:oleObj name="Equation" r:id="rId8" imgW="3302000" imgH="104140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8025" y="5484813"/>
                        <a:ext cx="3948113" cy="125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096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939DF3B-2EC1-45C0-92BC-D121AD81FC2E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40964" name="TextBox 2"/>
          <p:cNvSpPr txBox="1">
            <a:spLocks noChangeArrowheads="1"/>
          </p:cNvSpPr>
          <p:nvPr/>
        </p:nvSpPr>
        <p:spPr bwMode="auto">
          <a:xfrm>
            <a:off x="841375" y="517525"/>
            <a:ext cx="88249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33CC"/>
                </a:solidFill>
              </a:rPr>
              <a:t>Структура КИХ-цепи на основе интерполяционной формулы Лагранжа</a:t>
            </a:r>
            <a:endParaRPr lang="ru-RU" altLang="ru-RU" sz="2400">
              <a:solidFill>
                <a:srgbClr val="0033CC"/>
              </a:solidFill>
            </a:endParaRPr>
          </a:p>
        </p:txBody>
      </p:sp>
      <p:sp>
        <p:nvSpPr>
          <p:cNvPr id="40965" name="TextBox 3"/>
          <p:cNvSpPr txBox="1">
            <a:spLocks noChangeArrowheads="1"/>
          </p:cNvSpPr>
          <p:nvPr/>
        </p:nvSpPr>
        <p:spPr bwMode="auto">
          <a:xfrm>
            <a:off x="841375" y="1398588"/>
            <a:ext cx="8734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Пусть на </a:t>
            </a:r>
            <a:r>
              <a:rPr lang="en-US" altLang="ru-RU" sz="2400" i="1"/>
              <a:t>z</a:t>
            </a:r>
            <a:r>
              <a:rPr lang="ru-RU" altLang="ru-RU" sz="2400"/>
              <a:t>-плоскости даны </a:t>
            </a:r>
            <a:r>
              <a:rPr lang="en-US" altLang="ru-RU" sz="2400" i="1"/>
              <a:t>N</a:t>
            </a:r>
            <a:r>
              <a:rPr lang="ru-RU" altLang="ru-RU" sz="2400"/>
              <a:t> несовпадающих точек</a:t>
            </a:r>
            <a:r>
              <a:rPr lang="en-US" altLang="ru-RU" sz="2400"/>
              <a:t>       </a:t>
            </a:r>
            <a:r>
              <a:rPr lang="ru-RU" altLang="ru-RU" sz="2400"/>
              <a:t>, </a:t>
            </a:r>
            <a:r>
              <a:rPr lang="en-US" altLang="ru-RU" sz="2400"/>
              <a:t>                   </a:t>
            </a:r>
            <a:r>
              <a:rPr lang="ru-RU" altLang="ru-RU" sz="2400"/>
              <a:t>и заданы значения функции </a:t>
            </a:r>
            <a:r>
              <a:rPr lang="en-US" altLang="ru-RU" sz="2400"/>
              <a:t>      </a:t>
            </a:r>
            <a:r>
              <a:rPr lang="ru-RU" altLang="ru-RU" sz="2400"/>
              <a:t> в этих точках.</a:t>
            </a:r>
            <a:endParaRPr lang="en-US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Тогда</a:t>
            </a: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325" y="1365250"/>
            <a:ext cx="3905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13" y="1874838"/>
            <a:ext cx="13112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738" y="2312988"/>
            <a:ext cx="6113462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9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5" y="1752600"/>
            <a:ext cx="49847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0" name="TextBox 4"/>
          <p:cNvSpPr txBox="1">
            <a:spLocks noChangeArrowheads="1"/>
          </p:cNvSpPr>
          <p:nvPr/>
        </p:nvSpPr>
        <p:spPr bwMode="auto">
          <a:xfrm>
            <a:off x="841375" y="4094163"/>
            <a:ext cx="88249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Как видно из формулы, функция полностью определяется своими значениями  в  </a:t>
            </a:r>
            <a:r>
              <a:rPr lang="en-US" altLang="ru-RU" sz="2400" i="1"/>
              <a:t>N</a:t>
            </a:r>
            <a:r>
              <a:rPr lang="en-US" altLang="ru-RU" sz="2400"/>
              <a:t> </a:t>
            </a:r>
            <a:r>
              <a:rPr lang="ru-RU" altLang="ru-RU" sz="2400"/>
              <a:t>точках  и самими этими точками </a:t>
            </a:r>
          </a:p>
        </p:txBody>
      </p:sp>
      <p:pic>
        <p:nvPicPr>
          <p:cNvPr id="40971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4814888"/>
            <a:ext cx="48371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725" y="4992688"/>
            <a:ext cx="2251075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3" name="TextBox 5"/>
          <p:cNvSpPr txBox="1">
            <a:spLocks noChangeArrowheads="1"/>
          </p:cNvSpPr>
          <p:nvPr/>
        </p:nvSpPr>
        <p:spPr bwMode="auto">
          <a:xfrm>
            <a:off x="2058988" y="6075363"/>
            <a:ext cx="315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где             константа </a:t>
            </a:r>
          </a:p>
        </p:txBody>
      </p:sp>
      <p:graphicFrame>
        <p:nvGraphicFramePr>
          <p:cNvPr id="40974" name="Объект 6"/>
          <p:cNvGraphicFramePr>
            <a:graphicFrameLocks noChangeAspect="1"/>
          </p:cNvGraphicFramePr>
          <p:nvPr/>
        </p:nvGraphicFramePr>
        <p:xfrm>
          <a:off x="2870200" y="6073775"/>
          <a:ext cx="48577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6" name="Equation" r:id="rId11" imgW="253890" imgH="241195" progId="Equation.DSMT4">
                  <p:embed/>
                </p:oleObj>
              </mc:Choice>
              <mc:Fallback>
                <p:oleObj name="Equation" r:id="rId11" imgW="253890" imgH="241195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0200" y="6073775"/>
                        <a:ext cx="485775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198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848EFB5-3A8A-4A4C-90E3-41FB568D572E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4198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063" y="412750"/>
            <a:ext cx="4618037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7"/>
          <p:cNvSpPr txBox="1">
            <a:spLocks noChangeArrowheads="1"/>
          </p:cNvSpPr>
          <p:nvPr/>
        </p:nvSpPr>
        <p:spPr bwMode="auto">
          <a:xfrm>
            <a:off x="1046163" y="1444625"/>
            <a:ext cx="8890000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Первый сомножитель - полином степени </a:t>
            </a:r>
            <a:r>
              <a:rPr lang="en-US" altLang="ru-RU" sz="2400" i="1"/>
              <a:t>N</a:t>
            </a:r>
            <a:r>
              <a:rPr lang="ru-RU" altLang="ru-RU" sz="2400"/>
              <a:t>;</a:t>
            </a:r>
            <a:endParaRPr lang="en-US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второй сомножитель (сумма дробей) имеет в качестве общего знаменателя этот самый полином</a:t>
            </a:r>
            <a:endParaRPr lang="en-US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ru-RU" sz="11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Если дроби привести к общему знаменателю и просуммировать, то в числителе получится полином степени </a:t>
            </a:r>
            <a:r>
              <a:rPr lang="en-US" altLang="ru-RU" sz="2400" i="1"/>
              <a:t>N</a:t>
            </a:r>
            <a:r>
              <a:rPr lang="en-US" altLang="ru-RU" sz="2400"/>
              <a:t>-1</a:t>
            </a:r>
            <a:r>
              <a:rPr lang="ru-RU" altLang="ru-RU" sz="2400"/>
              <a:t>; после сокращения оказывается, что этот полином и есть</a:t>
            </a:r>
            <a:r>
              <a:rPr lang="en-US" altLang="ru-RU" sz="2400"/>
              <a:t>   </a:t>
            </a:r>
            <a:r>
              <a:rPr lang="ru-RU" altLang="ru-RU" sz="2400"/>
              <a:t> </a:t>
            </a:r>
            <a:r>
              <a:rPr lang="en-US" altLang="ru-RU" sz="2400"/>
              <a:t>        </a:t>
            </a:r>
            <a:r>
              <a:rPr lang="ru-RU" altLang="ru-RU" sz="2400"/>
              <a:t>. Таким образом, видно, что выражение определяет полином порядка </a:t>
            </a:r>
            <a:r>
              <a:rPr lang="en-US" altLang="ru-RU" sz="2400" i="1"/>
              <a:t>N</a:t>
            </a:r>
            <a:r>
              <a:rPr lang="en-US" altLang="ru-RU" sz="2400"/>
              <a:t>-1</a:t>
            </a:r>
            <a:r>
              <a:rPr lang="ru-RU" altLang="ru-RU" sz="2400"/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 </a:t>
            </a:r>
          </a:p>
        </p:txBody>
      </p:sp>
      <p:graphicFrame>
        <p:nvGraphicFramePr>
          <p:cNvPr id="41990" name="Объект 8"/>
          <p:cNvGraphicFramePr>
            <a:graphicFrameLocks noChangeAspect="1"/>
          </p:cNvGraphicFramePr>
          <p:nvPr/>
        </p:nvGraphicFramePr>
        <p:xfrm>
          <a:off x="1881188" y="3870325"/>
          <a:ext cx="720725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9" name="Equation" r:id="rId6" imgW="419100" imgH="228600" progId="Equation.DSMT4">
                  <p:embed/>
                </p:oleObj>
              </mc:Choice>
              <mc:Fallback>
                <p:oleObj name="Equation" r:id="rId6" imgW="419100" imgH="2286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1188" y="3870325"/>
                        <a:ext cx="720725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TextBox 9"/>
          <p:cNvSpPr txBox="1">
            <a:spLocks noChangeArrowheads="1"/>
          </p:cNvSpPr>
          <p:nvPr/>
        </p:nvSpPr>
        <p:spPr bwMode="auto">
          <a:xfrm>
            <a:off x="1046163" y="4730750"/>
            <a:ext cx="7496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При подстановке</a:t>
            </a:r>
            <a:r>
              <a:rPr lang="en-US" altLang="ru-RU" sz="2000"/>
              <a:t>   </a:t>
            </a:r>
            <a:r>
              <a:rPr lang="ru-RU" altLang="ru-RU" sz="2000"/>
              <a:t>   </a:t>
            </a:r>
            <a:r>
              <a:rPr lang="en-US" altLang="ru-RU" sz="2000"/>
              <a:t>     </a:t>
            </a:r>
            <a:r>
              <a:rPr lang="ru-RU" altLang="ru-RU" sz="2000"/>
              <a:t>легко видеть, что все слагаемые во втором сомножителе конечны, за исключением одного</a:t>
            </a:r>
          </a:p>
        </p:txBody>
      </p:sp>
      <p:graphicFrame>
        <p:nvGraphicFramePr>
          <p:cNvPr id="41992" name="Объект 10"/>
          <p:cNvGraphicFramePr>
            <a:graphicFrameLocks noChangeAspect="1"/>
          </p:cNvGraphicFramePr>
          <p:nvPr/>
        </p:nvGraphicFramePr>
        <p:xfrm>
          <a:off x="3321050" y="4613275"/>
          <a:ext cx="360363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0" name="Equation" r:id="rId8" imgW="190417" imgH="241195" progId="Equation.DSMT4">
                  <p:embed/>
                </p:oleObj>
              </mc:Choice>
              <mc:Fallback>
                <p:oleObj name="Equation" r:id="rId8" imgW="190417" imgH="241195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1050" y="4613275"/>
                        <a:ext cx="360363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9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8" y="4989513"/>
            <a:ext cx="1838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4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263" y="5457825"/>
            <a:ext cx="44100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5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38" y="5407025"/>
            <a:ext cx="260350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6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838" y="5735638"/>
            <a:ext cx="40163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3011" name="TextBox 2"/>
          <p:cNvSpPr txBox="1">
            <a:spLocks noChangeArrowheads="1"/>
          </p:cNvSpPr>
          <p:nvPr/>
        </p:nvSpPr>
        <p:spPr bwMode="auto">
          <a:xfrm>
            <a:off x="846138" y="450850"/>
            <a:ext cx="9045575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Таким образом, формула Лагранжа действительно представляет собой полином порядка , принимающий в  данных точках </a:t>
            </a:r>
            <a:r>
              <a:rPr lang="en-US" altLang="ru-RU" sz="2400"/>
              <a:t>z</a:t>
            </a:r>
            <a:r>
              <a:rPr lang="ru-RU" altLang="ru-RU" sz="2400"/>
              <a:t> -плоскости заданные значения. 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Выражение дробно-рационально, следовательно, оно может рассматриваться в качестве передаточной функции ЛИС-цепи.</a:t>
            </a:r>
          </a:p>
        </p:txBody>
      </p:sp>
      <p:sp>
        <p:nvSpPr>
          <p:cNvPr id="4301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8B1B934-9D7F-480E-BA52-00AD12570AAB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430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450" y="3438525"/>
            <a:ext cx="53975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TextBox 2"/>
          <p:cNvSpPr txBox="1">
            <a:spLocks noChangeArrowheads="1"/>
          </p:cNvSpPr>
          <p:nvPr/>
        </p:nvSpPr>
        <p:spPr bwMode="auto">
          <a:xfrm>
            <a:off x="1520825" y="4994275"/>
            <a:ext cx="7648575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Видно, что эта цепь представляет собой каскадное соединение трансверсальной и рекурсивной частей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Прямоугольник 6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4035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F58F9A6-06BC-4B5B-973E-467C98A7084F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4036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27698B9-418E-4DBB-8C85-F112C46A6393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39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4037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38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39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0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1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2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3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4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5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6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7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8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9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0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1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2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3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4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5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6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7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8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59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0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1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2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3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4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5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6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7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8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69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0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1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2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3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4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5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6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7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8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79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0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1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2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3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4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5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6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7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8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89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90" name="Rectangle 57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91" name="Rectangle 58"/>
          <p:cNvSpPr>
            <a:spLocks noChangeArrowheads="1"/>
          </p:cNvSpPr>
          <p:nvPr/>
        </p:nvSpPr>
        <p:spPr bwMode="auto">
          <a:xfrm>
            <a:off x="773113" y="3371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92" name="Rectangle 59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93" name="Text Box 64"/>
          <p:cNvSpPr txBox="1">
            <a:spLocks noChangeArrowheads="1"/>
          </p:cNvSpPr>
          <p:nvPr/>
        </p:nvSpPr>
        <p:spPr bwMode="auto">
          <a:xfrm>
            <a:off x="846138" y="252413"/>
            <a:ext cx="904557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/>
            </a:r>
            <a:br>
              <a:rPr lang="ru-RU" altLang="ru-RU" sz="2400"/>
            </a:br>
            <a:r>
              <a:rPr lang="en-US" altLang="ru-RU" sz="2400"/>
              <a:t>C</a:t>
            </a:r>
            <a:r>
              <a:rPr lang="ru-RU" altLang="ru-RU" sz="2400"/>
              <a:t>труктура содержит трансверсальную и рекурсивную части, тем не менее ей соответствует </a:t>
            </a:r>
            <a:r>
              <a:rPr lang="ru-RU" altLang="ru-RU" sz="2400">
                <a:solidFill>
                  <a:srgbClr val="0033CC"/>
                </a:solidFill>
              </a:rPr>
              <a:t>конечная</a:t>
            </a:r>
            <a:r>
              <a:rPr lang="ru-RU" altLang="ru-RU" sz="2400"/>
              <a:t> импульсная характеристика. </a:t>
            </a:r>
            <a:br>
              <a:rPr lang="ru-RU" altLang="ru-RU" sz="2400"/>
            </a:br>
            <a:r>
              <a:rPr lang="ru-RU" altLang="ru-RU" sz="2400"/>
              <a:t>Благодаря наличию рекурсии такие фильтры при реализации требуют </a:t>
            </a:r>
            <a:r>
              <a:rPr lang="ru-RU" altLang="ru-RU" sz="2400">
                <a:solidFill>
                  <a:srgbClr val="0033CC"/>
                </a:solidFill>
              </a:rPr>
              <a:t>меньшего числа операций</a:t>
            </a:r>
            <a:r>
              <a:rPr lang="ru-RU" altLang="ru-RU" sz="2400"/>
              <a:t> по сравнению с рассмотренными выше КИХ-фильтрами на основе оконного взвешивания и оказываются предпочтительными.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>
                <a:solidFill>
                  <a:srgbClr val="FD1B2B"/>
                </a:solidFill>
              </a:rPr>
              <a:t>Пример.</a:t>
            </a:r>
            <a:r>
              <a:rPr lang="ru-RU" altLang="ru-RU" sz="2400"/>
              <a:t> Фильтр скользящего среднего может быть реализован как КИХ-фильтр с ИХ </a:t>
            </a:r>
          </a:p>
        </p:txBody>
      </p:sp>
      <p:sp>
        <p:nvSpPr>
          <p:cNvPr id="44094" name="Rectangle 63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4095" name="Object 62"/>
          <p:cNvGraphicFramePr>
            <a:graphicFrameLocks noChangeAspect="1"/>
          </p:cNvGraphicFramePr>
          <p:nvPr/>
        </p:nvGraphicFramePr>
        <p:xfrm>
          <a:off x="2601913" y="4545013"/>
          <a:ext cx="3533775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8" name="Equation" r:id="rId5" imgW="1346200" imgH="241300" progId="Equation.DSMT4">
                  <p:embed/>
                </p:oleObj>
              </mc:Choice>
              <mc:Fallback>
                <p:oleObj name="Equation" r:id="rId5" imgW="1346200" imgH="241300" progId="Equation.DSMT4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1913" y="4545013"/>
                        <a:ext cx="3533775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96" name="Text Box 64"/>
          <p:cNvSpPr txBox="1">
            <a:spLocks noChangeArrowheads="1"/>
          </p:cNvSpPr>
          <p:nvPr/>
        </p:nvSpPr>
        <p:spPr bwMode="auto">
          <a:xfrm>
            <a:off x="1385888" y="5535613"/>
            <a:ext cx="6435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Свертка требует </a:t>
            </a:r>
            <a:r>
              <a:rPr lang="en-US" altLang="ru-RU" sz="2400" i="1"/>
              <a:t>N </a:t>
            </a:r>
            <a:r>
              <a:rPr lang="ru-RU" altLang="ru-RU" sz="2400"/>
              <a:t>сложений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819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72C2792-00D8-4C6A-96D2-AD63F1E03109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6763" y="565150"/>
            <a:ext cx="9078912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i="1" dirty="0">
                <a:latin typeface="Arial" charset="0"/>
              </a:rPr>
              <a:t>Этапы проектирования ЦФ: </a:t>
            </a:r>
          </a:p>
          <a:p>
            <a:pPr eaLnBrk="1" hangingPunct="1">
              <a:defRPr/>
            </a:pPr>
            <a:endParaRPr lang="ru-RU" sz="2800" i="1" dirty="0">
              <a:latin typeface="Arial" charset="0"/>
            </a:endParaRPr>
          </a:p>
          <a:p>
            <a:pPr marL="342900" indent="-342900" eaLnBrk="1" hangingPunct="1">
              <a:buFontTx/>
              <a:buAutoNum type="arabicParenR"/>
              <a:defRPr/>
            </a:pPr>
            <a:r>
              <a:rPr lang="ru-RU" sz="2800" dirty="0">
                <a:latin typeface="Arial" charset="0"/>
              </a:rPr>
              <a:t>определение требований к фильтру; </a:t>
            </a:r>
          </a:p>
          <a:p>
            <a:pPr marL="342900" indent="-342900" eaLnBrk="1" hangingPunct="1">
              <a:lnSpc>
                <a:spcPct val="150000"/>
              </a:lnSpc>
              <a:buFontTx/>
              <a:buAutoNum type="arabicParenR"/>
              <a:defRPr/>
            </a:pPr>
            <a:r>
              <a:rPr lang="ru-RU" sz="2800" dirty="0">
                <a:latin typeface="Arial" charset="0"/>
              </a:rPr>
              <a:t>аппроксимация желаемых характеристик при помощи характеристик реализуемой дискретной КИХ- или БИХ-цепи;</a:t>
            </a:r>
          </a:p>
          <a:p>
            <a:pPr marL="342900" indent="-342900" eaLnBrk="1" hangingPunct="1">
              <a:lnSpc>
                <a:spcPct val="150000"/>
              </a:lnSpc>
              <a:buFontTx/>
              <a:buAutoNum type="arabicParenR"/>
              <a:defRPr/>
            </a:pPr>
            <a:r>
              <a:rPr lang="ru-RU" sz="2800" dirty="0">
                <a:latin typeface="Arial" charset="0"/>
              </a:rPr>
              <a:t>реализация полученной структуры с учетом эффектов </a:t>
            </a:r>
            <a:r>
              <a:rPr lang="ru-RU" sz="2800" i="1" dirty="0">
                <a:latin typeface="Arial" charset="0"/>
              </a:rPr>
              <a:t>квантования</a:t>
            </a:r>
            <a:r>
              <a:rPr lang="ru-RU" sz="2800" dirty="0">
                <a:latin typeface="Arial" charset="0"/>
              </a:rPr>
              <a:t> входных данных и </a:t>
            </a:r>
            <a:r>
              <a:rPr lang="ru-RU" sz="2800" i="1" dirty="0">
                <a:latin typeface="Arial" charset="0"/>
              </a:rPr>
              <a:t>округления</a:t>
            </a:r>
            <a:r>
              <a:rPr lang="ru-RU" sz="2800" dirty="0">
                <a:latin typeface="Arial" charset="0"/>
              </a:rPr>
              <a:t> параметров (коэффициентов) фильтра</a:t>
            </a:r>
          </a:p>
        </p:txBody>
      </p:sp>
      <p:sp>
        <p:nvSpPr>
          <p:cNvPr id="8197" name="TextBox 3"/>
          <p:cNvSpPr txBox="1">
            <a:spLocks noChangeArrowheads="1"/>
          </p:cNvSpPr>
          <p:nvPr/>
        </p:nvSpPr>
        <p:spPr bwMode="auto">
          <a:xfrm>
            <a:off x="1546225" y="6130925"/>
            <a:ext cx="8596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Эти этапы рассмотрим на примере ФНЧ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Прямоугольник 7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5059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8A5E563-117A-422B-A693-F444CFCD4D51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40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5060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2489364-2DB9-4350-B611-C9355B9DCEF1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40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5061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62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63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64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65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66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67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68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69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0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1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2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3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4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5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6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7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8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79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0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1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2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3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4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5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6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7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8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89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0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1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2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3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4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5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6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7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8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099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0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1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2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3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4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5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6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7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8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09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10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11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12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13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14" name="Rectangle 57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15" name="Rectangle 58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16" name="Rectangle 59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17" name="Text Box 64"/>
          <p:cNvSpPr txBox="1">
            <a:spLocks noChangeArrowheads="1"/>
          </p:cNvSpPr>
          <p:nvPr/>
        </p:nvSpPr>
        <p:spPr bwMode="auto">
          <a:xfrm>
            <a:off x="1341438" y="989013"/>
            <a:ext cx="805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передаточную функцию можно записать в виде</a:t>
            </a:r>
          </a:p>
        </p:txBody>
      </p:sp>
      <p:sp>
        <p:nvSpPr>
          <p:cNvPr id="45118" name="Rectangle 61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5119" name="Text Box 63"/>
          <p:cNvSpPr txBox="1">
            <a:spLocks noChangeArrowheads="1"/>
          </p:cNvSpPr>
          <p:nvPr/>
        </p:nvSpPr>
        <p:spPr bwMode="auto">
          <a:xfrm>
            <a:off x="1430338" y="5489575"/>
            <a:ext cx="77851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требует выполнения двух операций сложения/вычитания </a:t>
            </a:r>
            <a:r>
              <a:rPr lang="ru-RU" altLang="ru-RU" sz="2400" i="1"/>
              <a:t>независимо </a:t>
            </a:r>
            <a:r>
              <a:rPr lang="ru-RU" altLang="ru-RU" sz="2400"/>
              <a:t>от величины </a:t>
            </a:r>
            <a:r>
              <a:rPr lang="en-US" altLang="ru-RU" sz="2400" i="1"/>
              <a:t>N</a:t>
            </a:r>
            <a:endParaRPr lang="ru-RU" altLang="ru-RU" sz="2400" i="1"/>
          </a:p>
        </p:txBody>
      </p:sp>
      <p:sp>
        <p:nvSpPr>
          <p:cNvPr id="45120" name="Rectangle 66"/>
          <p:cNvSpPr>
            <a:spLocks noChangeArrowheads="1"/>
          </p:cNvSpPr>
          <p:nvPr/>
        </p:nvSpPr>
        <p:spPr bwMode="auto">
          <a:xfrm>
            <a:off x="774700" y="33623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5121" name="Object 65"/>
          <p:cNvGraphicFramePr>
            <a:graphicFrameLocks noChangeAspect="1"/>
          </p:cNvGraphicFramePr>
          <p:nvPr/>
        </p:nvGraphicFramePr>
        <p:xfrm>
          <a:off x="1566863" y="1530350"/>
          <a:ext cx="7673975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3" name="Equation" r:id="rId5" imgW="2844800" imgH="469900" progId="Equation.DSMT4">
                  <p:embed/>
                </p:oleObj>
              </mc:Choice>
              <mc:Fallback>
                <p:oleObj name="Equation" r:id="rId5" imgW="2844800" imgH="469900" progId="Equation.DSMT4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63" y="1530350"/>
                        <a:ext cx="7673975" cy="126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22" name="Object 68"/>
          <p:cNvGraphicFramePr>
            <a:graphicFrameLocks noChangeAspect="1"/>
          </p:cNvGraphicFramePr>
          <p:nvPr/>
        </p:nvGraphicFramePr>
        <p:xfrm>
          <a:off x="6240463" y="3059113"/>
          <a:ext cx="771525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4" name="Equation" r:id="rId7" imgW="330057" imgH="165028" progId="Equation.DSMT4">
                  <p:embed/>
                </p:oleObj>
              </mc:Choice>
              <mc:Fallback>
                <p:oleObj name="Equation" r:id="rId7" imgW="330057" imgH="165028" progId="Equation.DSMT4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3059113"/>
                        <a:ext cx="771525" cy="38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23" name="Object 67"/>
          <p:cNvGraphicFramePr>
            <a:graphicFrameLocks noChangeAspect="1"/>
          </p:cNvGraphicFramePr>
          <p:nvPr/>
        </p:nvGraphicFramePr>
        <p:xfrm>
          <a:off x="2238375" y="3632200"/>
          <a:ext cx="815975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5" name="Equation" r:id="rId9" imgW="355138" imgH="177569" progId="Equation.DSMT4">
                  <p:embed/>
                </p:oleObj>
              </mc:Choice>
              <mc:Fallback>
                <p:oleObj name="Equation" r:id="rId9" imgW="355138" imgH="177569" progId="Equation.DSMT4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75" y="3632200"/>
                        <a:ext cx="815975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124" name="Rectangle 69"/>
          <p:cNvSpPr>
            <a:spLocks noChangeArrowheads="1"/>
          </p:cNvSpPr>
          <p:nvPr/>
        </p:nvSpPr>
        <p:spPr bwMode="auto">
          <a:xfrm>
            <a:off x="1173163" y="3013075"/>
            <a:ext cx="49577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cs typeface="Times New Roman" panose="02020603050405020304" pitchFamily="18" charset="0"/>
              </a:rPr>
              <a:t>один простой полюс в точке </a:t>
            </a:r>
            <a:endParaRPr lang="ru-RU" altLang="ru-RU" sz="4000"/>
          </a:p>
        </p:txBody>
      </p:sp>
      <p:sp>
        <p:nvSpPr>
          <p:cNvPr id="45125" name="Rectangle 70"/>
          <p:cNvSpPr>
            <a:spLocks noChangeArrowheads="1"/>
          </p:cNvSpPr>
          <p:nvPr/>
        </p:nvSpPr>
        <p:spPr bwMode="auto">
          <a:xfrm>
            <a:off x="1470025" y="3568700"/>
            <a:ext cx="582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cs typeface="Times New Roman" panose="02020603050405020304" pitchFamily="18" charset="0"/>
              </a:rPr>
              <a:t> и </a:t>
            </a:r>
            <a:endParaRPr lang="ru-RU" altLang="ru-RU" sz="4000"/>
          </a:p>
        </p:txBody>
      </p:sp>
      <p:sp>
        <p:nvSpPr>
          <p:cNvPr id="45126" name="Rectangle 71"/>
          <p:cNvSpPr>
            <a:spLocks noChangeArrowheads="1"/>
          </p:cNvSpPr>
          <p:nvPr/>
        </p:nvSpPr>
        <p:spPr bwMode="auto">
          <a:xfrm>
            <a:off x="2987675" y="3533775"/>
            <a:ext cx="65373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572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572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4572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cs typeface="Times New Roman" panose="02020603050405020304" pitchFamily="18" charset="0"/>
              </a:rPr>
              <a:t> нулей, равномерно размещённых на </a:t>
            </a:r>
            <a:endParaRPr lang="ru-RU" altLang="ru-RU" sz="280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cs typeface="Times New Roman" panose="02020603050405020304" pitchFamily="18" charset="0"/>
              </a:rPr>
              <a:t>единичной окружности.</a:t>
            </a:r>
            <a:r>
              <a:rPr lang="ru-RU" altLang="ru-RU" sz="2800"/>
              <a:t> При этом РУ</a:t>
            </a:r>
            <a:endParaRPr lang="ru-RU" altLang="ru-RU" sz="4000"/>
          </a:p>
        </p:txBody>
      </p:sp>
      <p:sp>
        <p:nvSpPr>
          <p:cNvPr id="45127" name="Rectangle 73"/>
          <p:cNvSpPr>
            <a:spLocks noChangeArrowheads="1"/>
          </p:cNvSpPr>
          <p:nvPr/>
        </p:nvSpPr>
        <p:spPr bwMode="auto">
          <a:xfrm>
            <a:off x="774700" y="34956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5128" name="Object 72"/>
          <p:cNvGraphicFramePr>
            <a:graphicFrameLocks noChangeAspect="1"/>
          </p:cNvGraphicFramePr>
          <p:nvPr/>
        </p:nvGraphicFramePr>
        <p:xfrm>
          <a:off x="1624013" y="4589463"/>
          <a:ext cx="7083425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6" name="Equation" r:id="rId11" imgW="2133600" imgH="203200" progId="Equation.DSMT4">
                  <p:embed/>
                </p:oleObj>
              </mc:Choice>
              <mc:Fallback>
                <p:oleObj name="Equation" r:id="rId11" imgW="2133600" imgH="203200" progId="Equation.DSMT4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4013" y="4589463"/>
                        <a:ext cx="7083425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6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46083" name="Picture 2" descr="Рис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513" y="1058863"/>
            <a:ext cx="6045200" cy="563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FECEDAA-4A70-4E34-9ED7-645561BBDC2F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41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6085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890711E8-138A-4220-8AB9-0C8E98338E69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41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46086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87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88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89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0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1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2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3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4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5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6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7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8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099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0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1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2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3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4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5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6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7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8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09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0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1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2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3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4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5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6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7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8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19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0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1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2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3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4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5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6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7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8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9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0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1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2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3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4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5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6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7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8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39" name="Rectangle 57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40" name="Rectangle 58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41" name="Rectangle 59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42" name="Text Box 63"/>
          <p:cNvSpPr txBox="1">
            <a:spLocks noChangeArrowheads="1"/>
          </p:cNvSpPr>
          <p:nvPr/>
        </p:nvSpPr>
        <p:spPr bwMode="auto">
          <a:xfrm>
            <a:off x="712788" y="463550"/>
            <a:ext cx="79644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>
                <a:solidFill>
                  <a:srgbClr val="0033CC"/>
                </a:solidFill>
              </a:rPr>
              <a:t>Структура КИХ- фильтра на основе метода частотной выборки</a:t>
            </a:r>
            <a:endParaRPr lang="ru-RU" altLang="ru-RU" sz="2400"/>
          </a:p>
        </p:txBody>
      </p:sp>
      <p:sp>
        <p:nvSpPr>
          <p:cNvPr id="46143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46144" name="Object 3"/>
          <p:cNvGraphicFramePr>
            <a:graphicFrameLocks noChangeAspect="1"/>
          </p:cNvGraphicFramePr>
          <p:nvPr/>
        </p:nvGraphicFramePr>
        <p:xfrm>
          <a:off x="1520825" y="4913313"/>
          <a:ext cx="245745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8" name="Equation" r:id="rId6" imgW="1307532" imgH="634725" progId="Equation.DSMT4">
                  <p:embed/>
                </p:oleObj>
              </mc:Choice>
              <mc:Fallback>
                <p:oleObj name="Equation" r:id="rId6" imgW="1307532" imgH="63472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0825" y="4913313"/>
                        <a:ext cx="2457450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45" name="Object 56"/>
          <p:cNvGraphicFramePr>
            <a:graphicFrameLocks noChangeAspect="1"/>
          </p:cNvGraphicFramePr>
          <p:nvPr/>
        </p:nvGraphicFramePr>
        <p:xfrm>
          <a:off x="8191500" y="1423988"/>
          <a:ext cx="1547813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9" name="Equation" r:id="rId8" imgW="812447" imgH="418918" progId="Equation.DSMT4">
                  <p:embed/>
                </p:oleObj>
              </mc:Choice>
              <mc:Fallback>
                <p:oleObj name="Equation" r:id="rId8" imgW="812447" imgH="418918" progId="Equation.DSMT4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1500" y="1423988"/>
                        <a:ext cx="1547813" cy="80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71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6C5B219-FAF4-4671-936D-48E333A91611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3" name="Text Box 51"/>
          <p:cNvSpPr txBox="1">
            <a:spLocks noChangeArrowheads="1"/>
          </p:cNvSpPr>
          <p:nvPr/>
        </p:nvSpPr>
        <p:spPr bwMode="auto">
          <a:xfrm>
            <a:off x="957263" y="463550"/>
            <a:ext cx="5199062" cy="45720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Быстрое преобразование Фурье</a:t>
            </a:r>
          </a:p>
        </p:txBody>
      </p:sp>
      <p:sp>
        <p:nvSpPr>
          <p:cNvPr id="47109" name="TextBox 5"/>
          <p:cNvSpPr txBox="1">
            <a:spLocks noChangeArrowheads="1"/>
          </p:cNvSpPr>
          <p:nvPr/>
        </p:nvSpPr>
        <p:spPr bwMode="auto">
          <a:xfrm>
            <a:off x="965200" y="1050925"/>
            <a:ext cx="7800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Рассмотрим ДПФ последовательности  размера </a:t>
            </a:r>
          </a:p>
        </p:txBody>
      </p:sp>
      <p:pic>
        <p:nvPicPr>
          <p:cNvPr id="47110" name="Рисунок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338" y="1638300"/>
            <a:ext cx="4454525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Рисунок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0" y="3109913"/>
            <a:ext cx="19399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Рисунок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3005138"/>
            <a:ext cx="4543425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3" name="TextBox 6"/>
          <p:cNvSpPr txBox="1">
            <a:spLocks noChangeArrowheads="1"/>
          </p:cNvSpPr>
          <p:nvPr/>
        </p:nvSpPr>
        <p:spPr bwMode="auto">
          <a:xfrm>
            <a:off x="6291263" y="2339975"/>
            <a:ext cx="1035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или</a:t>
            </a:r>
          </a:p>
        </p:txBody>
      </p:sp>
      <p:sp>
        <p:nvSpPr>
          <p:cNvPr id="47114" name="TextBox 11"/>
          <p:cNvSpPr txBox="1">
            <a:spLocks noChangeArrowheads="1"/>
          </p:cNvSpPr>
          <p:nvPr/>
        </p:nvSpPr>
        <p:spPr bwMode="auto">
          <a:xfrm>
            <a:off x="6291263" y="3392488"/>
            <a:ext cx="809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где</a:t>
            </a:r>
          </a:p>
        </p:txBody>
      </p:sp>
      <p:sp>
        <p:nvSpPr>
          <p:cNvPr id="47115" name="TextBox 12"/>
          <p:cNvSpPr txBox="1">
            <a:spLocks noChangeArrowheads="1"/>
          </p:cNvSpPr>
          <p:nvPr/>
        </p:nvSpPr>
        <p:spPr bwMode="auto">
          <a:xfrm>
            <a:off x="1150938" y="4240213"/>
            <a:ext cx="8380412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Заметим, что                  при фиксированном </a:t>
            </a:r>
            <a:r>
              <a:rPr lang="en-US" altLang="ru-RU" sz="2400" i="1"/>
              <a:t>k</a:t>
            </a:r>
            <a:r>
              <a:rPr lang="ru-RU" altLang="ru-RU" sz="2400" i="1"/>
              <a:t> </a:t>
            </a:r>
            <a:r>
              <a:rPr lang="ru-RU" altLang="ru-RU" sz="2400"/>
              <a:t>можно рассматривать как последовательность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                                                  , периодическую с периодом             ; аналогично и при фиксированном </a:t>
            </a:r>
            <a:r>
              <a:rPr lang="en-US" altLang="ru-RU" sz="2400" i="1"/>
              <a:t>n</a:t>
            </a:r>
            <a:r>
              <a:rPr lang="ru-RU" altLang="ru-RU" sz="2400"/>
              <a:t> </a:t>
            </a:r>
          </a:p>
        </p:txBody>
      </p:sp>
      <p:pic>
        <p:nvPicPr>
          <p:cNvPr id="47116" name="Рисунок 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072063"/>
            <a:ext cx="41671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7" name="Рисунок 1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113" y="5800725"/>
            <a:ext cx="6746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8" name="Рисунок 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4121150"/>
            <a:ext cx="1011238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7119" name="Объект 1"/>
          <p:cNvGraphicFramePr>
            <a:graphicFrameLocks noChangeAspect="1"/>
          </p:cNvGraphicFramePr>
          <p:nvPr/>
        </p:nvGraphicFramePr>
        <p:xfrm>
          <a:off x="8151813" y="1001713"/>
          <a:ext cx="1004887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1" name="Equation" r:id="rId11" imgW="520474" imgH="241195" progId="Equation.DSMT4">
                  <p:embed/>
                </p:oleObj>
              </mc:Choice>
              <mc:Fallback>
                <p:oleObj name="Equation" r:id="rId11" imgW="520474" imgH="241195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1813" y="1001713"/>
                        <a:ext cx="1004887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813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2E18F6-E2B8-4340-88AC-14006E0BEFF9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48132" name="TextBox 2"/>
          <p:cNvSpPr txBox="1">
            <a:spLocks noChangeArrowheads="1"/>
          </p:cNvSpPr>
          <p:nvPr/>
        </p:nvSpPr>
        <p:spPr bwMode="auto">
          <a:xfrm>
            <a:off x="709613" y="576263"/>
            <a:ext cx="3149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Разобьём сумму  </a:t>
            </a:r>
          </a:p>
        </p:txBody>
      </p:sp>
      <p:pic>
        <p:nvPicPr>
          <p:cNvPr id="48133" name="Рисунок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3048000"/>
            <a:ext cx="7354888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Рисунок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738" y="1335088"/>
            <a:ext cx="4543425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TextBox 5"/>
          <p:cNvSpPr txBox="1">
            <a:spLocks noChangeArrowheads="1"/>
          </p:cNvSpPr>
          <p:nvPr/>
        </p:nvSpPr>
        <p:spPr bwMode="auto">
          <a:xfrm>
            <a:off x="860425" y="2657475"/>
            <a:ext cx="2041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на две</a:t>
            </a:r>
          </a:p>
        </p:txBody>
      </p:sp>
      <p:sp>
        <p:nvSpPr>
          <p:cNvPr id="48136" name="TextBox 6"/>
          <p:cNvSpPr txBox="1">
            <a:spLocks noChangeArrowheads="1"/>
          </p:cNvSpPr>
          <p:nvPr/>
        </p:nvSpPr>
        <p:spPr bwMode="auto">
          <a:xfrm>
            <a:off x="1025525" y="4821238"/>
            <a:ext cx="5219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Введём </a:t>
            </a:r>
          </a:p>
        </p:txBody>
      </p:sp>
      <p:pic>
        <p:nvPicPr>
          <p:cNvPr id="48137" name="Рисунок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4738688"/>
            <a:ext cx="1862137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8" name="Рисунок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738" y="5759450"/>
            <a:ext cx="13493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9" name="Рисунок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8" y="6300788"/>
            <a:ext cx="153035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0" name="TextBox 10"/>
          <p:cNvSpPr txBox="1">
            <a:spLocks noChangeArrowheads="1"/>
          </p:cNvSpPr>
          <p:nvPr/>
        </p:nvSpPr>
        <p:spPr bwMode="auto">
          <a:xfrm>
            <a:off x="3725863" y="5759450"/>
            <a:ext cx="3735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для чётных </a:t>
            </a:r>
            <a:r>
              <a:rPr lang="en-US" altLang="ru-RU" sz="1800" i="1"/>
              <a:t>n</a:t>
            </a:r>
            <a:endParaRPr lang="ru-RU" altLang="ru-RU" sz="1800" i="1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для нечётных </a:t>
            </a:r>
            <a:r>
              <a:rPr lang="en-US" altLang="ru-RU" sz="1800" i="1"/>
              <a:t>n</a:t>
            </a:r>
            <a:endParaRPr lang="ru-RU" altLang="ru-RU" sz="1800" i="1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915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D29496-A992-4BE5-826E-6B6EFC0A1E88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49156" name="Рисунок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275" y="303213"/>
            <a:ext cx="60753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Box 3"/>
          <p:cNvSpPr txBox="1">
            <a:spLocks noChangeArrowheads="1"/>
          </p:cNvSpPr>
          <p:nvPr/>
        </p:nvSpPr>
        <p:spPr bwMode="auto">
          <a:xfrm>
            <a:off x="1566863" y="854075"/>
            <a:ext cx="2835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тогда</a:t>
            </a:r>
          </a:p>
        </p:txBody>
      </p:sp>
      <p:pic>
        <p:nvPicPr>
          <p:cNvPr id="49158" name="Рисунок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2143125"/>
            <a:ext cx="2881313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Рисунок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88" y="2055813"/>
            <a:ext cx="2994025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4635500"/>
            <a:ext cx="630555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4916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488" y="2617788"/>
            <a:ext cx="6378575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0179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E58F06C-518E-4344-8598-40263D8CBCE8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50180" name="Рисунок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765175"/>
            <a:ext cx="607536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TextBox 3"/>
          <p:cNvSpPr txBox="1">
            <a:spLocks noChangeArrowheads="1"/>
          </p:cNvSpPr>
          <p:nvPr/>
        </p:nvSpPr>
        <p:spPr bwMode="auto">
          <a:xfrm>
            <a:off x="954088" y="449263"/>
            <a:ext cx="2835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В выражении</a:t>
            </a:r>
          </a:p>
        </p:txBody>
      </p:sp>
      <p:sp>
        <p:nvSpPr>
          <p:cNvPr id="50182" name="TextBox 6"/>
          <p:cNvSpPr txBox="1">
            <a:spLocks noChangeArrowheads="1"/>
          </p:cNvSpPr>
          <p:nvPr/>
        </p:nvSpPr>
        <p:spPr bwMode="auto">
          <a:xfrm>
            <a:off x="954088" y="2327275"/>
            <a:ext cx="4184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рассмотрим первую сумму</a:t>
            </a:r>
          </a:p>
        </p:txBody>
      </p:sp>
      <p:pic>
        <p:nvPicPr>
          <p:cNvPr id="50183" name="Рисунок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688" y="2789238"/>
            <a:ext cx="75342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4" name="Рисунок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4635500"/>
            <a:ext cx="202565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TextBox 7"/>
          <p:cNvSpPr txBox="1">
            <a:spLocks noChangeArrowheads="1"/>
          </p:cNvSpPr>
          <p:nvPr/>
        </p:nvSpPr>
        <p:spPr bwMode="auto">
          <a:xfrm>
            <a:off x="4535488" y="4919663"/>
            <a:ext cx="54895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Это не что иное, как </a:t>
            </a:r>
            <a:r>
              <a:rPr lang="en-US" altLang="ru-RU" sz="2400"/>
              <a:t>N/2</a:t>
            </a:r>
            <a:r>
              <a:rPr lang="ru-RU" altLang="ru-RU" sz="2400"/>
              <a:t>-точечное ДПФ подпоследовательности отсчётов с четными номерами исходной последовательности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120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6515B69-F9B7-4CCB-A091-E9E2F284185B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51204" name="TextBox 2"/>
          <p:cNvSpPr txBox="1">
            <a:spLocks noChangeArrowheads="1"/>
          </p:cNvSpPr>
          <p:nvPr/>
        </p:nvSpPr>
        <p:spPr bwMode="auto">
          <a:xfrm>
            <a:off x="755650" y="417513"/>
            <a:ext cx="9001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Аналогично 2-я сумма представляет собой </a:t>
            </a:r>
            <a:r>
              <a:rPr lang="en-US" altLang="ru-RU" sz="2400"/>
              <a:t>N/2</a:t>
            </a:r>
            <a:r>
              <a:rPr lang="ru-RU" altLang="ru-RU" sz="2400"/>
              <a:t>-точечное ДПФ подпоследовательности отсчётов с нечетными номерами исходной последовательности</a:t>
            </a:r>
          </a:p>
        </p:txBody>
      </p:sp>
      <p:pic>
        <p:nvPicPr>
          <p:cNvPr id="51205" name="Рисунок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1709738"/>
            <a:ext cx="51292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Рисунок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638" y="3052763"/>
            <a:ext cx="374808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Рисунок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025" y="3014663"/>
            <a:ext cx="33877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8" name="TextBox 6"/>
          <p:cNvSpPr txBox="1">
            <a:spLocks noChangeArrowheads="1"/>
          </p:cNvSpPr>
          <p:nvPr/>
        </p:nvSpPr>
        <p:spPr bwMode="auto">
          <a:xfrm>
            <a:off x="981075" y="4500563"/>
            <a:ext cx="80660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Таким образом, ДПФ последовательности может быть выражено через ДПФ двух подпоследовательностей вдвое меньшей длины</a:t>
            </a:r>
          </a:p>
        </p:txBody>
      </p:sp>
      <p:pic>
        <p:nvPicPr>
          <p:cNvPr id="51209" name="Рисунок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5899150"/>
            <a:ext cx="360362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0" name="Рисунок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38" y="5857875"/>
            <a:ext cx="193516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222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68AF9D3-A881-4747-92A4-E86019664EAB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52228" name="TextBox 2"/>
          <p:cNvSpPr txBox="1">
            <a:spLocks noChangeArrowheads="1"/>
          </p:cNvSpPr>
          <p:nvPr/>
        </p:nvSpPr>
        <p:spPr bwMode="auto">
          <a:xfrm>
            <a:off x="801688" y="295275"/>
            <a:ext cx="935513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Это выражение обеспечивает вычисление половины отсчётов ДПФ исходной последовательности. Вторая половина отсчётов может быть найдена при подстановке </a:t>
            </a:r>
            <a:r>
              <a:rPr lang="en-US" altLang="ru-RU" sz="2400" i="1"/>
              <a:t>k+N</a:t>
            </a:r>
            <a:r>
              <a:rPr lang="en-US" altLang="ru-RU" sz="2400"/>
              <a:t>/2 </a:t>
            </a:r>
            <a:r>
              <a:rPr lang="ru-RU" altLang="ru-RU" sz="2400"/>
              <a:t>вместо </a:t>
            </a:r>
            <a:r>
              <a:rPr lang="en-US" altLang="ru-RU" sz="2400"/>
              <a:t>k:</a:t>
            </a:r>
            <a:endParaRPr lang="ru-RU" altLang="ru-RU" sz="2400"/>
          </a:p>
        </p:txBody>
      </p:sp>
      <p:pic>
        <p:nvPicPr>
          <p:cNvPr id="52229" name="Рисунок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2247900"/>
            <a:ext cx="603091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Рисунок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13" y="3921125"/>
            <a:ext cx="291465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TextBox 6"/>
          <p:cNvSpPr txBox="1">
            <a:spLocks noChangeArrowheads="1"/>
          </p:cNvSpPr>
          <p:nvPr/>
        </p:nvSpPr>
        <p:spPr bwMode="auto">
          <a:xfrm>
            <a:off x="1160463" y="4994275"/>
            <a:ext cx="84613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Итак, ДПФ последовательности  может быть выражено через ДПФ четной и нечетной подпоследовательностей при всех значениях </a:t>
            </a:r>
            <a:r>
              <a:rPr lang="en-US" altLang="ru-RU" sz="2400"/>
              <a:t>k</a:t>
            </a:r>
            <a:endParaRPr lang="ru-RU" altLang="ru-RU" sz="2400"/>
          </a:p>
        </p:txBody>
      </p:sp>
      <p:sp>
        <p:nvSpPr>
          <p:cNvPr id="52232" name="TextBox 1"/>
          <p:cNvSpPr txBox="1">
            <a:spLocks noChangeArrowheads="1"/>
          </p:cNvSpPr>
          <p:nvPr/>
        </p:nvSpPr>
        <p:spPr bwMode="auto">
          <a:xfrm>
            <a:off x="2735263" y="3227388"/>
            <a:ext cx="4860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с учётом </a:t>
            </a:r>
            <a:r>
              <a:rPr lang="en-US" altLang="ru-RU" sz="2400"/>
              <a:t>N/2-</a:t>
            </a:r>
            <a:r>
              <a:rPr lang="ru-RU" altLang="ru-RU" sz="2400"/>
              <a:t>периодичности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325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05C47D-BB06-4E60-AD3E-04AFD0E6A125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53252" name="Рисунок 2" descr="РисП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1276350"/>
            <a:ext cx="659765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TextBox 3"/>
          <p:cNvSpPr txBox="1">
            <a:spLocks noChangeArrowheads="1"/>
          </p:cNvSpPr>
          <p:nvPr/>
        </p:nvSpPr>
        <p:spPr bwMode="auto">
          <a:xfrm>
            <a:off x="795338" y="446088"/>
            <a:ext cx="90503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Это можно представить схемой с использованием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базовой операции БПФ - «бабочки» :</a:t>
            </a:r>
          </a:p>
        </p:txBody>
      </p:sp>
      <p:pic>
        <p:nvPicPr>
          <p:cNvPr id="53254" name="Рисунок 4" descr="РисП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688" y="5281613"/>
            <a:ext cx="221297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Рисунок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5402263"/>
            <a:ext cx="3214688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6" name="Рисунок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5264150"/>
            <a:ext cx="1609725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3257" name="Объект 1"/>
          <p:cNvGraphicFramePr>
            <a:graphicFrameLocks noChangeAspect="1"/>
          </p:cNvGraphicFramePr>
          <p:nvPr/>
        </p:nvGraphicFramePr>
        <p:xfrm>
          <a:off x="981075" y="6102350"/>
          <a:ext cx="3198813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0" name="Equation" r:id="rId9" imgW="1892300" imgH="279400" progId="Equation.DSMT4">
                  <p:embed/>
                </p:oleObj>
              </mc:Choice>
              <mc:Fallback>
                <p:oleObj name="Equation" r:id="rId9" imgW="1892300" imgH="279400" progId="Equation.DSMT4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075" y="6102350"/>
                        <a:ext cx="3198813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58" name="Рисунок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6010275"/>
            <a:ext cx="1503363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427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8A2647E-8503-4D7D-8517-26A2BFBEC1A4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54276" name="TextBox 2"/>
          <p:cNvSpPr txBox="1">
            <a:spLocks noChangeArrowheads="1"/>
          </p:cNvSpPr>
          <p:nvPr/>
        </p:nvSpPr>
        <p:spPr bwMode="auto">
          <a:xfrm>
            <a:off x="776288" y="479425"/>
            <a:ext cx="89804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Очевидно, 4-точечные ДПФ можно таким же способом свести к 2-точечным. </a:t>
            </a:r>
          </a:p>
        </p:txBody>
      </p:sp>
      <p:pic>
        <p:nvPicPr>
          <p:cNvPr id="54277" name="Рисунок 3" descr="РисП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8" y="952500"/>
            <a:ext cx="5265737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TextBox 5"/>
          <p:cNvSpPr txBox="1">
            <a:spLocks noChangeArrowheads="1"/>
          </p:cNvSpPr>
          <p:nvPr/>
        </p:nvSpPr>
        <p:spPr bwMode="auto">
          <a:xfrm>
            <a:off x="776288" y="5222875"/>
            <a:ext cx="88455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Двухточечное ДПФ изображается «бабочкой» наиболее простого вида, где вес нижней входной ветви равен 1</a:t>
            </a:r>
          </a:p>
        </p:txBody>
      </p:sp>
      <p:sp>
        <p:nvSpPr>
          <p:cNvPr id="54279" name="TextBox 6"/>
          <p:cNvSpPr txBox="1">
            <a:spLocks noChangeArrowheads="1"/>
          </p:cNvSpPr>
          <p:nvPr/>
        </p:nvSpPr>
        <p:spPr bwMode="auto">
          <a:xfrm>
            <a:off x="1836738" y="6254750"/>
            <a:ext cx="6884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Это БПФ с прореживанием по времени </a:t>
            </a:r>
            <a:endParaRPr lang="ru-RU" altLang="ru-RU" sz="1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9219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87FBBD0-8C59-4D2E-80E2-7D2923A5AA96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574675" y="585788"/>
            <a:ext cx="9361488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Желаемая (П-образная) АЧХ соответствует нереализуемому фильтру, поэтому требования к фильтру формулируются в виде </a:t>
            </a:r>
            <a:r>
              <a:rPr lang="ru-RU" altLang="ru-RU" sz="2400">
                <a:solidFill>
                  <a:srgbClr val="0033CC"/>
                </a:solidFill>
              </a:rPr>
              <a:t>полей допуска </a:t>
            </a:r>
            <a:r>
              <a:rPr lang="ru-RU" altLang="ru-RU" sz="2400"/>
              <a:t>на отклонение реальной АЧХ от желаемой</a:t>
            </a:r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9222" name="Объект 5"/>
          <p:cNvGraphicFramePr>
            <a:graphicFrameLocks noChangeAspect="1"/>
          </p:cNvGraphicFramePr>
          <p:nvPr/>
        </p:nvGraphicFramePr>
        <p:xfrm>
          <a:off x="1970088" y="5969000"/>
          <a:ext cx="3746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Equation" r:id="rId5" imgW="215619" imgH="215619" progId="Equation.DSMT4">
                  <p:embed/>
                </p:oleObj>
              </mc:Choice>
              <mc:Fallback>
                <p:oleObj name="Equation" r:id="rId5" imgW="215619" imgH="215619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0088" y="5969000"/>
                        <a:ext cx="374650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2690813" y="6029325"/>
            <a:ext cx="56261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sz="2000"/>
              <a:t>граничная частота </a:t>
            </a:r>
            <a:r>
              <a:rPr lang="ru-RU" altLang="ru-RU" sz="2000">
                <a:solidFill>
                  <a:srgbClr val="0033CC"/>
                </a:solidFill>
              </a:rPr>
              <a:t>полосы пропускания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ru-RU" altLang="ru-RU" sz="1600"/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sz="2000"/>
              <a:t>граничная частота </a:t>
            </a:r>
            <a:r>
              <a:rPr lang="ru-RU" altLang="ru-RU" sz="2000">
                <a:solidFill>
                  <a:srgbClr val="0033CC"/>
                </a:solidFill>
              </a:rPr>
              <a:t>полосы задерживания </a:t>
            </a:r>
          </a:p>
        </p:txBody>
      </p:sp>
      <p:sp>
        <p:nvSpPr>
          <p:cNvPr id="9224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9225" name="Объект 8"/>
          <p:cNvGraphicFramePr>
            <a:graphicFrameLocks noChangeAspect="1"/>
          </p:cNvGraphicFramePr>
          <p:nvPr/>
        </p:nvGraphicFramePr>
        <p:xfrm>
          <a:off x="1995488" y="6513513"/>
          <a:ext cx="357187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Equation" r:id="rId7" imgW="190500" imgH="228600" progId="Equation.DSMT4">
                  <p:embed/>
                </p:oleObj>
              </mc:Choice>
              <mc:Fallback>
                <p:oleObj name="Equation" r:id="rId7" imgW="190500" imgH="2286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5488" y="6513513"/>
                        <a:ext cx="357187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485775" y="176213"/>
            <a:ext cx="3198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200" b="1">
                <a:solidFill>
                  <a:srgbClr val="0066FF"/>
                </a:solidFill>
              </a:rPr>
              <a:t>1 этап</a:t>
            </a:r>
          </a:p>
        </p:txBody>
      </p:sp>
      <p:pic>
        <p:nvPicPr>
          <p:cNvPr id="922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276475"/>
            <a:ext cx="6423025" cy="352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5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5299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442C017-204D-4D79-90C0-1587874239B4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50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02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03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04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05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06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07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08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09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0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1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2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3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4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5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6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7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8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19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0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1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2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3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4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5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6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7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8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29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0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1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2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3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4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5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6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7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8" name="Rectangle 43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39" name="Rectangle 44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40" name="Rectangle 45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41" name="Rectangle 46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42" name="Rectangle 47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43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44" name="Rectangle 49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45" name="Rectangle 50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46" name="Rectangle 57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5347" name="Object 56"/>
          <p:cNvGraphicFramePr>
            <a:graphicFrameLocks noChangeAspect="1"/>
          </p:cNvGraphicFramePr>
          <p:nvPr/>
        </p:nvGraphicFramePr>
        <p:xfrm>
          <a:off x="7010400" y="1169988"/>
          <a:ext cx="1890713" cy="97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4" name="Equation" r:id="rId5" imgW="812447" imgH="418918" progId="Equation.DSMT4">
                  <p:embed/>
                </p:oleObj>
              </mc:Choice>
              <mc:Fallback>
                <p:oleObj name="Equation" r:id="rId5" imgW="812447" imgH="418918" progId="Equation.DSMT4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1169988"/>
                        <a:ext cx="1890713" cy="979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48" name="Rectangle 6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49" name="Rectangle 63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5350" name="TextBox 59"/>
          <p:cNvSpPr txBox="1">
            <a:spLocks noChangeArrowheads="1"/>
          </p:cNvSpPr>
          <p:nvPr/>
        </p:nvSpPr>
        <p:spPr bwMode="auto">
          <a:xfrm>
            <a:off x="814388" y="6356350"/>
            <a:ext cx="8807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Например, при </a:t>
            </a:r>
            <a:r>
              <a:rPr lang="en-US" altLang="ru-RU" sz="2000" i="1"/>
              <a:t>N=</a:t>
            </a:r>
            <a:r>
              <a:rPr lang="en-US" altLang="ru-RU" sz="2000"/>
              <a:t>256 </a:t>
            </a:r>
            <a:r>
              <a:rPr lang="ru-RU" altLang="ru-RU" sz="2000"/>
              <a:t>выигрыш - 64 раза, при 1024 уже 204,8</a:t>
            </a:r>
            <a:r>
              <a:rPr lang="en-US" altLang="ru-RU" sz="2000" i="1"/>
              <a:t>  </a:t>
            </a:r>
            <a:endParaRPr lang="ru-RU" altLang="ru-RU" sz="2000" i="1"/>
          </a:p>
        </p:txBody>
      </p:sp>
      <p:pic>
        <p:nvPicPr>
          <p:cNvPr id="55351" name="Рисунок 61" descr="РисП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13" y="628650"/>
            <a:ext cx="4727575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55" name="TextBox 6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73113" y="4606925"/>
            <a:ext cx="9118298" cy="1569660"/>
          </a:xfrm>
          <a:prstGeom prst="rect">
            <a:avLst/>
          </a:prstGeom>
          <a:blipFill>
            <a:blip r:embed="rId8"/>
            <a:stretch>
              <a:fillRect l="-1070" t="-2724" r="-401" b="-3346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6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6323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FE12F8C-637C-435A-A244-9B655B60C3FC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6324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8AA7720-689F-4D6B-9CAC-D92900B4A0B3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51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56325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26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27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28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29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0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1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2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3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4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5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6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7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8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39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0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1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2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3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4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5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6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7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8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49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0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1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2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3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4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5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6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7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8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59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0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1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2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3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4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5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6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7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8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69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0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1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2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3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4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5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6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7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8" name="Rectangle 57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79" name="Rectangle 58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80" name="Rectangle 59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81" name="Text Box 63"/>
          <p:cNvSpPr txBox="1">
            <a:spLocks noChangeArrowheads="1"/>
          </p:cNvSpPr>
          <p:nvPr/>
        </p:nvSpPr>
        <p:spPr bwMode="auto">
          <a:xfrm>
            <a:off x="971550" y="350838"/>
            <a:ext cx="7964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AutoNum type="arabicPeriod" startAt="3"/>
            </a:pPr>
            <a:r>
              <a:rPr lang="ru-RU" altLang="ru-RU" sz="2400" i="1">
                <a:solidFill>
                  <a:srgbClr val="0033CC"/>
                </a:solidFill>
              </a:rPr>
              <a:t>Метод быстрой свёртки</a:t>
            </a:r>
            <a:endParaRPr lang="ru-RU" altLang="ru-RU" sz="2400"/>
          </a:p>
        </p:txBody>
      </p:sp>
      <p:sp>
        <p:nvSpPr>
          <p:cNvPr id="56382" name="Text Box 64"/>
          <p:cNvSpPr txBox="1">
            <a:spLocks noChangeArrowheads="1"/>
          </p:cNvSpPr>
          <p:nvPr/>
        </p:nvSpPr>
        <p:spPr bwMode="auto">
          <a:xfrm>
            <a:off x="1038225" y="744538"/>
            <a:ext cx="80549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200"/>
              <a:t>основан на замене свёртки (последовательностей) умножением (их </a:t>
            </a:r>
            <a:r>
              <a:rPr lang="en-US" altLang="ru-RU" sz="2200"/>
              <a:t>z-</a:t>
            </a:r>
            <a:r>
              <a:rPr lang="ru-RU" altLang="ru-RU" sz="2200"/>
              <a:t>образов – функций, непрерывных на 1-окружности).</a:t>
            </a:r>
          </a:p>
        </p:txBody>
      </p:sp>
      <p:sp>
        <p:nvSpPr>
          <p:cNvPr id="56383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84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6385" name="TextBox 1"/>
          <p:cNvSpPr txBox="1">
            <a:spLocks noChangeArrowheads="1"/>
          </p:cNvSpPr>
          <p:nvPr/>
        </p:nvSpPr>
        <p:spPr bwMode="auto">
          <a:xfrm>
            <a:off x="957263" y="1868488"/>
            <a:ext cx="8943975" cy="54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Очевидно, что </a:t>
            </a:r>
            <a:r>
              <a:rPr lang="en-US" altLang="ru-RU" sz="2400"/>
              <a:t>z</a:t>
            </a:r>
            <a:r>
              <a:rPr lang="ru-RU" altLang="ru-RU" sz="2400"/>
              <a:t>-преобразование </a:t>
            </a:r>
            <a:r>
              <a:rPr lang="ru-RU" altLang="ru-RU" sz="2400" i="1"/>
              <a:t>практически </a:t>
            </a:r>
            <a:r>
              <a:rPr lang="ru-RU" altLang="ru-RU" sz="2400"/>
              <a:t>может быть вычислено лишь в </a:t>
            </a:r>
            <a:r>
              <a:rPr lang="ru-RU" altLang="ru-RU" sz="2400">
                <a:solidFill>
                  <a:srgbClr val="0033CC"/>
                </a:solidFill>
              </a:rPr>
              <a:t>конечном</a:t>
            </a:r>
            <a:r>
              <a:rPr lang="ru-RU" altLang="ru-RU" sz="2400"/>
              <a:t> множестве точек </a:t>
            </a:r>
            <a:r>
              <a:rPr lang="en-US" altLang="ru-RU" sz="2400"/>
              <a:t>z</a:t>
            </a:r>
            <a:r>
              <a:rPr lang="ru-RU" altLang="ru-RU" sz="2400"/>
              <a:t>-плоскости. Поэтому выполнять свёртку косвенным путем, то есть через умножение </a:t>
            </a:r>
            <a:r>
              <a:rPr lang="en-US" altLang="ru-RU" sz="2400"/>
              <a:t>z</a:t>
            </a:r>
            <a:r>
              <a:rPr lang="ru-RU" altLang="ru-RU" sz="2400"/>
              <a:t>-образов, можно лишь для </a:t>
            </a:r>
            <a:r>
              <a:rPr lang="ru-RU" altLang="ru-RU" sz="2800"/>
              <a:t>последовательностей</a:t>
            </a:r>
            <a:r>
              <a:rPr lang="ru-RU" altLang="ru-RU" sz="2400"/>
              <a:t> </a:t>
            </a:r>
            <a:r>
              <a:rPr lang="ru-RU" altLang="ru-RU" sz="2400" i="1">
                <a:solidFill>
                  <a:srgbClr val="0033CC"/>
                </a:solidFill>
              </a:rPr>
              <a:t>конечной</a:t>
            </a:r>
            <a:r>
              <a:rPr lang="ru-RU" altLang="ru-RU" sz="2400" i="1"/>
              <a:t> </a:t>
            </a:r>
            <a:r>
              <a:rPr lang="ru-RU" altLang="ru-RU" sz="2400"/>
              <a:t>длины. </a:t>
            </a:r>
            <a:endParaRPr lang="en-US" altLang="ru-RU" sz="2400"/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Следовательно, этим способом можно реализовать </a:t>
            </a:r>
            <a:r>
              <a:rPr lang="ru-RU" altLang="ru-RU" sz="2400">
                <a:solidFill>
                  <a:srgbClr val="0033CC"/>
                </a:solidFill>
              </a:rPr>
              <a:t>только КИХ-фильтрацию</a:t>
            </a:r>
            <a:r>
              <a:rPr lang="ru-RU" altLang="ru-RU" sz="2400"/>
              <a:t>. Метод КИХ-фильтрации последовательностей путем </a:t>
            </a:r>
            <a:r>
              <a:rPr lang="ru-RU" altLang="ru-RU" sz="2400">
                <a:solidFill>
                  <a:srgbClr val="0033CC"/>
                </a:solidFill>
              </a:rPr>
              <a:t>поточечного</a:t>
            </a:r>
            <a:r>
              <a:rPr lang="ru-RU" altLang="ru-RU" sz="2400"/>
              <a:t> умножения их ДПФ-спектров на КЧХ цепи, реализуемый на основе БПФ, называется методом </a:t>
            </a:r>
            <a:r>
              <a:rPr lang="ru-RU" altLang="ru-RU" sz="2400" i="1">
                <a:solidFill>
                  <a:srgbClr val="0033CC"/>
                </a:solidFill>
              </a:rPr>
              <a:t>быстрой свёртки</a:t>
            </a:r>
            <a:r>
              <a:rPr lang="ru-RU" altLang="ru-RU" sz="2400">
                <a:solidFill>
                  <a:srgbClr val="0033CC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734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BDF2EC0-7FB3-4F86-8F47-D66E72E8CEDE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52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57348" name="TextBox 2"/>
          <p:cNvSpPr txBox="1">
            <a:spLocks noChangeArrowheads="1"/>
          </p:cNvSpPr>
          <p:nvPr/>
        </p:nvSpPr>
        <p:spPr bwMode="auto">
          <a:xfrm>
            <a:off x="927100" y="615950"/>
            <a:ext cx="82438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FF0000"/>
                </a:solidFill>
              </a:rPr>
              <a:t>Но: </a:t>
            </a:r>
            <a:r>
              <a:rPr lang="ru-RU" altLang="ru-RU" sz="2400"/>
              <a:t>перемножение коэффициентов ДПФ двух последовательностей соответствует не обычной (</a:t>
            </a:r>
            <a:r>
              <a:rPr lang="ru-RU" altLang="ru-RU" sz="2400">
                <a:solidFill>
                  <a:srgbClr val="0033CC"/>
                </a:solidFill>
              </a:rPr>
              <a:t>апериодической</a:t>
            </a:r>
            <a:r>
              <a:rPr lang="ru-RU" altLang="ru-RU" sz="2400"/>
              <a:t>), а </a:t>
            </a:r>
            <a:r>
              <a:rPr lang="ru-RU" altLang="ru-RU" sz="2400" i="1">
                <a:solidFill>
                  <a:srgbClr val="0033CC"/>
                </a:solidFill>
              </a:rPr>
              <a:t>круговой</a:t>
            </a:r>
            <a:r>
              <a:rPr lang="ru-RU" altLang="ru-RU" sz="2400" i="1"/>
              <a:t> </a:t>
            </a:r>
            <a:r>
              <a:rPr lang="ru-RU" altLang="ru-RU" sz="2400"/>
              <a:t>свёртке</a:t>
            </a:r>
          </a:p>
        </p:txBody>
      </p:sp>
      <p:sp>
        <p:nvSpPr>
          <p:cNvPr id="57349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7350" name="Rectangle 4"/>
          <p:cNvSpPr>
            <a:spLocks noChangeArrowheads="1"/>
          </p:cNvSpPr>
          <p:nvPr/>
        </p:nvSpPr>
        <p:spPr bwMode="auto">
          <a:xfrm>
            <a:off x="927100" y="3190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7351" name="Объект 6"/>
          <p:cNvGraphicFramePr>
            <a:graphicFrameLocks noChangeAspect="1"/>
          </p:cNvGraphicFramePr>
          <p:nvPr/>
        </p:nvGraphicFramePr>
        <p:xfrm>
          <a:off x="1655763" y="1935163"/>
          <a:ext cx="2935287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9" name="Equation" r:id="rId5" imgW="1358900" imgH="431800" progId="Equation.DSMT4">
                  <p:embed/>
                </p:oleObj>
              </mc:Choice>
              <mc:Fallback>
                <p:oleObj name="Equation" r:id="rId5" imgW="1358900" imgH="4318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763" y="1935163"/>
                        <a:ext cx="2935287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2" name="Rectangle 6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7353" name="Объект 8"/>
          <p:cNvGraphicFramePr>
            <a:graphicFrameLocks noChangeAspect="1"/>
          </p:cNvGraphicFramePr>
          <p:nvPr/>
        </p:nvGraphicFramePr>
        <p:xfrm>
          <a:off x="4986338" y="1889125"/>
          <a:ext cx="4391025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0" name="Equation" r:id="rId7" imgW="2260600" imgH="482600" progId="Equation.DSMT4">
                  <p:embed/>
                </p:oleObj>
              </mc:Choice>
              <mc:Fallback>
                <p:oleObj name="Equation" r:id="rId7" imgW="2260600" imgH="4826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6338" y="1889125"/>
                        <a:ext cx="4391025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4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7355" name="Объект 10"/>
          <p:cNvGraphicFramePr>
            <a:graphicFrameLocks noChangeAspect="1"/>
          </p:cNvGraphicFramePr>
          <p:nvPr/>
        </p:nvGraphicFramePr>
        <p:xfrm>
          <a:off x="1655763" y="3195638"/>
          <a:ext cx="54006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1" name="Equation" r:id="rId9" imgW="2667000" imgH="533400" progId="Equation.DSMT4">
                  <p:embed/>
                </p:oleObj>
              </mc:Choice>
              <mc:Fallback>
                <p:oleObj name="Equation" r:id="rId9" imgW="2667000" imgH="53340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763" y="3195638"/>
                        <a:ext cx="5400675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6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7357" name="Rectangle 12"/>
          <p:cNvSpPr>
            <a:spLocks noChangeArrowheads="1"/>
          </p:cNvSpPr>
          <p:nvPr/>
        </p:nvSpPr>
        <p:spPr bwMode="auto">
          <a:xfrm>
            <a:off x="927100" y="3190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7358" name="Объект 14"/>
          <p:cNvGraphicFramePr>
            <a:graphicFrameLocks noChangeAspect="1"/>
          </p:cNvGraphicFramePr>
          <p:nvPr/>
        </p:nvGraphicFramePr>
        <p:xfrm>
          <a:off x="7281863" y="4679950"/>
          <a:ext cx="1485900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2" name="Equation" r:id="rId11" imgW="609600" imgH="215900" progId="Equation.DSMT4">
                  <p:embed/>
                </p:oleObj>
              </mc:Choice>
              <mc:Fallback>
                <p:oleObj name="Equation" r:id="rId11" imgW="609600" imgH="2159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1863" y="4679950"/>
                        <a:ext cx="1485900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9" name="TextBox 15"/>
          <p:cNvSpPr txBox="1">
            <a:spLocks noChangeArrowheads="1"/>
          </p:cNvSpPr>
          <p:nvPr/>
        </p:nvSpPr>
        <p:spPr bwMode="auto">
          <a:xfrm>
            <a:off x="927100" y="5502275"/>
            <a:ext cx="9055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сумма в круглых скобках равна           независимо от </a:t>
            </a:r>
            <a:r>
              <a:rPr lang="en-US" altLang="ru-RU" sz="2400" i="1"/>
              <a:t>m</a:t>
            </a:r>
            <a:r>
              <a:rPr lang="ru-RU" altLang="ru-RU" sz="2400"/>
              <a:t>  в силу </a:t>
            </a:r>
            <a:r>
              <a:rPr lang="ru-RU" altLang="ru-RU" sz="2400" i="1"/>
              <a:t>периодичности</a:t>
            </a:r>
            <a:r>
              <a:rPr lang="ru-RU" altLang="ru-RU" sz="2400"/>
              <a:t> суммируемых членов: при различных  </a:t>
            </a:r>
            <a:r>
              <a:rPr lang="en-US" altLang="ru-RU" sz="2400" i="1"/>
              <a:t>m </a:t>
            </a:r>
            <a:r>
              <a:rPr lang="ru-RU" altLang="ru-RU" sz="2400"/>
              <a:t>суммируются </a:t>
            </a:r>
            <a:r>
              <a:rPr lang="ru-RU" altLang="ru-RU" sz="2400" i="1"/>
              <a:t>одни и те же </a:t>
            </a:r>
            <a:r>
              <a:rPr lang="ru-RU" altLang="ru-RU" sz="2400"/>
              <a:t> слагаемые в разном порядке. </a:t>
            </a:r>
          </a:p>
        </p:txBody>
      </p:sp>
      <p:sp>
        <p:nvSpPr>
          <p:cNvPr id="57360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7361" name="Объект 18"/>
          <p:cNvGraphicFramePr>
            <a:graphicFrameLocks noChangeAspect="1"/>
          </p:cNvGraphicFramePr>
          <p:nvPr/>
        </p:nvGraphicFramePr>
        <p:xfrm>
          <a:off x="1714500" y="4410075"/>
          <a:ext cx="53752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3" name="Equation" r:id="rId13" imgW="2654300" imgH="533400" progId="Equation.DSMT4">
                  <p:embed/>
                </p:oleObj>
              </mc:Choice>
              <mc:Fallback>
                <p:oleObj name="Equation" r:id="rId13" imgW="2654300" imgH="533400" progId="Equation.DSMT4">
                  <p:embed/>
                  <p:pic>
                    <p:nvPicPr>
                      <p:cNvPr id="0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4410075"/>
                        <a:ext cx="5375275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62" name="Объект 19"/>
          <p:cNvGraphicFramePr>
            <a:graphicFrameLocks noChangeAspect="1"/>
          </p:cNvGraphicFramePr>
          <p:nvPr/>
        </p:nvGraphicFramePr>
        <p:xfrm>
          <a:off x="5570538" y="5532438"/>
          <a:ext cx="630237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74" name="Equation" r:id="rId15" imgW="330057" imgH="215806" progId="Equation.DSMT4">
                  <p:embed/>
                </p:oleObj>
              </mc:Choice>
              <mc:Fallback>
                <p:oleObj name="Equation" r:id="rId15" imgW="330057" imgH="215806" progId="Equation.DSMT4">
                  <p:embed/>
                  <p:pic>
                    <p:nvPicPr>
                      <p:cNvPr id="0" name="Объект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0538" y="5532438"/>
                        <a:ext cx="630237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837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4CD15FA-2643-42A1-B113-EC46F21BF055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53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8" y="3600450"/>
            <a:ext cx="3584575" cy="31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3367088" y="1709738"/>
            <a:ext cx="3508375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367088" y="2879725"/>
            <a:ext cx="3508375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030788" y="1258888"/>
            <a:ext cx="0" cy="45085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932488" y="1393825"/>
            <a:ext cx="0" cy="31591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335588" y="1035050"/>
            <a:ext cx="0" cy="6746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246813" y="1484313"/>
            <a:ext cx="0" cy="22542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640388" y="1597025"/>
            <a:ext cx="0" cy="11271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0" name="TextBox 15"/>
          <p:cNvSpPr txBox="1">
            <a:spLocks noChangeArrowheads="1"/>
          </p:cNvSpPr>
          <p:nvPr/>
        </p:nvSpPr>
        <p:spPr bwMode="auto">
          <a:xfrm>
            <a:off x="6877050" y="1484313"/>
            <a:ext cx="2079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altLang="ru-RU" sz="1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81" name="TextBox 16"/>
          <p:cNvSpPr txBox="1">
            <a:spLocks noChangeArrowheads="1"/>
          </p:cNvSpPr>
          <p:nvPr/>
        </p:nvSpPr>
        <p:spPr bwMode="auto">
          <a:xfrm>
            <a:off x="4738688" y="849313"/>
            <a:ext cx="539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82" name="TextBox 17"/>
          <p:cNvSpPr txBox="1">
            <a:spLocks noChangeArrowheads="1"/>
          </p:cNvSpPr>
          <p:nvPr/>
        </p:nvSpPr>
        <p:spPr bwMode="auto">
          <a:xfrm>
            <a:off x="4941888" y="1665288"/>
            <a:ext cx="134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5030788" y="2430463"/>
            <a:ext cx="0" cy="44926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716463" y="2293938"/>
            <a:ext cx="0" cy="5857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402138" y="2879725"/>
            <a:ext cx="0" cy="22542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084638" y="2654300"/>
            <a:ext cx="0" cy="225425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7" name="TextBox 26"/>
          <p:cNvSpPr txBox="1">
            <a:spLocks noChangeArrowheads="1"/>
          </p:cNvSpPr>
          <p:nvPr/>
        </p:nvSpPr>
        <p:spPr bwMode="auto">
          <a:xfrm>
            <a:off x="4892675" y="1925638"/>
            <a:ext cx="949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88" name="TextBox 27"/>
          <p:cNvSpPr txBox="1">
            <a:spLocks noChangeArrowheads="1"/>
          </p:cNvSpPr>
          <p:nvPr/>
        </p:nvSpPr>
        <p:spPr bwMode="auto">
          <a:xfrm>
            <a:off x="6877050" y="2555875"/>
            <a:ext cx="2079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altLang="ru-RU" sz="1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89" name="TextBox 25"/>
          <p:cNvSpPr txBox="1">
            <a:spLocks noChangeArrowheads="1"/>
          </p:cNvSpPr>
          <p:nvPr/>
        </p:nvSpPr>
        <p:spPr bwMode="auto">
          <a:xfrm>
            <a:off x="995363" y="696913"/>
            <a:ext cx="287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Апериодическая </a:t>
            </a:r>
          </a:p>
        </p:txBody>
      </p:sp>
      <p:sp>
        <p:nvSpPr>
          <p:cNvPr id="58390" name="TextBox 28"/>
          <p:cNvSpPr txBox="1">
            <a:spLocks noChangeArrowheads="1"/>
          </p:cNvSpPr>
          <p:nvPr/>
        </p:nvSpPr>
        <p:spPr bwMode="auto">
          <a:xfrm>
            <a:off x="1119188" y="3263900"/>
            <a:ext cx="2251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Круговая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939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BD5299-CC1A-4F69-AFEA-944739C6CE6A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54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59396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9397" name="Объект 3"/>
          <p:cNvGraphicFramePr>
            <a:graphicFrameLocks noChangeAspect="1"/>
          </p:cNvGraphicFramePr>
          <p:nvPr/>
        </p:nvGraphicFramePr>
        <p:xfrm>
          <a:off x="6381750" y="1271588"/>
          <a:ext cx="2474913" cy="534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1" name="Picture" r:id="rId5" imgW="1898904" imgH="4073652" progId="Word.Picture.8">
                  <p:embed/>
                </p:oleObj>
              </mc:Choice>
              <mc:Fallback>
                <p:oleObj name="Picture" r:id="rId5" imgW="1898904" imgH="4073652" progId="Word.Picture.8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897"/>
                      <a:stretch>
                        <a:fillRect/>
                      </a:stretch>
                    </p:blipFill>
                    <p:spPr bwMode="auto">
                      <a:xfrm>
                        <a:off x="6381750" y="1271588"/>
                        <a:ext cx="2474913" cy="5343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8" name="TextBox 4"/>
          <p:cNvSpPr txBox="1">
            <a:spLocks noChangeArrowheads="1"/>
          </p:cNvSpPr>
          <p:nvPr/>
        </p:nvSpPr>
        <p:spPr bwMode="auto">
          <a:xfrm>
            <a:off x="844550" y="534988"/>
            <a:ext cx="5537200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При круговой свёртке последовательностей одинаковой длины получается всего один «правильный» отсчёт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Чтобы получить правильный результат (совпадающий с результатом апериодической свёртки), нужно, чтобы точек было достаточно для представления полинома-произведения</a:t>
            </a:r>
          </a:p>
        </p:txBody>
      </p:sp>
      <p:sp>
        <p:nvSpPr>
          <p:cNvPr id="59399" name="Прямоугольник 5"/>
          <p:cNvSpPr>
            <a:spLocks noChangeArrowheads="1"/>
          </p:cNvSpPr>
          <p:nvPr/>
        </p:nvSpPr>
        <p:spPr bwMode="auto">
          <a:xfrm>
            <a:off x="879475" y="4981575"/>
            <a:ext cx="51863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Сумма длины  сигнала (</a:t>
            </a:r>
            <a:r>
              <a:rPr lang="en-US" altLang="ru-RU" sz="2000" i="1">
                <a:solidFill>
                  <a:srgbClr val="0033CC"/>
                </a:solidFill>
              </a:rPr>
              <a:t>M</a:t>
            </a:r>
            <a:r>
              <a:rPr lang="ru-RU" altLang="ru-RU" sz="2000"/>
              <a:t>)</a:t>
            </a:r>
            <a:r>
              <a:rPr lang="en-US" altLang="ru-RU" sz="2000"/>
              <a:t> </a:t>
            </a:r>
            <a:r>
              <a:rPr lang="ru-RU" altLang="ru-RU" sz="2000"/>
              <a:t>и длины ИХ (</a:t>
            </a:r>
            <a:r>
              <a:rPr lang="en-US" altLang="ru-RU" sz="2000" i="1">
                <a:solidFill>
                  <a:srgbClr val="0033CC"/>
                </a:solidFill>
              </a:rPr>
              <a:t>L</a:t>
            </a:r>
            <a:r>
              <a:rPr lang="ru-RU" altLang="ru-RU" sz="2000"/>
              <a:t>)</a:t>
            </a:r>
            <a:r>
              <a:rPr lang="en-US" altLang="ru-RU" sz="2000"/>
              <a:t> </a:t>
            </a:r>
            <a:r>
              <a:rPr lang="ru-RU" altLang="ru-RU" sz="2000"/>
              <a:t>должна удовлетворять условию (</a:t>
            </a:r>
            <a:r>
              <a:rPr lang="en-US" altLang="ru-RU" sz="2000" i="1">
                <a:solidFill>
                  <a:srgbClr val="0033CC"/>
                </a:solidFill>
              </a:rPr>
              <a:t>L+M</a:t>
            </a:r>
            <a:r>
              <a:rPr lang="ru-RU" altLang="ru-RU" sz="2000">
                <a:solidFill>
                  <a:srgbClr val="0033CC"/>
                </a:solidFill>
              </a:rPr>
              <a:t>-2</a:t>
            </a:r>
            <a:r>
              <a:rPr lang="en-US" altLang="ru-RU" sz="2000">
                <a:solidFill>
                  <a:srgbClr val="0033CC"/>
                </a:solidFill>
              </a:rPr>
              <a:t>&lt;</a:t>
            </a:r>
            <a:r>
              <a:rPr lang="en-US" altLang="ru-RU" sz="2000" i="1">
                <a:solidFill>
                  <a:srgbClr val="0033CC"/>
                </a:solidFill>
              </a:rPr>
              <a:t>N</a:t>
            </a:r>
            <a:r>
              <a:rPr lang="ru-RU" altLang="ru-RU" sz="2000"/>
              <a:t>), где </a:t>
            </a:r>
            <a:r>
              <a:rPr lang="en-US" altLang="ru-RU" sz="2000" i="1"/>
              <a:t>N</a:t>
            </a:r>
            <a:r>
              <a:rPr lang="en-US" altLang="ru-RU" sz="2000"/>
              <a:t> – </a:t>
            </a:r>
            <a:r>
              <a:rPr lang="ru-RU" altLang="ru-RU" sz="2000"/>
              <a:t>количество точек </a:t>
            </a:r>
            <a:r>
              <a:rPr lang="en-US" altLang="ru-RU" sz="2000"/>
              <a:t> </a:t>
            </a:r>
            <a:r>
              <a:rPr lang="ru-RU" altLang="ru-RU" sz="2000"/>
              <a:t>БПФ.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60419" name="Picture 6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303588"/>
            <a:ext cx="7048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60420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26B4531-6B68-4D96-8E4D-A7B995BE2999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60421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D48D9D2-3EDB-4C3D-9361-E16F2F3AE236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55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60422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23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24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25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26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27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28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29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0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1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2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3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4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5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6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7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8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39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0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1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2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3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4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5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6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7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8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49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0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1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2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3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4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5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6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7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8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59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0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1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2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3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4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5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6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7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8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69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70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71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72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73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74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75" name="Rectangle 57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76" name="Rectangle 58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77" name="Rectangle 59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0478" name="Text Box 63"/>
          <p:cNvSpPr txBox="1">
            <a:spLocks noChangeArrowheads="1"/>
          </p:cNvSpPr>
          <p:nvPr/>
        </p:nvSpPr>
        <p:spPr bwMode="auto">
          <a:xfrm>
            <a:off x="865188" y="463550"/>
            <a:ext cx="7964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ru-RU" altLang="ru-RU" sz="2400" i="1">
                <a:solidFill>
                  <a:srgbClr val="0033CC"/>
                </a:solidFill>
              </a:rPr>
              <a:t>Метод быстрой свёртки</a:t>
            </a:r>
            <a:endParaRPr lang="ru-RU" altLang="ru-RU" sz="2400"/>
          </a:p>
        </p:txBody>
      </p:sp>
      <p:sp>
        <p:nvSpPr>
          <p:cNvPr id="60479" name="Text Box 64"/>
          <p:cNvSpPr txBox="1">
            <a:spLocks noChangeArrowheads="1"/>
          </p:cNvSpPr>
          <p:nvPr/>
        </p:nvSpPr>
        <p:spPr bwMode="auto">
          <a:xfrm>
            <a:off x="866775" y="1063625"/>
            <a:ext cx="8054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основан на применении БПФ, при этом сумма длины  сигнала (</a:t>
            </a:r>
            <a:r>
              <a:rPr lang="en-US" altLang="ru-RU" sz="2400" i="1">
                <a:solidFill>
                  <a:srgbClr val="0033CC"/>
                </a:solidFill>
              </a:rPr>
              <a:t>M</a:t>
            </a:r>
            <a:r>
              <a:rPr lang="ru-RU" altLang="ru-RU" sz="2400"/>
              <a:t>)</a:t>
            </a:r>
            <a:r>
              <a:rPr lang="en-US" altLang="ru-RU" sz="2400"/>
              <a:t> </a:t>
            </a:r>
            <a:r>
              <a:rPr lang="ru-RU" altLang="ru-RU" sz="2400"/>
              <a:t>и длины ИХ (</a:t>
            </a:r>
            <a:r>
              <a:rPr lang="en-US" altLang="ru-RU" sz="2400" i="1">
                <a:solidFill>
                  <a:srgbClr val="0033CC"/>
                </a:solidFill>
              </a:rPr>
              <a:t>L</a:t>
            </a:r>
            <a:r>
              <a:rPr lang="ru-RU" altLang="ru-RU" sz="2400"/>
              <a:t>)</a:t>
            </a:r>
            <a:r>
              <a:rPr lang="en-US" altLang="ru-RU" sz="2400"/>
              <a:t> </a:t>
            </a:r>
            <a:r>
              <a:rPr lang="ru-RU" altLang="ru-RU" sz="2400"/>
              <a:t>должна удовлетворять условию (</a:t>
            </a:r>
            <a:r>
              <a:rPr lang="en-US" altLang="ru-RU" sz="2400" i="1">
                <a:solidFill>
                  <a:srgbClr val="0033CC"/>
                </a:solidFill>
              </a:rPr>
              <a:t>L+M</a:t>
            </a:r>
            <a:r>
              <a:rPr lang="ru-RU" altLang="ru-RU" sz="2400">
                <a:solidFill>
                  <a:srgbClr val="0033CC"/>
                </a:solidFill>
              </a:rPr>
              <a:t>-2</a:t>
            </a:r>
            <a:r>
              <a:rPr lang="en-US" altLang="ru-RU" sz="2400">
                <a:solidFill>
                  <a:srgbClr val="0033CC"/>
                </a:solidFill>
              </a:rPr>
              <a:t>&lt;</a:t>
            </a:r>
            <a:r>
              <a:rPr lang="en-US" altLang="ru-RU" sz="2400" i="1">
                <a:solidFill>
                  <a:srgbClr val="0033CC"/>
                </a:solidFill>
              </a:rPr>
              <a:t>N</a:t>
            </a:r>
            <a:r>
              <a:rPr lang="ru-RU" altLang="ru-RU" sz="2400"/>
              <a:t>), где </a:t>
            </a:r>
            <a:r>
              <a:rPr lang="en-US" altLang="ru-RU" sz="2400" i="1"/>
              <a:t>N</a:t>
            </a:r>
            <a:r>
              <a:rPr lang="en-US" altLang="ru-RU" sz="2400"/>
              <a:t> – </a:t>
            </a:r>
            <a:r>
              <a:rPr lang="ru-RU" altLang="ru-RU" sz="2400"/>
              <a:t>число точек БПФ. </a:t>
            </a:r>
          </a:p>
        </p:txBody>
      </p:sp>
      <p:sp>
        <p:nvSpPr>
          <p:cNvPr id="60480" name="TextBox 61"/>
          <p:cNvSpPr txBox="1">
            <a:spLocks noChangeArrowheads="1"/>
          </p:cNvSpPr>
          <p:nvPr/>
        </p:nvSpPr>
        <p:spPr bwMode="auto">
          <a:xfrm>
            <a:off x="792163" y="2339975"/>
            <a:ext cx="78232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Если сигнал длинный, то может оказаться неприемлемым слишком большое </a:t>
            </a:r>
            <a:r>
              <a:rPr lang="en-US" altLang="ru-RU" sz="2000" i="1"/>
              <a:t>N</a:t>
            </a:r>
            <a:r>
              <a:rPr lang="en-US" altLang="ru-RU" sz="2000"/>
              <a:t> </a:t>
            </a:r>
            <a:r>
              <a:rPr lang="ru-RU" altLang="ru-RU" sz="2000"/>
              <a:t>и задержка. Тогда применяют секционирование – сигнал разбивают на секции небольшой длины</a:t>
            </a:r>
          </a:p>
        </p:txBody>
      </p:sp>
      <p:sp>
        <p:nvSpPr>
          <p:cNvPr id="60481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60482" name="Object 1"/>
          <p:cNvGraphicFramePr>
            <a:graphicFrameLocks noChangeAspect="1"/>
          </p:cNvGraphicFramePr>
          <p:nvPr/>
        </p:nvGraphicFramePr>
        <p:xfrm>
          <a:off x="1047750" y="4794250"/>
          <a:ext cx="2344738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91" name="Equation" r:id="rId6" imgW="1117115" imgH="482391" progId="Equation.DSMT4">
                  <p:embed/>
                </p:oleObj>
              </mc:Choice>
              <mc:Fallback>
                <p:oleObj name="Equation" r:id="rId6" imgW="1117115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0" y="4794250"/>
                        <a:ext cx="2344738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83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60484" name="Object 3"/>
          <p:cNvGraphicFramePr>
            <a:graphicFrameLocks noChangeAspect="1"/>
          </p:cNvGraphicFramePr>
          <p:nvPr/>
        </p:nvGraphicFramePr>
        <p:xfrm>
          <a:off x="3575050" y="5478463"/>
          <a:ext cx="4941888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92" name="Equation" r:id="rId8" imgW="2209800" imgH="469900" progId="Equation.DSMT4">
                  <p:embed/>
                </p:oleObj>
              </mc:Choice>
              <mc:Fallback>
                <p:oleObj name="Equation" r:id="rId8" imgW="2209800" imgH="4699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050" y="5478463"/>
                        <a:ext cx="4941888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Правая фигурная скобка 69"/>
          <p:cNvSpPr/>
          <p:nvPr/>
        </p:nvSpPr>
        <p:spPr>
          <a:xfrm rot="5400000">
            <a:off x="4922838" y="4735513"/>
            <a:ext cx="133350" cy="889000"/>
          </a:xfrm>
          <a:prstGeom prst="rightBrac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1" name="Правая фигурная скобка 70"/>
          <p:cNvSpPr/>
          <p:nvPr/>
        </p:nvSpPr>
        <p:spPr>
          <a:xfrm rot="5400000">
            <a:off x="3982244" y="4106069"/>
            <a:ext cx="309563" cy="1336675"/>
          </a:xfrm>
          <a:prstGeom prst="righ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6" name="Правая фигурная скобка 75"/>
          <p:cNvSpPr/>
          <p:nvPr/>
        </p:nvSpPr>
        <p:spPr>
          <a:xfrm rot="5400000">
            <a:off x="5377657" y="4126706"/>
            <a:ext cx="309562" cy="1336675"/>
          </a:xfrm>
          <a:prstGeom prst="righ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7" name="Правая фигурная скобка 76"/>
          <p:cNvSpPr/>
          <p:nvPr/>
        </p:nvSpPr>
        <p:spPr>
          <a:xfrm rot="5400000">
            <a:off x="6773070" y="4126706"/>
            <a:ext cx="309562" cy="1336675"/>
          </a:xfrm>
          <a:prstGeom prst="righ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Прямоугольник 6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61443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CDCA9CD-47A9-4853-B0B6-BE893146C03D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61444" name="Rectangle 3"/>
          <p:cNvSpPr txBox="1">
            <a:spLocks noGrp="1" noChangeArrowheads="1"/>
          </p:cNvSpPr>
          <p:nvPr/>
        </p:nvSpPr>
        <p:spPr bwMode="auto">
          <a:xfrm>
            <a:off x="7326313" y="65992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9C679ED-5258-4D0A-8E3B-B7794AA5DFE8}" type="slidenum">
              <a:rPr lang="ru-RU" altLang="ru-RU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56</a:t>
            </a:fld>
            <a:endParaRPr lang="ru-RU" altLang="ru-RU" sz="1200">
              <a:latin typeface="Arial Black" panose="020B0A04020102020204" pitchFamily="34" charset="0"/>
            </a:endParaRPr>
          </a:p>
        </p:txBody>
      </p:sp>
      <p:sp>
        <p:nvSpPr>
          <p:cNvPr id="61445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46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47" name="Rectangle 20"/>
          <p:cNvSpPr>
            <a:spLocks noChangeArrowheads="1"/>
          </p:cNvSpPr>
          <p:nvPr/>
        </p:nvSpPr>
        <p:spPr bwMode="auto">
          <a:xfrm>
            <a:off x="774700" y="34623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48" name="Rectangle 2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49" name="Rectangle 1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0" name="Rectangle 1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1" name="Rectangle 1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2" name="Rectangle 1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3" name="Rectangle 2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4" name="Rectangle 2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5" name="Rectangle 2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6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7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8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59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0" name="Rectangle 8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1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2" name="Rectangle 1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3" name="Rectangle 1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4" name="Rectangle 32"/>
          <p:cNvSpPr>
            <a:spLocks noChangeArrowheads="1"/>
          </p:cNvSpPr>
          <p:nvPr/>
        </p:nvSpPr>
        <p:spPr bwMode="auto">
          <a:xfrm>
            <a:off x="773113" y="3192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5" name="Rectangle 2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6" name="Rectangle 29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7" name="Rectangle 31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8" name="Rectangle 33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9" name="Rectangle 30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0" name="Rectangle 32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1" name="Rectangle 34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2" name="Rectangle 38"/>
          <p:cNvSpPr>
            <a:spLocks noChangeArrowheads="1"/>
          </p:cNvSpPr>
          <p:nvPr/>
        </p:nvSpPr>
        <p:spPr bwMode="auto">
          <a:xfrm>
            <a:off x="774700" y="34766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3" name="Rectangle 40"/>
          <p:cNvSpPr>
            <a:spLocks noChangeArrowheads="1"/>
          </p:cNvSpPr>
          <p:nvPr/>
        </p:nvSpPr>
        <p:spPr bwMode="auto">
          <a:xfrm>
            <a:off x="774700" y="32670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4" name="Rectangle 42"/>
          <p:cNvSpPr>
            <a:spLocks noChangeArrowheads="1"/>
          </p:cNvSpPr>
          <p:nvPr/>
        </p:nvSpPr>
        <p:spPr bwMode="auto">
          <a:xfrm>
            <a:off x="774700" y="3481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5" name="Rectangle 44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6" name="Rectangle 46"/>
          <p:cNvSpPr>
            <a:spLocks noChangeArrowheads="1"/>
          </p:cNvSpPr>
          <p:nvPr/>
        </p:nvSpPr>
        <p:spPr bwMode="auto">
          <a:xfrm>
            <a:off x="773113" y="34623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7" name="Rectangle 48"/>
          <p:cNvSpPr>
            <a:spLocks noChangeArrowheads="1"/>
          </p:cNvSpPr>
          <p:nvPr/>
        </p:nvSpPr>
        <p:spPr bwMode="auto">
          <a:xfrm>
            <a:off x="774700" y="29210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8" name="Rectangle 4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9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0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1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2" name="Rectangle 10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3" name="Rectangle 42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4" name="Rectangle 43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5" name="Rectangle 44"/>
          <p:cNvSpPr>
            <a:spLocks noChangeArrowheads="1"/>
          </p:cNvSpPr>
          <p:nvPr/>
        </p:nvSpPr>
        <p:spPr bwMode="auto">
          <a:xfrm>
            <a:off x="774700" y="310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6" name="Rectangle 45"/>
          <p:cNvSpPr>
            <a:spLocks noChangeArrowheads="1"/>
          </p:cNvSpPr>
          <p:nvPr/>
        </p:nvSpPr>
        <p:spPr bwMode="auto">
          <a:xfrm>
            <a:off x="774700" y="33528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7" name="Rectangle 46"/>
          <p:cNvSpPr>
            <a:spLocks noChangeArrowheads="1"/>
          </p:cNvSpPr>
          <p:nvPr/>
        </p:nvSpPr>
        <p:spPr bwMode="auto">
          <a:xfrm>
            <a:off x="774700" y="33670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8" name="Rectangle 47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9" name="Rectangle 48"/>
          <p:cNvSpPr>
            <a:spLocks noChangeArrowheads="1"/>
          </p:cNvSpPr>
          <p:nvPr/>
        </p:nvSpPr>
        <p:spPr bwMode="auto">
          <a:xfrm>
            <a:off x="774700" y="33147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0" name="Rectangle 49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1" name="Rectangle 50"/>
          <p:cNvSpPr>
            <a:spLocks noChangeArrowheads="1"/>
          </p:cNvSpPr>
          <p:nvPr/>
        </p:nvSpPr>
        <p:spPr bwMode="auto">
          <a:xfrm>
            <a:off x="774700" y="337026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2" name="Rectangle 51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3" name="Rectangle 52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4" name="Rectangle 53"/>
          <p:cNvSpPr>
            <a:spLocks noChangeArrowheads="1"/>
          </p:cNvSpPr>
          <p:nvPr/>
        </p:nvSpPr>
        <p:spPr bwMode="auto">
          <a:xfrm>
            <a:off x="774700" y="330993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5" name="Rectangle 54"/>
          <p:cNvSpPr>
            <a:spLocks noChangeArrowheads="1"/>
          </p:cNvSpPr>
          <p:nvPr/>
        </p:nvSpPr>
        <p:spPr bwMode="auto">
          <a:xfrm>
            <a:off x="774700" y="3325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6" name="Rectangle 55"/>
          <p:cNvSpPr>
            <a:spLocks noChangeArrowheads="1"/>
          </p:cNvSpPr>
          <p:nvPr/>
        </p:nvSpPr>
        <p:spPr bwMode="auto">
          <a:xfrm>
            <a:off x="774700" y="34607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7" name="Rectangle 56"/>
          <p:cNvSpPr>
            <a:spLocks noChangeArrowheads="1"/>
          </p:cNvSpPr>
          <p:nvPr/>
        </p:nvSpPr>
        <p:spPr bwMode="auto">
          <a:xfrm>
            <a:off x="774700" y="35052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8" name="Rectangle 57"/>
          <p:cNvSpPr>
            <a:spLocks noChangeArrowheads="1"/>
          </p:cNvSpPr>
          <p:nvPr/>
        </p:nvSpPr>
        <p:spPr bwMode="auto">
          <a:xfrm>
            <a:off x="774700" y="34004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99" name="Rectangle 58"/>
          <p:cNvSpPr>
            <a:spLocks noChangeArrowheads="1"/>
          </p:cNvSpPr>
          <p:nvPr/>
        </p:nvSpPr>
        <p:spPr bwMode="auto">
          <a:xfrm>
            <a:off x="774700" y="3381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00" name="Rectangle 59"/>
          <p:cNvSpPr>
            <a:spLocks noChangeArrowheads="1"/>
          </p:cNvSpPr>
          <p:nvPr/>
        </p:nvSpPr>
        <p:spPr bwMode="auto">
          <a:xfrm>
            <a:off x="774700" y="30670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01" name="TextBox 61"/>
          <p:cNvSpPr txBox="1">
            <a:spLocks noChangeArrowheads="1"/>
          </p:cNvSpPr>
          <p:nvPr/>
        </p:nvSpPr>
        <p:spPr bwMode="auto">
          <a:xfrm>
            <a:off x="1166813" y="757238"/>
            <a:ext cx="7823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К каждой секции применяют БПФ, умножение на КЧХ и обратное БПФ, а результаты </a:t>
            </a:r>
            <a:r>
              <a:rPr lang="en-US" altLang="ru-RU" sz="2400"/>
              <a:t/>
            </a:r>
            <a:br>
              <a:rPr lang="en-US" altLang="ru-RU" sz="2400"/>
            </a:br>
            <a:r>
              <a:rPr lang="ru-RU" altLang="ru-RU" sz="2400"/>
              <a:t>складывают</a:t>
            </a:r>
          </a:p>
        </p:txBody>
      </p:sp>
      <p:sp>
        <p:nvSpPr>
          <p:cNvPr id="61502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03" name="Rectangle 4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04" name="Rectangle 5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61505" name="Object 4"/>
          <p:cNvGraphicFramePr>
            <a:graphicFrameLocks noChangeAspect="1"/>
          </p:cNvGraphicFramePr>
          <p:nvPr/>
        </p:nvGraphicFramePr>
        <p:xfrm>
          <a:off x="1446213" y="2009775"/>
          <a:ext cx="4670425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3" name="Equation" r:id="rId5" imgW="2209800" imgH="508000" progId="Equation.DSMT4">
                  <p:embed/>
                </p:oleObj>
              </mc:Choice>
              <mc:Fallback>
                <p:oleObj name="Equation" r:id="rId5" imgW="2209800" imgH="508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6213" y="2009775"/>
                        <a:ext cx="4670425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6" name="Rectangle 7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61507" name="Object 6"/>
          <p:cNvGraphicFramePr>
            <a:graphicFrameLocks noChangeAspect="1"/>
          </p:cNvGraphicFramePr>
          <p:nvPr/>
        </p:nvGraphicFramePr>
        <p:xfrm>
          <a:off x="1230313" y="3267075"/>
          <a:ext cx="4843462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4" name="Equation" r:id="rId7" imgW="2209800" imgH="495300" progId="Equation.DSMT4">
                  <p:embed/>
                </p:oleObj>
              </mc:Choice>
              <mc:Fallback>
                <p:oleObj name="Equation" r:id="rId7" imgW="2209800" imgH="4953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0313" y="3267075"/>
                        <a:ext cx="4843462" cy="109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08" name="Picture 8" descr="Рис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1304925"/>
            <a:ext cx="2644775" cy="54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9" name="TextBox 71"/>
          <p:cNvSpPr txBox="1">
            <a:spLocks noChangeArrowheads="1"/>
          </p:cNvSpPr>
          <p:nvPr/>
        </p:nvSpPr>
        <p:spPr bwMode="auto">
          <a:xfrm>
            <a:off x="1296988" y="4679950"/>
            <a:ext cx="4933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метод перекрытия с суммированием </a:t>
            </a:r>
            <a:br>
              <a:rPr lang="ru-RU" altLang="ru-RU" sz="2400"/>
            </a:br>
            <a:r>
              <a:rPr lang="ru-RU" altLang="ru-RU" sz="2400"/>
              <a:t>(</a:t>
            </a:r>
            <a:r>
              <a:rPr lang="ru-RU" altLang="ru-RU" sz="2400" i="1"/>
              <a:t>overlap-add method</a:t>
            </a:r>
            <a:r>
              <a:rPr lang="ru-RU" altLang="ru-RU" sz="2400"/>
              <a:t> )</a:t>
            </a:r>
          </a:p>
        </p:txBody>
      </p:sp>
      <p:sp>
        <p:nvSpPr>
          <p:cNvPr id="61510" name="TextBox 1"/>
          <p:cNvSpPr txBox="1">
            <a:spLocks noChangeArrowheads="1"/>
          </p:cNvSpPr>
          <p:nvPr/>
        </p:nvSpPr>
        <p:spPr bwMode="auto">
          <a:xfrm>
            <a:off x="1430338" y="6119813"/>
            <a:ext cx="5064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альтернативный метод - перекрытие с накоплением (</a:t>
            </a:r>
            <a:r>
              <a:rPr lang="ru-RU" altLang="ru-RU" sz="1800" i="1"/>
              <a:t>overlap-</a:t>
            </a:r>
            <a:r>
              <a:rPr lang="en-US" altLang="ru-RU" sz="1800" i="1"/>
              <a:t>save</a:t>
            </a:r>
            <a:r>
              <a:rPr lang="ru-RU" altLang="ru-RU" sz="1800" i="1"/>
              <a:t> method</a:t>
            </a:r>
            <a:endParaRPr lang="ru-RU" altLang="ru-RU" sz="1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CAF0C5-75F2-4EAB-8EBE-3ABCCA8FF788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10244" name="TextBox 2"/>
          <p:cNvSpPr txBox="1">
            <a:spLocks noChangeArrowheads="1"/>
          </p:cNvSpPr>
          <p:nvPr/>
        </p:nvSpPr>
        <p:spPr bwMode="auto">
          <a:xfrm>
            <a:off x="755650" y="931863"/>
            <a:ext cx="9315450" cy="600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400"/>
              <a:t>C</a:t>
            </a:r>
            <a:r>
              <a:rPr lang="ru-RU" altLang="ru-RU" sz="2400"/>
              <a:t>интез КИХ-фильтров: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0033CC"/>
                </a:solidFill>
              </a:rPr>
              <a:t>Метод взвешивания </a:t>
            </a:r>
            <a:r>
              <a:rPr lang="ru-RU" altLang="ru-RU" sz="2400">
                <a:solidFill>
                  <a:srgbClr val="0033CC"/>
                </a:solidFill>
              </a:rPr>
              <a:t> </a:t>
            </a:r>
            <a:r>
              <a:rPr lang="ru-RU" altLang="ru-RU" sz="2400"/>
              <a:t>- аппроксимация желаемой КЧХ конечной суммой ряда Фурье, «взвешенного» подходящей последовательностью (окном).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0033CC"/>
                </a:solidFill>
              </a:rPr>
              <a:t>Метод частотной выборки  </a:t>
            </a:r>
            <a:r>
              <a:rPr lang="ru-RU" altLang="ru-RU" sz="2400"/>
              <a:t>- интерполяция КЧХ по заданным её значениям при помощи интерполяционной формулы Лагранжа.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0033CC"/>
                </a:solidFill>
              </a:rPr>
              <a:t>Метод быстрой свёртки </a:t>
            </a:r>
            <a:r>
              <a:rPr lang="ru-RU" altLang="ru-RU" sz="2400"/>
              <a:t>(КИХ-фильтрации в частотной области) - использование алгоритмов БПФ.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Синтез БИХ-фильтров основан на преобразовании аналоговых фильтров-прототипов в цифровые фильтры (методы </a:t>
            </a:r>
            <a:r>
              <a:rPr lang="ru-RU" altLang="ru-RU" sz="2400" i="1"/>
              <a:t>аналого-цифровой трансформации</a:t>
            </a:r>
            <a:r>
              <a:rPr lang="ru-RU" altLang="ru-RU" sz="2400"/>
              <a:t>), поэтому ориентирован на АЧХ </a:t>
            </a:r>
            <a:r>
              <a:rPr lang="ru-RU" altLang="ru-RU" sz="2400">
                <a:solidFill>
                  <a:srgbClr val="0033CC"/>
                </a:solidFill>
              </a:rPr>
              <a:t>прямоугольной</a:t>
            </a:r>
            <a:r>
              <a:rPr lang="ru-RU" altLang="ru-RU" sz="2400"/>
              <a:t> формы </a:t>
            </a:r>
          </a:p>
        </p:txBody>
      </p:sp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755650" y="347663"/>
            <a:ext cx="3198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200" b="1">
                <a:solidFill>
                  <a:srgbClr val="0066FF"/>
                </a:solidFill>
              </a:rPr>
              <a:t>2 этап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26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D9D8CA9-F59E-439A-8A3A-14E494F4AD43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650" y="254000"/>
            <a:ext cx="9401175" cy="6815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ru-RU" sz="2800" dirty="0">
                <a:solidFill>
                  <a:srgbClr val="0033CC"/>
                </a:solidFill>
                <a:latin typeface="Arial" charset="0"/>
              </a:rPr>
              <a:t>Достоинства</a:t>
            </a:r>
            <a:r>
              <a:rPr lang="ru-RU" sz="2800" dirty="0">
                <a:latin typeface="Arial" charset="0"/>
              </a:rPr>
              <a:t> КИХ-фильтров:</a:t>
            </a:r>
          </a:p>
          <a:p>
            <a:pPr marL="342900" indent="-342900" eaLnBrk="1" hangingPunct="1">
              <a:lnSpc>
                <a:spcPct val="120000"/>
              </a:lnSpc>
              <a:buFontTx/>
              <a:buAutoNum type="arabicPeriod"/>
              <a:defRPr/>
            </a:pPr>
            <a:r>
              <a:rPr lang="ru-RU" sz="2800" dirty="0">
                <a:latin typeface="Arial" charset="0"/>
              </a:rPr>
              <a:t>КИХ-фильтры всегда устойчивы. </a:t>
            </a:r>
          </a:p>
          <a:p>
            <a:pPr marL="342900" indent="-342900" eaLnBrk="1" hangingPunct="1">
              <a:lnSpc>
                <a:spcPct val="120000"/>
              </a:lnSpc>
              <a:buFontTx/>
              <a:buAutoNum type="arabicPeriod"/>
              <a:defRPr/>
            </a:pPr>
            <a:r>
              <a:rPr lang="ru-RU" sz="2800" dirty="0">
                <a:latin typeface="Arial" charset="0"/>
              </a:rPr>
              <a:t>КИХ-фильтр может иметь строго линейную ФЧХ</a:t>
            </a:r>
          </a:p>
          <a:p>
            <a:pPr marL="342900" indent="-342900" eaLnBrk="1" hangingPunct="1">
              <a:lnSpc>
                <a:spcPct val="120000"/>
              </a:lnSpc>
              <a:buFontTx/>
              <a:buAutoNum type="arabicPeriod"/>
              <a:defRPr/>
            </a:pPr>
            <a:r>
              <a:rPr lang="ru-RU" sz="2800" dirty="0">
                <a:latin typeface="Arial" charset="0"/>
              </a:rPr>
              <a:t>КЧХ желаемого (необязательно прямоугольного) вида аппроксимируется реализуемой функцией (тригонометрическим полиномом). 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ru-RU" sz="2800" dirty="0">
                <a:solidFill>
                  <a:srgbClr val="0033CC"/>
                </a:solidFill>
                <a:latin typeface="Arial" charset="0"/>
              </a:rPr>
              <a:t>Недостаток</a:t>
            </a:r>
            <a:r>
              <a:rPr lang="ru-RU" sz="2800" dirty="0">
                <a:latin typeface="Arial" charset="0"/>
              </a:rPr>
              <a:t>: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ru-RU" sz="2800" dirty="0">
                <a:latin typeface="Arial" charset="0"/>
              </a:rPr>
              <a:t>Чтобы обеспечить желаемую крутизну АЧХ в переходной полосе, требуется КИХ-фильтр в десятки раз более 	высокого порядка, чем БИХ-фильтр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ru-RU" sz="2800" dirty="0">
                <a:latin typeface="Arial" charset="0"/>
              </a:rPr>
              <a:t>Это, кроме сложности (объёма памяти, временных затрат), влечёт большую задержку, которая </a:t>
            </a:r>
            <a:r>
              <a:rPr lang="ru-RU" sz="2800" dirty="0" err="1">
                <a:latin typeface="Arial" charset="0"/>
              </a:rPr>
              <a:t>м.б</a:t>
            </a:r>
            <a:r>
              <a:rPr lang="ru-RU" sz="2800" dirty="0">
                <a:latin typeface="Arial" charset="0"/>
              </a:rPr>
              <a:t>. недопустима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229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08222D2-E0E6-42E3-89D6-1805C3F4E67C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12292" name="Рисунок 2" descr="Рис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350963"/>
            <a:ext cx="386397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774700" y="1666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2294" name="Объект 4"/>
          <p:cNvGraphicFramePr>
            <a:graphicFrameLocks noChangeAspect="1"/>
          </p:cNvGraphicFramePr>
          <p:nvPr/>
        </p:nvGraphicFramePr>
        <p:xfrm>
          <a:off x="5840413" y="1703388"/>
          <a:ext cx="3622675" cy="167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Точечный рисунок" r:id="rId6" imgW="3343413" imgH="1543142" progId="Paint.Picture">
                  <p:embed/>
                </p:oleObj>
              </mc:Choice>
              <mc:Fallback>
                <p:oleObj name="Точечный рисунок" r:id="rId6" imgW="3343413" imgH="1543142" progId="Paint.Picture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0413" y="1703388"/>
                        <a:ext cx="3622675" cy="1671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Box 5"/>
          <p:cNvSpPr txBox="1">
            <a:spLocks noChangeArrowheads="1"/>
          </p:cNvSpPr>
          <p:nvPr/>
        </p:nvSpPr>
        <p:spPr bwMode="auto">
          <a:xfrm>
            <a:off x="1609725" y="534988"/>
            <a:ext cx="7470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КИХ-цепь:				БИХ-цепь:</a:t>
            </a:r>
          </a:p>
        </p:txBody>
      </p:sp>
      <p:sp>
        <p:nvSpPr>
          <p:cNvPr id="12296" name="TextBox 6"/>
          <p:cNvSpPr txBox="1">
            <a:spLocks noChangeArrowheads="1"/>
          </p:cNvSpPr>
          <p:nvPr/>
        </p:nvSpPr>
        <p:spPr bwMode="auto">
          <a:xfrm>
            <a:off x="1566863" y="5535613"/>
            <a:ext cx="74707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Длина ИХ равна </a:t>
            </a:r>
            <a:r>
              <a:rPr lang="en-US" altLang="ru-RU" sz="2400" i="1"/>
              <a:t>N                                     </a:t>
            </a:r>
            <a:r>
              <a:rPr lang="ru-RU" altLang="ru-RU" sz="2400"/>
              <a:t>Длина ИХ 						бесконечна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D9"/>
            </a:gs>
            <a:gs pos="52000">
              <a:srgbClr val="D7E4BD"/>
            </a:gs>
            <a:gs pos="83000">
              <a:srgbClr val="B0C6E1"/>
            </a:gs>
            <a:gs pos="100000">
              <a:srgbClr val="FCD5B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0361" y="243081"/>
            <a:ext cx="9811090" cy="6763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/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331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4CDEE19-E79C-4989-BA07-1D12B2374FDD}" type="slidenum">
              <a:rPr lang="ru-RU" alt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8" y="939800"/>
            <a:ext cx="852805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14538" y="6615113"/>
            <a:ext cx="666115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1993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Vaidyanathan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 P.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Multirate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 systems and filter banks_</a:t>
            </a:r>
            <a:endParaRPr lang="ru-RU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16123</TotalTime>
  <Words>1874</Words>
  <Application>Microsoft Office PowerPoint</Application>
  <PresentationFormat>Произвольный</PresentationFormat>
  <Paragraphs>383</Paragraphs>
  <Slides>56</Slides>
  <Notes>0</Notes>
  <HiddenSlides>0</HiddenSlides>
  <MMClips>0</MMClips>
  <ScaleCrop>false</ScaleCrop>
  <HeadingPairs>
    <vt:vector size="10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Связи</vt:lpstr>
      </vt:variant>
      <vt:variant>
        <vt:i4>1</vt:i4>
      </vt:variant>
      <vt:variant>
        <vt:lpstr>Внедренные серверы OLE</vt:lpstr>
      </vt:variant>
      <vt:variant>
        <vt:i4>6</vt:i4>
      </vt:variant>
      <vt:variant>
        <vt:lpstr>Заголовки слайдов</vt:lpstr>
      </vt:variant>
      <vt:variant>
        <vt:i4>56</vt:i4>
      </vt:variant>
    </vt:vector>
  </HeadingPairs>
  <TitlesOfParts>
    <vt:vector size="71" baseType="lpstr">
      <vt:lpstr>Arial</vt:lpstr>
      <vt:lpstr>Calibri</vt:lpstr>
      <vt:lpstr>Arial Black</vt:lpstr>
      <vt:lpstr>Wingdings</vt:lpstr>
      <vt:lpstr>Times New Roman</vt:lpstr>
      <vt:lpstr>Symbol</vt:lpstr>
      <vt:lpstr>1_Тема Office</vt:lpstr>
      <vt:lpstr>2_Тема Office</vt:lpstr>
      <vt:lpstr>C:\Users\ВНВ\Documents\окна.xmcd\Selection 635 1142 731 1189</vt:lpstr>
      <vt:lpstr>MathType 6.0 Equation</vt:lpstr>
      <vt:lpstr>Изображение Paintbrush</vt:lpstr>
      <vt:lpstr>MathType 5.0 Equation</vt:lpstr>
      <vt:lpstr>Unknown</vt:lpstr>
      <vt:lpstr>Mathcad Document</vt:lpstr>
      <vt:lpstr>Microsoft Word Picture</vt:lpstr>
      <vt:lpstr>Цифровая обработка сигналов СИНТЕЗ ЦИФРОВЫХ КИХ-ФИЛЬТРОВ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ЭЛЕКТРИЧЕСКОЙ СВЯЗИ</dc:title>
  <dc:creator>ВН</dc:creator>
  <cp:lastModifiedBy>VNV</cp:lastModifiedBy>
  <cp:revision>1089</cp:revision>
  <dcterms:created xsi:type="dcterms:W3CDTF">2008-01-08T06:46:21Z</dcterms:created>
  <dcterms:modified xsi:type="dcterms:W3CDTF">2023-04-11T02:18:30Z</dcterms:modified>
</cp:coreProperties>
</file>