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35"/>
  </p:notesMasterIdLst>
  <p:sldIdLst>
    <p:sldId id="257" r:id="rId3"/>
    <p:sldId id="289" r:id="rId4"/>
    <p:sldId id="258" r:id="rId5"/>
    <p:sldId id="259" r:id="rId6"/>
    <p:sldId id="260" r:id="rId7"/>
    <p:sldId id="290" r:id="rId8"/>
    <p:sldId id="291" r:id="rId9"/>
    <p:sldId id="26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256" r:id="rId25"/>
    <p:sldId id="306" r:id="rId26"/>
    <p:sldId id="307" r:id="rId27"/>
    <p:sldId id="308" r:id="rId28"/>
    <p:sldId id="309" r:id="rId29"/>
    <p:sldId id="310" r:id="rId30"/>
    <p:sldId id="262" r:id="rId31"/>
    <p:sldId id="263" r:id="rId32"/>
    <p:sldId id="264" r:id="rId33"/>
    <p:sldId id="265" r:id="rId3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Нет стиля, нет сетки">
    <a:wholeTbl>
      <a:tcTxStyle>
        <a:fontRef idx="minor">
          <a:srgbClr val="000000"/>
        </a:fontRef>
        <a:schemeClr val="tx1"/>
      </a:tcTxStyle>
      <a:tcStyle>
        <a:tcBdr>
          <a:left>
            <a:ln w="12700">
              <a:noFill/>
            </a:ln>
          </a:left>
          <a:right>
            <a:ln w="12700">
              <a:noFill/>
            </a:ln>
          </a:right>
          <a:top>
            <a:ln w="12700">
              <a:noFill/>
            </a:ln>
          </a:top>
          <a:bottom>
            <a:ln w="12700">
              <a:noFill/>
            </a:ln>
          </a:bottom>
          <a:insideH>
            <a:ln w="12700">
              <a:noFill/>
            </a:ln>
          </a:insideH>
          <a:insideV>
            <a:ln w="12700">
              <a:noFill/>
            </a:ln>
          </a:insideV>
        </a:tcBdr>
        <a:fill>
          <a:noFill/>
        </a:fill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Style>
        <a:tcBdr/>
      </a:tcStyle>
    </a:lastCol>
    <a:firstCol>
      <a:tcStyle>
        <a:tcBdr/>
      </a:tcStyle>
    </a:firstCol>
    <a:lastRow>
      <a:tcStyle>
        <a:tcBdr/>
      </a:tcStyle>
    </a:lastRow>
    <a:seCell>
      <a:tcStyle>
        <a:tcBdr/>
      </a:tcStyle>
    </a:seCell>
    <a:swCell>
      <a:tcStyle>
        <a:tcBdr/>
      </a:tcStyle>
    </a:swCell>
    <a:firstRow>
      <a:tcStyle>
        <a:tcBdr/>
      </a:tcStyle>
    </a:firstRow>
    <a:neCell>
      <a:tcStyle>
        <a:tcBdr/>
      </a:tcStyle>
    </a:neCell>
    <a:nwCell>
      <a:tcStyle>
        <a:tcBdr/>
      </a:tcStyle>
    </a:nwCel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7" autoAdjust="0"/>
    <p:restoredTop sz="94660"/>
  </p:normalViewPr>
  <p:slideViewPr>
    <p:cSldViewPr snapToGrid="0">
      <p:cViewPr varScale="1">
        <p:scale>
          <a:sx n="88" d="100"/>
          <a:sy n="88" d="100"/>
        </p:scale>
        <p:origin x="114" y="300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 bwMode="auto">
          <a:prstGeom prst="rect">
            <a:avLst/>
          </a:prstGeom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Открыть лекцию вопросом: что именно мы проектируем в Altium Designer — рисунок или физическое изделие?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Sierra Circuits, PCB Stack-Up Design Guide, June 2024, p. 6 (illustration).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12; Sierra Circuits, PCB Stack-Up Design Guide, 2024, pp. 6–7.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Попросить студентов назвать, какие файлы нужны для изготовления PCB и какие — для сборки PCBA.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Попросить студентов назвать, какие файлы нужны для изготовления PCB и какие — для сборки PCBA.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9742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Попросить студентов назвать, какие файлы нужны для изготовления PCB и какие — для сборки PCBA.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20.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1154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55851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135652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88458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57523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45624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314783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79625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93252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46191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683020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65656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57704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77627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r>
              <a:t>Разобрать определение по словам: диэлектрик, поверхность/объём, токопроводящий рисунок, схема.</a:t>
            </a:r>
          </a:p>
          <a:p>
            <a:pPr>
              <a:defRPr/>
            </a:pPr>
            <a:endParaRPr/>
          </a:p>
          <a:p>
            <a:pPr>
              <a:defRPr/>
            </a:pPr>
            <a:r>
              <a:t>[Sources]</a:t>
            </a:r>
          </a:p>
          <a:p>
            <a:pPr>
              <a:defRPr/>
            </a:pPr>
            <a:r>
              <a:t>«Азбука производства электроники», 2024, p. 12 (definition and photo).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1625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Показать панель Projects в реальном Altium. Затем открыть SchDoc и PcbDoc и обратить внимание студентов на смену меню и панелей.</a:t>
            </a:r>
          </a:p>
          <a:p>
            <a:endParaRPr/>
          </a:p>
          <a:p>
            <a:r>
              <a:t>[Sources]</a:t>
            </a:r>
          </a:p>
          <a:p>
            <a:r>
              <a:t>Altium Designer documentation: Getting Familiar with the Altium Design Environment, https://www.altium.com/documentation/altium-designer/design-environment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Показать переключение mm/mil клавишей Q в PCB-редакторе. Отдельно объяснить, что смена единиц не меняет физический размер объекта.</a:t>
            </a:r>
          </a:p>
          <a:p>
            <a:endParaRPr/>
          </a:p>
          <a:p>
            <a:r>
              <a:t>[Sources]</a:t>
            </a:r>
          </a:p>
          <a:p>
            <a:r>
              <a:t>Altium Designer documentation: PCB coordinates, grids and units; unit conversion is exact by definition.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На схеме показать два визуально соприкасающихся проводника, один из которых не подключён из-за нарушения сетки. Для учебных схем начинать с стандартной сетки 100 mil.</a:t>
            </a:r>
          </a:p>
          <a:p>
            <a:endParaRPr/>
          </a:p>
          <a:p>
            <a:r>
              <a:t>[Sources]</a:t>
            </a:r>
          </a:p>
          <a:p>
            <a:r>
              <a:t>Altium Designer documentation: schematic and PCB grids and snapping.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Показать рамочный выбор слева направо и справа налево, затем заблокированный объект. Подчеркнуть необходимость проверять Selection Filter, если объект неожиданно не выбирается.</a:t>
            </a:r>
          </a:p>
          <a:p>
            <a:endParaRPr/>
          </a:p>
          <a:p>
            <a:r>
              <a:t>[Sources]</a:t>
            </a:r>
          </a:p>
          <a:p>
            <a:r>
              <a:t>Altium Designer documentation: selection techniques and Selection Filter.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Выполнить Tools &gt; Annotation &gt; Annotate Schematics. Сначала показать список предлагаемых изменений, затем применить его.</a:t>
            </a:r>
          </a:p>
          <a:p>
            <a:endParaRPr/>
          </a:p>
          <a:p>
            <a:r>
              <a:t>[Sources]</a:t>
            </a:r>
          </a:p>
          <a:p>
            <a:r>
              <a:t>Altium Designer documentation: Annotating the Components in a Design, https://www.altium.com/documentation/altium-designer/schematic/annotating-design-components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Разобрать одно реальное сообщение: найти объект по двойному щелчку, исправить ошибку и повторить валидацию. Объяснить разницу между ошибкой схемы и DRC платы.</a:t>
            </a:r>
          </a:p>
          <a:p>
            <a:endParaRPr/>
          </a:p>
          <a:p>
            <a:r>
              <a:t>[Sources]</a:t>
            </a:r>
          </a:p>
          <a:p>
            <a:r>
              <a:t>Altium Designer documentation: Validating Your Design Project, https://www.altium.com/documentation/altium-designer/schematic/design-validation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Открыть Design &gt; Update PCB Document. Попросить студентов сначала прочитать список операций ECO, затем нажать Validate Changes и только после этого Execute Changes.</a:t>
            </a:r>
          </a:p>
          <a:p>
            <a:endParaRPr/>
          </a:p>
          <a:p>
            <a:r>
              <a:t>[Sources]</a:t>
            </a:r>
          </a:p>
          <a:p>
            <a:r>
              <a:t>Altium Designer documentation: Keeping the Schematics &amp; PCB Synchronized, https://www.altium.com/documentation/altium-designer/sch-pcb/keeping-synchronized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Показать жизненный цикл как повторяемый процесс. После любого изменения схемы необходимо оценить его влияние на плату и документацию.</a:t>
            </a:r>
          </a:p>
          <a:p>
            <a:endParaRPr/>
          </a:p>
          <a:p>
            <a:r>
              <a:t>[Sources]</a:t>
            </a:r>
          </a:p>
          <a:p>
            <a:r>
              <a:t>Altium Designer documentation: PCB project tutorial and project workflow; https://www.altium.com/documentation/altium-designer/tutorial/creating-project-schematic-document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Для демонстрации заранее подготовить локальную библиотеку с проверенными символами и посадочными местами. На занятии сосредоточиться на структуре проекта, а не на создании библиотек.</a:t>
            </a:r>
          </a:p>
          <a:p>
            <a:endParaRPr/>
          </a:p>
          <a:p>
            <a:r>
              <a:t>[Sources]</a:t>
            </a:r>
          </a:p>
          <a:p>
            <a:r>
              <a:t>Demonstration circuit prepared for this lecture. Altium project workflow follows official tutorial documentation.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Использовать вопросы как устную проверку. Попросить студентов объяснить связь документов на примере проекта PowerBoard.</a:t>
            </a:r>
          </a:p>
          <a:p>
            <a:endParaRPr/>
          </a:p>
          <a:p>
            <a:r>
              <a:t>[Sources]</a:t>
            </a:r>
          </a:p>
          <a:p>
            <a:r>
              <a:t>Summary slide based on lecture content.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74022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685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231227" y="136058"/>
            <a:ext cx="11740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/>
              <a:t>Лекция </a:t>
            </a:r>
            <a:r>
              <a:rPr lang="en-US" b="1" dirty="0"/>
              <a:t>2</a:t>
            </a:r>
            <a:r>
              <a:rPr lang="ru-RU" b="1" dirty="0"/>
              <a:t>. </a:t>
            </a:r>
            <a:r>
              <a:rPr lang="ru-RU" b="1" dirty="0" err="1"/>
              <a:t>Altium</a:t>
            </a:r>
            <a:r>
              <a:rPr lang="ru-RU" b="1" dirty="0"/>
              <a:t> </a:t>
            </a:r>
            <a:r>
              <a:rPr lang="ru-RU" b="1" dirty="0" err="1"/>
              <a:t>Designer</a:t>
            </a:r>
            <a:r>
              <a:rPr lang="ru-RU" b="1" dirty="0"/>
              <a:t> в процессе разработки</a:t>
            </a:r>
            <a:endParaRPr dirty="0"/>
          </a:p>
        </p:txBody>
      </p:sp>
      <p:graphicFrame>
        <p:nvGraphicFramePr>
          <p:cNvPr id="4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2733236"/>
              </p:ext>
            </p:extLst>
          </p:nvPr>
        </p:nvGraphicFramePr>
        <p:xfrm>
          <a:off x="262758" y="505390"/>
          <a:ext cx="11666483" cy="6431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521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308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83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600" b="1" dirty="0"/>
                        <a:t>Основные вопросы</a:t>
                      </a:r>
                    </a:p>
                    <a:p>
                      <a:r>
                        <a:rPr lang="ru-RU" sz="1600" dirty="0"/>
                        <a:t>Назначение </a:t>
                      </a:r>
                      <a:r>
                        <a:rPr lang="ru-RU" sz="1600" dirty="0" err="1"/>
                        <a:t>Altium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Designer</a:t>
                      </a:r>
                      <a:r>
                        <a:rPr lang="ru-RU" sz="1600" dirty="0"/>
                        <a:t> и место системы в процессе разработки электронной аппаратуры. 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dirty="0"/>
                        <a:t>Понятие PCB-проекта и его структура. 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dirty="0"/>
                        <a:t>Основные документы проекта: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файл проекта </a:t>
                      </a:r>
                      <a:r>
                        <a:rPr lang="ru-RU" sz="1600" dirty="0" err="1"/>
                        <a:t>PrjPcb</a:t>
                      </a:r>
                      <a:r>
                        <a:rPr lang="ru-RU" sz="1600" dirty="0"/>
                        <a:t>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принципиальная схема </a:t>
                      </a:r>
                      <a:r>
                        <a:rPr lang="ru-RU" sz="1600" dirty="0" err="1"/>
                        <a:t>SchDoc</a:t>
                      </a:r>
                      <a:r>
                        <a:rPr lang="ru-RU" sz="1600" dirty="0"/>
                        <a:t>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печатная плата </a:t>
                      </a:r>
                      <a:r>
                        <a:rPr lang="ru-RU" sz="1600" dirty="0" err="1"/>
                        <a:t>PcbDoc</a:t>
                      </a:r>
                      <a:r>
                        <a:rPr lang="ru-RU" sz="1600" dirty="0"/>
                        <a:t>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библиотеки компонентов;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документы </a:t>
                      </a:r>
                      <a:r>
                        <a:rPr lang="ru-RU" sz="1600" dirty="0" err="1"/>
                        <a:t>Draftsman</a:t>
                      </a:r>
                      <a:r>
                        <a:rPr lang="ru-RU" sz="1600" dirty="0"/>
                        <a:t>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выходные задания </a:t>
                      </a:r>
                      <a:r>
                        <a:rPr lang="ru-RU" sz="1600" dirty="0" err="1"/>
                        <a:t>OutJob</a:t>
                      </a:r>
                      <a:r>
                        <a:rPr lang="ru-RU" sz="1600" dirty="0"/>
                        <a:t>. </a:t>
                      </a:r>
                    </a:p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endParaRPr lang="ru-RU" sz="1600" dirty="0"/>
                    </a:p>
                    <a:p>
                      <a:r>
                        <a:rPr lang="ru-RU" sz="1600" dirty="0"/>
                        <a:t>Организация рабочего пространства и назначение основных панелей </a:t>
                      </a:r>
                      <a:r>
                        <a:rPr lang="ru-RU" sz="1600" dirty="0" err="1"/>
                        <a:t>Altium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Designer</a:t>
                      </a:r>
                      <a:r>
                        <a:rPr lang="ru-RU" sz="1600" dirty="0"/>
                        <a:t>. </a:t>
                      </a:r>
                    </a:p>
                    <a:p>
                      <a:r>
                        <a:rPr lang="ru-RU" sz="1600" dirty="0"/>
                        <a:t>Система координат и единицы измерения. </a:t>
                      </a:r>
                    </a:p>
                    <a:p>
                      <a:r>
                        <a:rPr lang="ru-RU" sz="1600" dirty="0"/>
                        <a:t>Рабочие сетки, привязка и способы выбора объектов.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Представление электронного компонента в </a:t>
                      </a:r>
                      <a:r>
                        <a:rPr lang="ru-RU" sz="1600" dirty="0" err="1"/>
                        <a:t>Altium</a:t>
                      </a:r>
                      <a:r>
                        <a:rPr lang="ru-RU" sz="1600" dirty="0"/>
                        <a:t> </a:t>
                      </a:r>
                      <a:r>
                        <a:rPr lang="ru-RU" sz="1600" dirty="0" err="1"/>
                        <a:t>Designer</a:t>
                      </a:r>
                      <a:r>
                        <a:rPr lang="ru-RU" sz="1600" dirty="0"/>
                        <a:t>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компонент;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условное графическое обозначение;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посадочное место;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электрические и трехмерные модели;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параметры компонента. 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dirty="0"/>
                        <a:t>Связь выводов схемного символа с контактными площадками посадочного места. 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dirty="0"/>
                        <a:t>Принципы связи и синхронизации принципиальной схемы и печатной платы. </a:t>
                      </a:r>
                    </a:p>
                    <a:p>
                      <a:endParaRPr lang="ru-RU" sz="1600" dirty="0"/>
                    </a:p>
                    <a:p>
                      <a:r>
                        <a:rPr lang="ru-RU" sz="1600" dirty="0"/>
                        <a:t>Виды библиотек компонентов: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локальные библиотеки;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интегрированные библиотеки;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библиотеки баз данных;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управляемые компоненты </a:t>
                      </a:r>
                      <a:r>
                        <a:rPr lang="ru-RU" sz="1600" dirty="0" err="1"/>
                        <a:t>Workspace</a:t>
                      </a:r>
                      <a:r>
                        <a:rPr lang="ru-RU" sz="1600" dirty="0"/>
                        <a:t>. </a:t>
                      </a:r>
                    </a:p>
                    <a:p>
                      <a:pPr>
                        <a:defRPr/>
                      </a:pP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Основные этапы жизненного цикла PCB-проекта: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создание проекта;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разработка принципиальной схемы;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аннотация компонентов;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проверка схемы;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передача изменений на печатную плату;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размещение компонентов;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трассировка соединений;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проверка печатной платы;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ru-RU" sz="1600" dirty="0"/>
                        <a:t>выпуск конструкторской и производственной документации. </a:t>
                      </a:r>
                    </a:p>
                    <a:p>
                      <a:r>
                        <a:rPr lang="ru-RU" sz="1600" dirty="0"/>
                        <a:t>Аннотация компонентов и назначение позиционных обозначений. </a:t>
                      </a:r>
                    </a:p>
                    <a:p>
                      <a:r>
                        <a:rPr lang="ru-RU" sz="1600" dirty="0"/>
                        <a:t>Валидация проекта, электрические проверки и работа с сообщениями системы. </a:t>
                      </a:r>
                    </a:p>
                    <a:p>
                      <a:r>
                        <a:rPr lang="ru-RU" sz="1600" dirty="0"/>
                        <a:t>Передача изменений между схемой и платой с помощью Engineering Change </a:t>
                      </a:r>
                      <a:r>
                        <a:rPr lang="ru-RU" sz="1600" dirty="0" err="1"/>
                        <a:t>Order</a:t>
                      </a:r>
                      <a:r>
                        <a:rPr lang="ru-RU" sz="1600" dirty="0"/>
                        <a:t>. </a:t>
                      </a:r>
                    </a:p>
                    <a:p>
                      <a:r>
                        <a:rPr lang="ru-RU" sz="1600" dirty="0"/>
                        <a:t>Параметры компонентов, документов и проекта. </a:t>
                      </a:r>
                    </a:p>
                    <a:p>
                      <a:r>
                        <a:rPr lang="ru-RU" sz="1600" dirty="0"/>
                        <a:t>Общие принципы сохранения, именования и организации файлов проекта. </a:t>
                      </a:r>
                    </a:p>
                    <a:p>
                      <a:pPr>
                        <a:defRPr/>
                      </a:pP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 bwMode="auto">
          <a:xfrm>
            <a:off x="231227" y="136058"/>
            <a:ext cx="117400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b="1" dirty="0"/>
              <a:t>Лекция </a:t>
            </a:r>
            <a:r>
              <a:rPr lang="en-US" b="1" dirty="0"/>
              <a:t>2</a:t>
            </a:r>
            <a:r>
              <a:rPr lang="ru-RU" b="1" dirty="0"/>
              <a:t>. </a:t>
            </a:r>
            <a:r>
              <a:rPr lang="ru-RU" b="1" dirty="0" err="1"/>
              <a:t>Altium</a:t>
            </a:r>
            <a:r>
              <a:rPr lang="ru-RU" b="1" dirty="0"/>
              <a:t> </a:t>
            </a:r>
            <a:r>
              <a:rPr lang="ru-RU" b="1" dirty="0" err="1"/>
              <a:t>Designer</a:t>
            </a:r>
            <a:r>
              <a:rPr lang="ru-RU" b="1" dirty="0"/>
              <a:t> в процессе разработки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66C684A-683F-47F0-A3DF-61C966AE0050}"/>
              </a:ext>
            </a:extLst>
          </p:cNvPr>
          <p:cNvSpPr txBox="1"/>
          <p:nvPr/>
        </p:nvSpPr>
        <p:spPr>
          <a:xfrm>
            <a:off x="231227" y="3305622"/>
            <a:ext cx="1135380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Цель лекции</a:t>
            </a:r>
          </a:p>
          <a:p>
            <a:r>
              <a:rPr lang="ru-RU" sz="2000" dirty="0"/>
              <a:t>После лекции студент должен: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000" dirty="0"/>
              <a:t> понимать назначение основных документов PCB-проекта;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000" dirty="0"/>
              <a:t> различать компонент, символ и посадочное место; 	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000" dirty="0"/>
              <a:t> понимать, как данные передаются со схемы на плату;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000" dirty="0"/>
              <a:t> ориентироваться в интерфейсе </a:t>
            </a:r>
            <a:r>
              <a:rPr lang="ru-RU" sz="2000" dirty="0" err="1"/>
              <a:t>Altium</a:t>
            </a:r>
            <a:r>
              <a:rPr lang="ru-RU" sz="2000" dirty="0"/>
              <a:t> </a:t>
            </a:r>
            <a:r>
              <a:rPr lang="ru-RU" sz="2000" dirty="0" err="1"/>
              <a:t>Designer</a:t>
            </a:r>
            <a:r>
              <a:rPr lang="ru-RU" sz="2000" dirty="0"/>
              <a:t>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000" dirty="0"/>
              <a:t> уметь создать проект, добавить документы и настроить их;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000" dirty="0"/>
              <a:t> выполнить аннотацию и валидацию схемы;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000" dirty="0"/>
              <a:t> передать компоненты на печатную плату через ECO;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ru-RU" sz="2000" dirty="0"/>
              <a:t> понимать назначение библиотек, </a:t>
            </a:r>
            <a:r>
              <a:rPr lang="ru-RU" sz="2000" dirty="0" err="1"/>
              <a:t>Draftsman</a:t>
            </a:r>
            <a:r>
              <a:rPr lang="ru-RU" sz="2000" dirty="0"/>
              <a:t> и </a:t>
            </a:r>
            <a:r>
              <a:rPr lang="ru-RU" sz="2000" dirty="0" err="1"/>
              <a:t>OutJob</a:t>
            </a:r>
            <a:r>
              <a:rPr lang="ru-RU" sz="2000" dirty="0"/>
              <a:t>. </a:t>
            </a:r>
          </a:p>
          <a:p>
            <a:r>
              <a:rPr lang="ru-RU" sz="2000" dirty="0"/>
              <a:t>Продолжительность: 90 минут, включая демонстрацию.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613FAD-94E1-45A2-BCA9-3B48C8C88394}"/>
              </a:ext>
            </a:extLst>
          </p:cNvPr>
          <p:cNvSpPr txBox="1"/>
          <p:nvPr/>
        </p:nvSpPr>
        <p:spPr>
          <a:xfrm>
            <a:off x="220717" y="460445"/>
            <a:ext cx="1174005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Демонстрационный пример</a:t>
            </a:r>
          </a:p>
          <a:p>
            <a:r>
              <a:rPr lang="ru-RU" dirty="0"/>
              <a:t>Создание простого проекта платы линейного стабилизатора, содержащего: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входной разъём питания;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стабилизатор напряжения;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входной и выходной конденсаторы;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светодиодный индикатор;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токоограничивающий резистор;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выходной разъём. </a:t>
            </a:r>
          </a:p>
          <a:p>
            <a:r>
              <a:rPr lang="ru-RU" dirty="0"/>
              <a:t>В ходе демонстрации выполняются создание проекта и документов, разработка схемы, назначение посадочных мест, аннотация и валидация, а также передача компонентов и электрических цепей в документ печатной платы.</a:t>
            </a:r>
          </a:p>
        </p:txBody>
      </p:sp>
    </p:spTree>
    <p:extLst>
      <p:ext uri="{BB962C8B-B14F-4D97-AF65-F5344CB8AC3E}">
        <p14:creationId xmlns:p14="http://schemas.microsoft.com/office/powerpoint/2010/main" val="40627668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>
            <a:spLocks noGrp="1"/>
          </p:cNvSpPr>
          <p:nvPr/>
        </p:nvSpPr>
        <p:spPr bwMode="auto">
          <a:xfrm>
            <a:off x="0" y="0"/>
            <a:ext cx="5912726" cy="6858000"/>
          </a:xfrm>
          <a:prstGeom prst="rect">
            <a:avLst/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514350" y="495300"/>
            <a:ext cx="4036629" cy="762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15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ПРОГРАММНЫЕ СРЕДСТВА</a:t>
            </a:r>
            <a:endParaRPr/>
          </a:p>
          <a:p>
            <a:pPr algn="l">
              <a:defRPr sz="1150" b="1">
                <a:solidFill>
                  <a:srgbClr val="FFFFFF"/>
                </a:solidFill>
              </a:defRPr>
            </a:pPr>
            <a:r>
              <a:rPr sz="1400" b="1">
                <a:solidFill>
                  <a:srgbClr val="FFFFFF"/>
                </a:solidFill>
              </a:rPr>
              <a:t>ПРОФЕССИОНАЛЬНОЙ ДЕЯТЕЛЬНОСТИ</a:t>
            </a:r>
            <a:endParaRPr/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514350" y="5924550"/>
            <a:ext cx="2857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0">
                <a:solidFill>
                  <a:srgbClr val="D8EEE8"/>
                </a:solidFill>
              </a:defRPr>
            </a:pPr>
            <a:r>
              <a:rPr sz="1500" b="0" dirty="0" err="1">
                <a:solidFill>
                  <a:srgbClr val="D8EEE8"/>
                </a:solidFill>
              </a:rPr>
              <a:t>Лекция</a:t>
            </a:r>
            <a:r>
              <a:rPr sz="1500" b="0" dirty="0">
                <a:solidFill>
                  <a:srgbClr val="D8EEE8"/>
                </a:solidFill>
              </a:rPr>
              <a:t> </a:t>
            </a:r>
            <a:r>
              <a:rPr lang="ru-RU" sz="1500" b="0" dirty="0">
                <a:solidFill>
                  <a:srgbClr val="D8EEE8"/>
                </a:solidFill>
              </a:rPr>
              <a:t>2</a:t>
            </a:r>
            <a:r>
              <a:rPr sz="1500" b="0" dirty="0">
                <a:solidFill>
                  <a:srgbClr val="D8EEE8"/>
                </a:solidFill>
              </a:rPr>
              <a:t> · 4 </a:t>
            </a:r>
            <a:r>
              <a:rPr sz="1500" b="0" dirty="0" err="1">
                <a:solidFill>
                  <a:srgbClr val="D8EEE8"/>
                </a:solidFill>
              </a:rPr>
              <a:t>курс</a:t>
            </a:r>
            <a:endParaRPr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5912726" y="0"/>
            <a:ext cx="6196342" cy="6858000"/>
          </a:xfrm>
          <a:prstGeom prst="rect">
            <a:avLst/>
          </a:prstGeom>
        </p:spPr>
      </p:pic>
      <p:sp>
        <p:nvSpPr>
          <p:cNvPr id="3" name="Прямоугольник 2"/>
          <p:cNvSpPr>
            <a:spLocks noGrp="1"/>
          </p:cNvSpPr>
          <p:nvPr/>
        </p:nvSpPr>
        <p:spPr bwMode="auto">
          <a:xfrm>
            <a:off x="514350" y="1857375"/>
            <a:ext cx="5014091" cy="2857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4050" b="1">
                <a:solidFill>
                  <a:srgbClr val="111827"/>
                </a:solidFill>
              </a:defRPr>
            </a:pPr>
            <a:r>
              <a:rPr lang="ru-RU" b="1" dirty="0" err="1"/>
              <a:t>Altium</a:t>
            </a:r>
            <a:r>
              <a:rPr lang="ru-RU" b="1" dirty="0"/>
              <a:t> </a:t>
            </a:r>
            <a:r>
              <a:rPr lang="ru-RU" b="1" dirty="0" err="1"/>
              <a:t>Designer</a:t>
            </a:r>
            <a:r>
              <a:rPr lang="ru-RU" b="1" dirty="0"/>
              <a:t> в процессе разработки </a:t>
            </a:r>
            <a:endParaRPr sz="4050" b="1" dirty="0">
              <a:solidFill>
                <a:srgbClr val="111827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Место </a:t>
            </a:r>
            <a:r>
              <a:rPr lang="ru-RU" dirty="0" err="1"/>
              <a:t>Altium</a:t>
            </a:r>
            <a:r>
              <a:rPr lang="ru-RU" dirty="0"/>
              <a:t> </a:t>
            </a:r>
            <a:r>
              <a:rPr lang="ru-RU" dirty="0" err="1"/>
              <a:t>Designer</a:t>
            </a:r>
            <a:r>
              <a:rPr lang="ru-RU" dirty="0"/>
              <a:t> в разработке изделия</a:t>
            </a:r>
            <a:endParaRPr dirty="0"/>
          </a:p>
        </p:txBody>
      </p:sp>
      <p:cxnSp>
        <p:nvCxnSpPr>
          <p:cNvPr id="24" name="Прямая со стрелкой 23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sz="1000" b="0">
                <a:solidFill>
                  <a:srgbClr val="556070"/>
                </a:solidFill>
              </a:rPr>
              <a:t>02</a:t>
            </a:r>
            <a:endParaRPr/>
          </a:p>
        </p:txBody>
      </p:sp>
      <p:sp>
        <p:nvSpPr>
          <p:cNvPr id="5" name="Прямоугольник 4"/>
          <p:cNvSpPr>
            <a:spLocks noGrp="1"/>
          </p:cNvSpPr>
          <p:nvPr/>
        </p:nvSpPr>
        <p:spPr bwMode="auto">
          <a:xfrm>
            <a:off x="476250" y="1341276"/>
            <a:ext cx="1066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800" b="0">
                <a:solidFill>
                  <a:srgbClr val="556070"/>
                </a:solidFill>
              </a:defRPr>
            </a:pP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Техническое задание → схема → печатная плата → проверка → документация → производство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771CE23-B5D8-499B-924E-AD2D64D136D7}"/>
              </a:ext>
            </a:extLst>
          </p:cNvPr>
          <p:cNvSpPr txBox="1"/>
          <p:nvPr/>
        </p:nvSpPr>
        <p:spPr>
          <a:xfrm>
            <a:off x="476250" y="172460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/>
              <a:t>Altium</a:t>
            </a:r>
            <a:r>
              <a:rPr lang="ru-RU" dirty="0"/>
              <a:t> </a:t>
            </a:r>
            <a:r>
              <a:rPr lang="ru-RU" dirty="0" err="1"/>
              <a:t>Designer</a:t>
            </a:r>
            <a:r>
              <a:rPr lang="ru-RU" dirty="0"/>
              <a:t> сопровождает большую часть этой цепочки</a:t>
            </a:r>
          </a:p>
        </p:txBody>
      </p:sp>
      <p:pic>
        <p:nvPicPr>
          <p:cNvPr id="1026" name="Picture 2" descr="Единая среда проектирования и модель данных">
            <a:extLst>
              <a:ext uri="{FF2B5EF4-FFF2-40B4-BE49-F238E27FC236}">
                <a16:creationId xmlns:a16="http://schemas.microsoft.com/office/drawing/2014/main" id="{9ACB2E1F-BB88-4729-8CFE-495BB9B29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" y="2152151"/>
            <a:ext cx="7927521" cy="4458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sz="2850" b="1" dirty="0">
                <a:solidFill>
                  <a:srgbClr val="111827"/>
                </a:solidFill>
              </a:rPr>
              <a:t>Что хранит электронный проект</a:t>
            </a:r>
            <a:endParaRPr dirty="0"/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sz="1000" b="0">
                <a:solidFill>
                  <a:srgbClr val="556070"/>
                </a:solidFill>
              </a:rPr>
              <a:t>03</a:t>
            </a:r>
            <a:endParaRPr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71178063-F771-4A70-AF99-2FF0D0BA2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857" y="1270905"/>
            <a:ext cx="4963886" cy="280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электрическую структуру устройства;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перечень компонентов;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геометрию печатной платы;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правила проектирования;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конструкторскую документацию;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производственные файлы.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Единая модель проекта</a:t>
            </a:r>
            <a:endParaRPr dirty="0"/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sz="1000" b="0" dirty="0">
                <a:solidFill>
                  <a:srgbClr val="556070"/>
                </a:solidFill>
              </a:rPr>
              <a:t>0</a:t>
            </a:r>
            <a:r>
              <a:rPr lang="ru-RU" sz="1000" b="0" dirty="0">
                <a:solidFill>
                  <a:srgbClr val="556070"/>
                </a:solidFill>
              </a:rPr>
              <a:t>4</a:t>
            </a:r>
            <a:endParaRPr dirty="0"/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71178063-F771-4A70-AF99-2FF0D0BA2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283853"/>
            <a:ext cx="7445829" cy="5043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000" dirty="0"/>
              <a:t>Схема и плата — разные представления одного изделия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7D9DF8-387C-4846-9494-873A46B33472}"/>
              </a:ext>
            </a:extLst>
          </p:cNvPr>
          <p:cNvSpPr txBox="1"/>
          <p:nvPr/>
        </p:nvSpPr>
        <p:spPr>
          <a:xfrm>
            <a:off x="495300" y="1929012"/>
            <a:ext cx="102053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 err="1"/>
              <a:t>Altium</a:t>
            </a:r>
            <a:r>
              <a:rPr lang="ru-RU" sz="2000" dirty="0"/>
              <a:t> не «рисует картинки», а работает с объектами, имеющими свойства и взаимосвязи.</a:t>
            </a:r>
          </a:p>
        </p:txBody>
      </p:sp>
    </p:spTree>
    <p:extLst>
      <p:ext uri="{BB962C8B-B14F-4D97-AF65-F5344CB8AC3E}">
        <p14:creationId xmlns:p14="http://schemas.microsoft.com/office/powerpoint/2010/main" val="1138329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Структура </a:t>
            </a:r>
            <a:r>
              <a:rPr lang="en-US" dirty="0"/>
              <a:t>PCB-</a:t>
            </a:r>
            <a:r>
              <a:rPr lang="ru-RU" dirty="0"/>
              <a:t>проекта. Панель </a:t>
            </a:r>
            <a:r>
              <a:rPr lang="en-US" dirty="0"/>
              <a:t>Projects</a:t>
            </a:r>
            <a:endParaRPr dirty="0"/>
          </a:p>
        </p:txBody>
      </p: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sz="1000" b="0" dirty="0">
                <a:solidFill>
                  <a:srgbClr val="556070"/>
                </a:solidFill>
              </a:rPr>
              <a:t>0</a:t>
            </a:r>
            <a:r>
              <a:rPr lang="ru-RU" sz="1000" b="0" dirty="0">
                <a:solidFill>
                  <a:srgbClr val="556070"/>
                </a:solidFill>
              </a:rPr>
              <a:t>5</a:t>
            </a:r>
            <a:endParaRPr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56501A1B-52CA-4E31-BB98-C37481BC22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238248"/>
            <a:ext cx="5883729" cy="2805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PowerBoard.PrjPcb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PowerBoard.SchDoc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PowerBoard.PcbDoc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библиотеки;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PowerBoard.DwfDot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или документ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Draftsman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PowerBoard.OutJob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B63AFD-CC73-4A11-B05B-A54206810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2826" y="1143000"/>
            <a:ext cx="292417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8625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Структура </a:t>
            </a:r>
            <a:r>
              <a:rPr lang="en-US" dirty="0"/>
              <a:t>PCB-</a:t>
            </a:r>
            <a:r>
              <a:rPr lang="ru-RU" dirty="0"/>
              <a:t>проекта. Файл проекта </a:t>
            </a:r>
            <a:r>
              <a:rPr lang="en-US" dirty="0" err="1"/>
              <a:t>PrjPcb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sz="1000" b="0" dirty="0">
                <a:solidFill>
                  <a:srgbClr val="556070"/>
                </a:solidFill>
              </a:rPr>
              <a:t>0</a:t>
            </a:r>
            <a:r>
              <a:rPr lang="ru-RU" sz="1000" b="0" dirty="0">
                <a:solidFill>
                  <a:srgbClr val="556070"/>
                </a:solidFill>
              </a:rPr>
              <a:t>6</a:t>
            </a:r>
            <a:endParaRPr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72119B6-104E-469A-967C-FF5CD1B44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459" y="1257300"/>
            <a:ext cx="5856514" cy="326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Назначение: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объединяет документы;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хранит настройки проекта;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определяет связи между документами;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содержит параметры проверки;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управляет вариантами и выходными заданиями.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BA4F9D-A5B5-4425-B442-E5E6B7F046B5}"/>
              </a:ext>
            </a:extLst>
          </p:cNvPr>
          <p:cNvSpPr txBox="1"/>
          <p:nvPr/>
        </p:nvSpPr>
        <p:spPr>
          <a:xfrm>
            <a:off x="337459" y="4863013"/>
            <a:ext cx="95358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PrjPcb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не содержит непосредственно схему или геометрию платы.</a:t>
            </a:r>
            <a:endParaRPr kumimoji="0" lang="ru-RU" altLang="ru-RU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0523D639-F42D-4EE5-85DB-574872DF26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119" y="1238248"/>
            <a:ext cx="3495675" cy="53721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Структура </a:t>
            </a:r>
            <a:r>
              <a:rPr lang="en-US" dirty="0"/>
              <a:t>PCB-</a:t>
            </a:r>
            <a:r>
              <a:rPr lang="ru-RU" dirty="0"/>
              <a:t>проекта. Принципиальная схема </a:t>
            </a:r>
            <a:r>
              <a:rPr lang="en-US" dirty="0" err="1"/>
              <a:t>SchDoc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sz="1000" b="0" dirty="0">
                <a:solidFill>
                  <a:srgbClr val="556070"/>
                </a:solidFill>
              </a:rPr>
              <a:t>0</a:t>
            </a:r>
            <a:r>
              <a:rPr lang="ru-RU" sz="1000" b="0" dirty="0">
                <a:solidFill>
                  <a:srgbClr val="556070"/>
                </a:solidFill>
              </a:rPr>
              <a:t>7</a:t>
            </a:r>
            <a:endParaRPr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72119B6-104E-469A-967C-FF5CD1B44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7459" y="1252652"/>
            <a:ext cx="5856514" cy="32762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Содержит: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условные графические обозначения;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выводы компонентов;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проводники и цепи;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порты и метки цепей;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параметры компонентов;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электрические правила.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B43623-712E-4592-AD97-DC13DE2CD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940" y="1261949"/>
            <a:ext cx="292417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9342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Структура </a:t>
            </a:r>
            <a:r>
              <a:rPr lang="en-US" dirty="0"/>
              <a:t>PCB-</a:t>
            </a:r>
            <a:r>
              <a:rPr lang="ru-RU" dirty="0"/>
              <a:t>проекта. Документ печатной платы </a:t>
            </a:r>
            <a:r>
              <a:rPr lang="en-US" dirty="0" err="1"/>
              <a:t>PcbDoc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b="0" dirty="0">
                <a:solidFill>
                  <a:srgbClr val="556070"/>
                </a:solidFill>
              </a:rPr>
              <a:t>08</a:t>
            </a:r>
            <a:endParaRPr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72119B6-104E-469A-967C-FF5CD1B44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401089"/>
            <a:ext cx="5856514" cy="4199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Содержит: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контур платы;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слои;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посадочные места;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контактные площадки;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переходные отверстия;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проводники и полигоны;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правила трассировки;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механические объекты.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B43623-712E-4592-AD97-DC13DE2CD7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4940" y="1261949"/>
            <a:ext cx="292417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9296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Структура </a:t>
            </a:r>
            <a:r>
              <a:rPr lang="en-US" dirty="0"/>
              <a:t>PCB-</a:t>
            </a:r>
            <a:r>
              <a:rPr lang="ru-RU" dirty="0"/>
              <a:t>проекта. Библиотечные документы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sz="1000" b="0" dirty="0">
                <a:solidFill>
                  <a:srgbClr val="556070"/>
                </a:solidFill>
              </a:rPr>
              <a:t>0</a:t>
            </a:r>
            <a:r>
              <a:rPr lang="ru-RU" sz="1000" b="0" dirty="0">
                <a:solidFill>
                  <a:srgbClr val="556070"/>
                </a:solidFill>
              </a:rPr>
              <a:t>9</a:t>
            </a:r>
            <a:endParaRPr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A0F8D13-C179-416B-9E99-B25EFF964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9101723"/>
              </p:ext>
            </p:extLst>
          </p:nvPr>
        </p:nvGraphicFramePr>
        <p:xfrm>
          <a:off x="283028" y="2036683"/>
          <a:ext cx="7511144" cy="3090488"/>
        </p:xfrm>
        <a:graphic>
          <a:graphicData uri="http://schemas.openxmlformats.org/drawingml/2006/table">
            <a:tbl>
              <a:tblPr/>
              <a:tblGrid>
                <a:gridCol w="3755572">
                  <a:extLst>
                    <a:ext uri="{9D8B030D-6E8A-4147-A177-3AD203B41FA5}">
                      <a16:colId xmlns:a16="http://schemas.microsoft.com/office/drawing/2014/main" val="3634841359"/>
                    </a:ext>
                  </a:extLst>
                </a:gridCol>
                <a:gridCol w="3755572">
                  <a:extLst>
                    <a:ext uri="{9D8B030D-6E8A-4147-A177-3AD203B41FA5}">
                      <a16:colId xmlns:a16="http://schemas.microsoft.com/office/drawing/2014/main" val="772824175"/>
                    </a:ext>
                  </a:extLst>
                </a:gridCol>
              </a:tblGrid>
              <a:tr h="412065">
                <a:tc>
                  <a:txBody>
                    <a:bodyPr/>
                    <a:lstStyle/>
                    <a:p>
                      <a:r>
                        <a:rPr lang="ru-RU"/>
                        <a:t>Формат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Назначение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9978627"/>
                  </a:ext>
                </a:extLst>
              </a:tr>
              <a:tr h="412065">
                <a:tc>
                  <a:txBody>
                    <a:bodyPr/>
                    <a:lstStyle/>
                    <a:p>
                      <a:r>
                        <a:rPr lang="en-US"/>
                        <a:t>SchLib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Символы компонентов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8938271"/>
                  </a:ext>
                </a:extLst>
              </a:tr>
              <a:tr h="412065">
                <a:tc>
                  <a:txBody>
                    <a:bodyPr/>
                    <a:lstStyle/>
                    <a:p>
                      <a:r>
                        <a:rPr lang="en-US"/>
                        <a:t>PcbLib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Посадочные места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9581017"/>
                  </a:ext>
                </a:extLst>
              </a:tr>
              <a:tr h="721114">
                <a:tc>
                  <a:txBody>
                    <a:bodyPr/>
                    <a:lstStyle/>
                    <a:p>
                      <a:r>
                        <a:rPr lang="en-US" dirty="0" err="1"/>
                        <a:t>IntLib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/>
                        <a:t>Скомпилированная интегрированная библиотека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2087281"/>
                  </a:ext>
                </a:extLst>
              </a:tr>
              <a:tr h="412065">
                <a:tc>
                  <a:txBody>
                    <a:bodyPr/>
                    <a:lstStyle/>
                    <a:p>
                      <a:r>
                        <a:rPr lang="en-US"/>
                        <a:t>DbLib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Связь компонентов с базой данных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8074651"/>
                  </a:ext>
                </a:extLst>
              </a:tr>
              <a:tr h="721114">
                <a:tc>
                  <a:txBody>
                    <a:bodyPr/>
                    <a:lstStyle/>
                    <a:p>
                      <a:r>
                        <a:rPr lang="en-US" dirty="0"/>
                        <a:t>Workspace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Управляемые компоненты и модели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4341811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7A3E28A3-9303-463F-B6E6-95C846C89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028" y="1418392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Основные форматы: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0F4F052-AC1A-4481-B2AE-03917B848B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914" y="1257300"/>
            <a:ext cx="2933700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972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Структура </a:t>
            </a:r>
            <a:r>
              <a:rPr lang="en-US" dirty="0"/>
              <a:t>PCB-</a:t>
            </a:r>
            <a:r>
              <a:rPr lang="ru-RU" dirty="0"/>
              <a:t>проекта. Документы </a:t>
            </a:r>
            <a:r>
              <a:rPr lang="en-US" dirty="0"/>
              <a:t>Draftsman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b="0" dirty="0">
                <a:solidFill>
                  <a:srgbClr val="556070"/>
                </a:solidFill>
              </a:rPr>
              <a:t>1</a:t>
            </a:r>
            <a:r>
              <a:rPr sz="1000" b="0" dirty="0">
                <a:solidFill>
                  <a:srgbClr val="556070"/>
                </a:solidFill>
              </a:rPr>
              <a:t>0</a:t>
            </a:r>
            <a:endParaRPr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A5DC320-EDD5-4455-ABB5-FCE5ADC57C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371602"/>
            <a:ext cx="6368143" cy="3266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Назначение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Draftsman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сборочные чертежи;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чертежи печатной платы;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размеры;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виды и разрезы;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таблицы отверстий;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примечания и технические требования.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212327-ACF1-4003-9B2B-24DA8BD49ADD}"/>
              </a:ext>
            </a:extLst>
          </p:cNvPr>
          <p:cNvSpPr txBox="1"/>
          <p:nvPr/>
        </p:nvSpPr>
        <p:spPr>
          <a:xfrm>
            <a:off x="495300" y="5045214"/>
            <a:ext cx="6602186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Документ формируется на основе </a:t>
            </a: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PcbDoc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и обновляется при изменении платы.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F00707-480B-409B-894D-414F95345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582" y="1257300"/>
            <a:ext cx="3286125" cy="537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9114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Структура </a:t>
            </a:r>
            <a:r>
              <a:rPr lang="en-US" dirty="0"/>
              <a:t>PCB-</a:t>
            </a:r>
            <a:r>
              <a:rPr lang="ru-RU" dirty="0"/>
              <a:t>проекта. Выходное задание </a:t>
            </a:r>
            <a:r>
              <a:rPr lang="en-US" dirty="0" err="1"/>
              <a:t>OutJob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b="0" dirty="0">
                <a:solidFill>
                  <a:srgbClr val="556070"/>
                </a:solidFill>
              </a:rPr>
              <a:t>11</a:t>
            </a:r>
            <a:endParaRPr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212327-ACF1-4003-9B2B-24DA8BD49ADD}"/>
              </a:ext>
            </a:extLst>
          </p:cNvPr>
          <p:cNvSpPr txBox="1"/>
          <p:nvPr/>
        </p:nvSpPr>
        <p:spPr>
          <a:xfrm>
            <a:off x="495299" y="4294100"/>
            <a:ext cx="7092043" cy="95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dirty="0" err="1"/>
              <a:t>OutJob</a:t>
            </a:r>
            <a:r>
              <a:rPr lang="ru-RU" sz="2000" dirty="0"/>
              <a:t> - механизм централизованного формирования результатов проекта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F00707-480B-409B-894D-414F95345B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4582" y="1257300"/>
            <a:ext cx="3286125" cy="5372100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E386FBDB-4D70-4A00-A78B-0A8CB8FC5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208426"/>
            <a:ext cx="4920343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 Unicode MS" panose="020B0604020202020204" pitchFamily="34" charset="-128"/>
              </a:rPr>
              <a:t>OutJob</a:t>
            </a: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определяет:</a:t>
            </a:r>
            <a:endParaRPr kumimoji="0" lang="ru-RU" alt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какие выходные файлы создавать;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из каких документов;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 какими настройками; 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куда сохранять результат.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CCEC2B-4121-4BDB-8E91-1E0DCBA56917}"/>
              </a:ext>
            </a:extLst>
          </p:cNvPr>
          <p:cNvSpPr txBox="1"/>
          <p:nvPr/>
        </p:nvSpPr>
        <p:spPr>
          <a:xfrm>
            <a:off x="495300" y="363105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/>
              <a:t>Примеры</a:t>
            </a:r>
            <a:r>
              <a:rPr lang="en-US" dirty="0"/>
              <a:t>: PDF, Gerber, NC Drill, Pick and Place, BOM, STEP.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0690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Компоненты и библиотеки. Что такое компонент в </a:t>
            </a:r>
            <a:r>
              <a:rPr lang="ru-RU" dirty="0" err="1"/>
              <a:t>Altium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dirty="0">
                <a:solidFill>
                  <a:srgbClr val="556070"/>
                </a:solidFill>
              </a:rPr>
              <a:t>12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04172-B9E0-4E80-81FD-94F9461613BA}"/>
              </a:ext>
            </a:extLst>
          </p:cNvPr>
          <p:cNvSpPr txBox="1"/>
          <p:nvPr/>
        </p:nvSpPr>
        <p:spPr>
          <a:xfrm>
            <a:off x="495300" y="1509824"/>
            <a:ext cx="6096000" cy="32762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Компонент — это совокупность: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схемного символа;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электрических выводов;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посадочного места;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параметров;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моделей;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ссылки на реальное изделие.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E5EEE11-BA81-4F2E-A3EC-912B4369E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2089" y="1172932"/>
            <a:ext cx="7634854" cy="52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7806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Компоненты и библиотеки. УГО (символ) компонента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dirty="0">
                <a:solidFill>
                  <a:srgbClr val="556070"/>
                </a:solidFill>
              </a:rPr>
              <a:t>13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04172-B9E0-4E80-81FD-94F9461613BA}"/>
              </a:ext>
            </a:extLst>
          </p:cNvPr>
          <p:cNvSpPr txBox="1"/>
          <p:nvPr/>
        </p:nvSpPr>
        <p:spPr>
          <a:xfrm>
            <a:off x="495300" y="1509824"/>
            <a:ext cx="3761014" cy="37379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УГО отвечает за логическое представление на схеме: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обозначение функции;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номера и имена выводов;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электрические типы выводов;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графическое изображение. 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УГО не определяет реальные размеры детали.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29497A4-0BAD-4E93-AB9D-3BBD7F66D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4028" y="1257300"/>
            <a:ext cx="7538357" cy="5214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091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Компоненты и библиотеки. Посадочное место (</a:t>
            </a:r>
            <a:r>
              <a:rPr lang="en-US" dirty="0"/>
              <a:t>footprint</a:t>
            </a:r>
            <a:r>
              <a:rPr lang="ru-RU" dirty="0"/>
              <a:t>)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dirty="0">
                <a:solidFill>
                  <a:srgbClr val="556070"/>
                </a:solidFill>
              </a:rPr>
              <a:t>14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04172-B9E0-4E80-81FD-94F9461613BA}"/>
              </a:ext>
            </a:extLst>
          </p:cNvPr>
          <p:cNvSpPr txBox="1"/>
          <p:nvPr/>
        </p:nvSpPr>
        <p:spPr>
          <a:xfrm>
            <a:off x="495300" y="1509824"/>
            <a:ext cx="3761014" cy="41996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 err="1"/>
              <a:t>Footprint</a:t>
            </a:r>
            <a:r>
              <a:rPr lang="ru-RU" sz="2000" dirty="0"/>
              <a:t> отвечает за размещение компонента на плате: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контактные площадки;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номера площадок;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контур корпуса;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обозначения на шелкографии;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зоны сборки и размещения;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3D-модель.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CD398C9-5BC6-4A36-A7EE-A27B20EB4B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457" y="1289552"/>
            <a:ext cx="7407729" cy="512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40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Компоненты и библиотеки. Параметры компонента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dirty="0">
                <a:solidFill>
                  <a:srgbClr val="556070"/>
                </a:solidFill>
              </a:rPr>
              <a:t>15</a:t>
            </a:r>
            <a:endParaRPr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EAD19E-CB18-42DE-8737-4316683B1FA7}"/>
              </a:ext>
            </a:extLst>
          </p:cNvPr>
          <p:cNvSpPr txBox="1"/>
          <p:nvPr/>
        </p:nvSpPr>
        <p:spPr>
          <a:xfrm>
            <a:off x="495300" y="1396781"/>
            <a:ext cx="865958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Номер вывода символа ↔ номер контактной площадки </a:t>
            </a:r>
            <a:r>
              <a:rPr lang="ru-RU" sz="2000" dirty="0" err="1"/>
              <a:t>footprint</a:t>
            </a:r>
            <a:endParaRPr lang="ru-RU" sz="2000" dirty="0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9FEA86C-0D52-4B7D-B422-D22C20A5AD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402750"/>
              </p:ext>
            </p:extLst>
          </p:nvPr>
        </p:nvGraphicFramePr>
        <p:xfrm>
          <a:off x="495300" y="2523630"/>
          <a:ext cx="5257800" cy="211977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52600">
                  <a:extLst>
                    <a:ext uri="{9D8B030D-6E8A-4147-A177-3AD203B41FA5}">
                      <a16:colId xmlns:a16="http://schemas.microsoft.com/office/drawing/2014/main" val="1329894394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17377987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1898594493"/>
                    </a:ext>
                  </a:extLst>
                </a:gridCol>
              </a:tblGrid>
              <a:tr h="472911">
                <a:tc>
                  <a:txBody>
                    <a:bodyPr/>
                    <a:lstStyle/>
                    <a:p>
                      <a:r>
                        <a:rPr lang="ru-RU" sz="2000" dirty="0"/>
                        <a:t>Вывод символа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Функция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Площадка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5308809"/>
                  </a:ext>
                </a:extLst>
              </a:tr>
              <a:tr h="472911">
                <a:tc>
                  <a:txBody>
                    <a:bodyPr/>
                    <a:lstStyle/>
                    <a:p>
                      <a:r>
                        <a:rPr lang="ru-RU" sz="20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VIN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968733"/>
                  </a:ext>
                </a:extLst>
              </a:tr>
              <a:tr h="472911">
                <a:tc>
                  <a:txBody>
                    <a:bodyPr/>
                    <a:lstStyle/>
                    <a:p>
                      <a:r>
                        <a:rPr lang="ru-RU" sz="200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GND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6039931"/>
                  </a:ext>
                </a:extLst>
              </a:tr>
              <a:tr h="472911">
                <a:tc>
                  <a:txBody>
                    <a:bodyPr/>
                    <a:lstStyle/>
                    <a:p>
                      <a:r>
                        <a:rPr lang="ru-RU" sz="200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VOUT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20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27621577"/>
                  </a:ext>
                </a:extLst>
              </a:tr>
            </a:tbl>
          </a:graphicData>
        </a:graphic>
      </p:graphicFrame>
      <p:sp>
        <p:nvSpPr>
          <p:cNvPr id="7" name="Rectangle 1">
            <a:extLst>
              <a:ext uri="{FF2B5EF4-FFF2-40B4-BE49-F238E27FC236}">
                <a16:creationId xmlns:a16="http://schemas.microsoft.com/office/drawing/2014/main" id="{DFDED657-7ADC-4F05-A526-1AD5AA8B80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" y="1877299"/>
            <a:ext cx="146412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Пример: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8C60D9-03DE-42F1-9238-7B6BC8D44582}"/>
              </a:ext>
            </a:extLst>
          </p:cNvPr>
          <p:cNvSpPr txBox="1"/>
          <p:nvPr/>
        </p:nvSpPr>
        <p:spPr>
          <a:xfrm>
            <a:off x="495300" y="4920402"/>
            <a:ext cx="91875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Ошибка в этой связи может привести к неработоспособности изготовленной платы.</a:t>
            </a:r>
          </a:p>
        </p:txBody>
      </p:sp>
    </p:spTree>
    <p:extLst>
      <p:ext uri="{BB962C8B-B14F-4D97-AF65-F5344CB8AC3E}">
        <p14:creationId xmlns:p14="http://schemas.microsoft.com/office/powerpoint/2010/main" val="6830138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Компоненты и библиотеки. Посадочное место (</a:t>
            </a:r>
            <a:r>
              <a:rPr lang="en-US" dirty="0"/>
              <a:t>footprint</a:t>
            </a:r>
            <a:r>
              <a:rPr lang="ru-RU" dirty="0"/>
              <a:t>)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dirty="0"/>
              <a:t>16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04172-B9E0-4E80-81FD-94F9461613BA}"/>
              </a:ext>
            </a:extLst>
          </p:cNvPr>
          <p:cNvSpPr txBox="1"/>
          <p:nvPr/>
        </p:nvSpPr>
        <p:spPr>
          <a:xfrm>
            <a:off x="495300" y="1509824"/>
            <a:ext cx="3761014" cy="4661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Типичные параметры: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Designator;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Comment;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Description;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Manufacturer;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Manufacturer Part Number;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номинал;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тип корпуса;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параметры закупки;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ссылка на документацию.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BF84A5A-5A32-4B09-878A-EF2AC84FA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2127" y="1266427"/>
            <a:ext cx="7449798" cy="515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3736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Компоненты и библиотеки. Локальные библиотеки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dirty="0">
                <a:solidFill>
                  <a:srgbClr val="556070"/>
                </a:solidFill>
              </a:rPr>
              <a:t>17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04172-B9E0-4E80-81FD-94F9461613BA}"/>
              </a:ext>
            </a:extLst>
          </p:cNvPr>
          <p:cNvSpPr txBox="1"/>
          <p:nvPr/>
        </p:nvSpPr>
        <p:spPr>
          <a:xfrm>
            <a:off x="495300" y="1509824"/>
            <a:ext cx="3761014" cy="51229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Преимущества: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простота;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автономная работа;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удобство для учебных проектов. 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Недостатки: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копирование одинаковых компонентов;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сложность контроля версий; 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/>
              <a:t>риск расхождения библиотек у разных разработчиков.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BB445F-7C89-496E-8332-39F82BD14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7863" y="1142999"/>
            <a:ext cx="5596277" cy="32459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71C664-316F-4575-BAFB-5039C318E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2274" y="3218566"/>
            <a:ext cx="4086226" cy="33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542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Компоненты и библиотеки. Интегрированные библиотеки </a:t>
            </a:r>
            <a:r>
              <a:rPr lang="en-US" dirty="0" err="1"/>
              <a:t>IntLib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dirty="0">
                <a:solidFill>
                  <a:srgbClr val="556070"/>
                </a:solidFill>
              </a:rPr>
              <a:t>18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04172-B9E0-4E80-81FD-94F9461613BA}"/>
              </a:ext>
            </a:extLst>
          </p:cNvPr>
          <p:cNvSpPr txBox="1"/>
          <p:nvPr/>
        </p:nvSpPr>
        <p:spPr>
          <a:xfrm>
            <a:off x="353785" y="1371602"/>
            <a:ext cx="4642249" cy="4661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000" dirty="0"/>
              <a:t>Интегрированная библиотека объединяет символы и связанные модели.</a:t>
            </a:r>
            <a:endParaRPr lang="en-US" sz="2000" dirty="0"/>
          </a:p>
          <a:p>
            <a:pPr>
              <a:lnSpc>
                <a:spcPct val="150000"/>
              </a:lnSpc>
            </a:pPr>
            <a:r>
              <a:rPr lang="ru-RU" sz="2000" dirty="0"/>
              <a:t>Библиотека собирается из исходных </a:t>
            </a:r>
            <a:r>
              <a:rPr lang="ru-RU" sz="2000" dirty="0" err="1"/>
              <a:t>SchLib</a:t>
            </a:r>
            <a:r>
              <a:rPr lang="ru-RU" sz="2000" dirty="0"/>
              <a:t> и </a:t>
            </a:r>
            <a:r>
              <a:rPr lang="ru-RU" sz="2000" dirty="0" err="1"/>
              <a:t>PcbLib</a:t>
            </a:r>
            <a:r>
              <a:rPr lang="ru-RU" sz="2000" dirty="0"/>
              <a:t>;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готовая </a:t>
            </a:r>
            <a:r>
              <a:rPr lang="ru-RU" sz="2000" dirty="0" err="1"/>
              <a:t>IntLib</a:t>
            </a:r>
            <a:r>
              <a:rPr lang="ru-RU" sz="2000" dirty="0"/>
              <a:t> удобна для распространения;</a:t>
            </a:r>
          </a:p>
          <a:p>
            <a:pPr>
              <a:lnSpc>
                <a:spcPct val="150000"/>
              </a:lnSpc>
            </a:pPr>
            <a:r>
              <a:rPr lang="ru-RU" sz="2000" dirty="0"/>
              <a:t>изменение производится в исходных библиотеках, после чего библиотека компилируется заново.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BB445F-7C89-496E-8332-39F82BD14A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320" y="1041425"/>
            <a:ext cx="5596277" cy="32459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971C664-316F-4575-BAFB-5039C318EF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5968" y="3272994"/>
            <a:ext cx="4086226" cy="3337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76478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Компоненты и библиотеки. Управляемые компоненты </a:t>
            </a:r>
            <a:r>
              <a:rPr lang="en-US" dirty="0"/>
              <a:t>Workspace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sz="1000" dirty="0">
                <a:solidFill>
                  <a:srgbClr val="556070"/>
                </a:solidFill>
              </a:rPr>
              <a:t>20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04172-B9E0-4E80-81FD-94F9461613BA}"/>
              </a:ext>
            </a:extLst>
          </p:cNvPr>
          <p:cNvSpPr txBox="1"/>
          <p:nvPr/>
        </p:nvSpPr>
        <p:spPr>
          <a:xfrm>
            <a:off x="353786" y="1371602"/>
            <a:ext cx="401830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Современная модель хранения: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централизованные компоненты;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управление ревизиями;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контроль жизненного цикла;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единые параметры и модели;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совместная работа;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2000" dirty="0"/>
              <a:t>история изменений. </a:t>
            </a:r>
          </a:p>
          <a:p>
            <a:pPr>
              <a:buFont typeface="Arial" panose="020B0604020202020204" pitchFamily="34" charset="0"/>
              <a:buChar char="•"/>
            </a:pPr>
            <a:endParaRPr lang="ru-RU" sz="2000" dirty="0"/>
          </a:p>
          <a:p>
            <a:r>
              <a:rPr lang="ru-RU" sz="2000" dirty="0"/>
              <a:t>Для учебного проекта достаточно локальных библиотек, но студент должен понимать принцип корпоративного управления компонентами.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C182A61-D8D5-4EAB-95AB-513717DEBB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4372090" y="1138414"/>
            <a:ext cx="7634854" cy="5281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42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Grp="1"/>
          </p:cNvSpPr>
          <p:nvPr/>
        </p:nvSpPr>
        <p:spPr bwMode="auto"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050" b="1">
                <a:solidFill>
                  <a:srgbClr val="13795B"/>
                </a:solidFill>
              </a:defRPr>
            </a:pPr>
            <a:r>
              <a:rPr sz="1050" b="1" dirty="0">
                <a:solidFill>
                  <a:srgbClr val="13795B"/>
                </a:solidFill>
              </a:rPr>
              <a:t>ЛЕКЦИЯ </a:t>
            </a:r>
            <a:r>
              <a:rPr lang="ru-RU" sz="1050" b="1" dirty="0">
                <a:solidFill>
                  <a:srgbClr val="13795B"/>
                </a:solidFill>
              </a:rPr>
              <a:t>2</a:t>
            </a:r>
            <a:endParaRPr dirty="0"/>
          </a:p>
        </p:txBody>
      </p:sp>
      <p:sp>
        <p:nvSpPr>
          <p:cNvPr id="2" name="Прямоугольник 1"/>
          <p:cNvSpPr>
            <a:spLocks noGrp="1"/>
          </p:cNvSpPr>
          <p:nvPr/>
        </p:nvSpPr>
        <p:spPr bwMode="auto">
          <a:xfrm>
            <a:off x="495300" y="590549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Рабочая среда </a:t>
            </a:r>
            <a:r>
              <a:rPr lang="en-US" dirty="0"/>
              <a:t>Altium Designer</a:t>
            </a:r>
            <a:r>
              <a:rPr lang="ru-RU" dirty="0"/>
              <a:t>. Интерфейс и редакторы</a:t>
            </a:r>
            <a:endParaRPr dirty="0"/>
          </a:p>
        </p:txBody>
      </p:sp>
      <p:cxnSp>
        <p:nvCxnSpPr>
          <p:cNvPr id="21" name="Прямая со стрелкой 20"/>
          <p:cNvCxnSpPr>
            <a:cxnSpLocks/>
          </p:cNvCxnSpPr>
          <p:nvPr/>
        </p:nvCxnSpPr>
        <p:spPr bwMode="auto"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/>
          <p:cNvSpPr>
            <a:spLocks noGrp="1"/>
          </p:cNvSpPr>
          <p:nvPr/>
        </p:nvSpPr>
        <p:spPr bwMode="auto"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00" b="0">
                <a:solidFill>
                  <a:srgbClr val="556070"/>
                </a:solidFill>
              </a:defRPr>
            </a:pPr>
            <a:r>
              <a:rPr lang="ru-RU" dirty="0"/>
              <a:t>21</a:t>
            </a:r>
            <a:endParaRPr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4704172-B9E0-4E80-81FD-94F9461613BA}"/>
              </a:ext>
            </a:extLst>
          </p:cNvPr>
          <p:cNvSpPr txBox="1"/>
          <p:nvPr/>
        </p:nvSpPr>
        <p:spPr>
          <a:xfrm>
            <a:off x="353786" y="1371602"/>
            <a:ext cx="4018304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Основные части интерфейса:</a:t>
            </a:r>
          </a:p>
          <a:p>
            <a:r>
              <a:rPr lang="ru-RU" sz="2000" dirty="0"/>
              <a:t>главное меню;</a:t>
            </a:r>
          </a:p>
          <a:p>
            <a:r>
              <a:rPr lang="ru-RU" sz="2000" dirty="0"/>
              <a:t>рабочее пространство документа;</a:t>
            </a:r>
          </a:p>
          <a:p>
            <a:r>
              <a:rPr lang="ru-RU" sz="2000" dirty="0"/>
              <a:t>панель Properties;</a:t>
            </a:r>
          </a:p>
          <a:p>
            <a:r>
              <a:rPr lang="ru-RU" sz="2000" dirty="0"/>
              <a:t>панель </a:t>
            </a:r>
            <a:r>
              <a:rPr lang="ru-RU" sz="2000" dirty="0" err="1"/>
              <a:t>Projects</a:t>
            </a:r>
            <a:r>
              <a:rPr lang="ru-RU" sz="2000" dirty="0"/>
              <a:t>;</a:t>
            </a:r>
          </a:p>
          <a:p>
            <a:r>
              <a:rPr lang="ru-RU" sz="2000" dirty="0"/>
              <a:t>панели </a:t>
            </a:r>
            <a:r>
              <a:rPr lang="ru-RU" sz="2000" dirty="0" err="1"/>
              <a:t>Components</a:t>
            </a:r>
            <a:r>
              <a:rPr lang="ru-RU" sz="2000" dirty="0"/>
              <a:t> и </a:t>
            </a:r>
            <a:r>
              <a:rPr lang="ru-RU" sz="2000" dirty="0" err="1"/>
              <a:t>Manufacturer</a:t>
            </a:r>
            <a:r>
              <a:rPr lang="ru-RU" sz="2000" dirty="0"/>
              <a:t> </a:t>
            </a:r>
            <a:r>
              <a:rPr lang="ru-RU" sz="2000" dirty="0" err="1"/>
              <a:t>Part</a:t>
            </a:r>
            <a:r>
              <a:rPr lang="ru-RU" sz="2000" dirty="0"/>
              <a:t> Search;</a:t>
            </a:r>
          </a:p>
          <a:p>
            <a:r>
              <a:rPr lang="ru-RU" sz="2000" dirty="0"/>
              <a:t>панель </a:t>
            </a:r>
            <a:r>
              <a:rPr lang="ru-RU" sz="2000" dirty="0" err="1"/>
              <a:t>Messages</a:t>
            </a:r>
            <a:r>
              <a:rPr lang="ru-RU" sz="2000" dirty="0"/>
              <a:t>;</a:t>
            </a:r>
          </a:p>
          <a:p>
            <a:r>
              <a:rPr lang="ru-RU" sz="2000" dirty="0"/>
              <a:t>строка состояния.</a:t>
            </a:r>
          </a:p>
          <a:p>
            <a:endParaRPr lang="ru-RU" sz="2000" dirty="0"/>
          </a:p>
          <a:p>
            <a:r>
              <a:rPr lang="ru-RU" sz="2000" dirty="0"/>
              <a:t>Интерфейс зависит от активного документа: схема и плата используют разные команды и панели.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2E4F940-1CAE-490C-BB7F-9136F35C6A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15173" y="1371602"/>
            <a:ext cx="7727632" cy="468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3579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AEB2A638-0C39-4B67-9677-7CAACD1E0928}"/>
              </a:ext>
            </a:extLst>
          </p:cNvPr>
          <p:cNvSpPr>
            <a:spLocks noGrp="1"/>
          </p:cNvSpPr>
          <p:nvPr/>
        </p:nvSpPr>
        <p:spPr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A961F6C-C60B-437C-A260-6EAA94B3A7B8}"/>
              </a:ext>
            </a:extLst>
          </p:cNvPr>
          <p:cNvSpPr>
            <a:spLocks noGrp="1"/>
          </p:cNvSpPr>
          <p:nvPr/>
        </p:nvSpPr>
        <p:spPr>
          <a:xfrm>
            <a:off x="495300" y="590550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111827"/>
                </a:solidFill>
              </a:defRPr>
            </a:pPr>
            <a:r>
              <a:rPr lang="ru-RU" dirty="0"/>
              <a:t>Рабочая среда </a:t>
            </a:r>
            <a:r>
              <a:rPr lang="ru-RU" dirty="0" err="1"/>
              <a:t>Altium</a:t>
            </a:r>
            <a:r>
              <a:rPr lang="ru-RU" dirty="0"/>
              <a:t> </a:t>
            </a:r>
            <a:r>
              <a:rPr lang="ru-RU" dirty="0" err="1"/>
              <a:t>Designer</a:t>
            </a:r>
            <a:r>
              <a:rPr lang="ru-RU" dirty="0"/>
              <a:t>. Интерфейс и редакторы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7414E15-911C-4938-9AC7-7B435300C12F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55607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C524F57-ADA0-482A-8FBB-2EBA8969EF3E}"/>
              </a:ext>
            </a:extLst>
          </p:cNvPr>
          <p:cNvSpPr>
            <a:spLocks noGrp="1"/>
          </p:cNvSpPr>
          <p:nvPr/>
        </p:nvSpPr>
        <p:spPr>
          <a:xfrm>
            <a:off x="495300" y="1571625"/>
            <a:ext cx="11144250" cy="4095750"/>
          </a:xfrm>
          <a:prstGeom prst="rect">
            <a:avLst/>
          </a:prstGeom>
          <a:solidFill>
            <a:srgbClr val="F7F9FA"/>
          </a:solidFill>
          <a:ln w="9525">
            <a:solidFill>
              <a:srgbClr val="B7C0C8"/>
            </a:solidFill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7B5ABB3-FDB4-4F3C-A2C4-0273640630A5}"/>
              </a:ext>
            </a:extLst>
          </p:cNvPr>
          <p:cNvSpPr>
            <a:spLocks noGrp="1"/>
          </p:cNvSpPr>
          <p:nvPr/>
        </p:nvSpPr>
        <p:spPr>
          <a:xfrm>
            <a:off x="666750" y="1762125"/>
            <a:ext cx="2381250" cy="37147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3A978A8-5811-46EF-8023-F368763F7995}"/>
              </a:ext>
            </a:extLst>
          </p:cNvPr>
          <p:cNvSpPr>
            <a:spLocks noGrp="1"/>
          </p:cNvSpPr>
          <p:nvPr/>
        </p:nvSpPr>
        <p:spPr>
          <a:xfrm>
            <a:off x="838200" y="1924050"/>
            <a:ext cx="2000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34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Projects</a:t>
            </a: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838200" y="2305050"/>
            <a:ext cx="1952625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0B0746-E46A-4AC3-A569-947CD1BE3867}"/>
              </a:ext>
            </a:extLst>
          </p:cNvPr>
          <p:cNvSpPr>
            <a:spLocks noGrp="1"/>
          </p:cNvSpPr>
          <p:nvPr/>
        </p:nvSpPr>
        <p:spPr>
          <a:xfrm>
            <a:off x="838200" y="2524125"/>
            <a:ext cx="2047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▾  PowerBoard.PrjPcb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5E39046-D476-4299-B985-BF3918D250DF}"/>
              </a:ext>
            </a:extLst>
          </p:cNvPr>
          <p:cNvSpPr>
            <a:spLocks noGrp="1"/>
          </p:cNvSpPr>
          <p:nvPr/>
        </p:nvSpPr>
        <p:spPr>
          <a:xfrm>
            <a:off x="838200" y="2981325"/>
            <a:ext cx="2047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642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  ├  PowerBoard.SchDoc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468BA9B-100F-4C70-85F7-AFB06C849B79}"/>
              </a:ext>
            </a:extLst>
          </p:cNvPr>
          <p:cNvSpPr>
            <a:spLocks noGrp="1"/>
          </p:cNvSpPr>
          <p:nvPr/>
        </p:nvSpPr>
        <p:spPr>
          <a:xfrm>
            <a:off x="838200" y="3438525"/>
            <a:ext cx="2047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642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  ├  PowerBoard.PcbDoc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674805E2-79CB-4DB6-9D2D-50E685145E71}"/>
              </a:ext>
            </a:extLst>
          </p:cNvPr>
          <p:cNvSpPr>
            <a:spLocks noGrp="1"/>
          </p:cNvSpPr>
          <p:nvPr/>
        </p:nvSpPr>
        <p:spPr>
          <a:xfrm>
            <a:off x="838200" y="3895725"/>
            <a:ext cx="2047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  ├  Libraries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73F4D2D-E8F6-44AA-AC7D-8D11407AAA15}"/>
              </a:ext>
            </a:extLst>
          </p:cNvPr>
          <p:cNvSpPr>
            <a:spLocks noGrp="1"/>
          </p:cNvSpPr>
          <p:nvPr/>
        </p:nvSpPr>
        <p:spPr>
          <a:xfrm>
            <a:off x="838200" y="4352925"/>
            <a:ext cx="20478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  └  Outputs.OutJob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907617AA-6957-46FC-B5DA-97DECF09DE83}"/>
              </a:ext>
            </a:extLst>
          </p:cNvPr>
          <p:cNvSpPr>
            <a:spLocks noGrp="1"/>
          </p:cNvSpPr>
          <p:nvPr/>
        </p:nvSpPr>
        <p:spPr>
          <a:xfrm>
            <a:off x="3238500" y="1762125"/>
            <a:ext cx="5334000" cy="3714750"/>
          </a:xfrm>
          <a:prstGeom prst="rect">
            <a:avLst/>
          </a:prstGeom>
          <a:solidFill>
            <a:srgbClr val="FFFFFF"/>
          </a:solidFill>
          <a:ln w="9525">
            <a:solidFill>
              <a:srgbClr val="B7C0C8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E2998CE-CBCA-4E3F-A308-1C0E52279FD5}"/>
              </a:ext>
            </a:extLst>
          </p:cNvPr>
          <p:cNvSpPr>
            <a:spLocks noGrp="1"/>
          </p:cNvSpPr>
          <p:nvPr/>
        </p:nvSpPr>
        <p:spPr>
          <a:xfrm>
            <a:off x="3571875" y="2047875"/>
            <a:ext cx="4667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1026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9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9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Рабочая область документа</a:t>
            </a:r>
          </a:p>
        </p:txBody>
      </p:sp>
      <p:cxnSp>
        <p:nvCxnSpPr>
          <p:cNvPr id="41" name="Прямая со стрелкой 40"/>
          <p:cNvCxnSpPr/>
          <p:nvPr/>
        </p:nvCxnSpPr>
        <p:spPr>
          <a:xfrm>
            <a:off x="3810000" y="2857500"/>
            <a:ext cx="4191000" cy="0"/>
          </a:xfrm>
          <a:prstGeom prst="straightConnector1">
            <a:avLst/>
          </a:prstGeom>
          <a:ln w="47625">
            <a:solidFill>
              <a:srgbClr val="C56A24"/>
            </a:solidFill>
            <a:prstDash val="solid"/>
          </a:ln>
        </p:spPr>
      </p:cxnSp>
      <p:cxnSp>
        <p:nvCxnSpPr>
          <p:cNvPr id="42" name="Прямая со стрелкой 41"/>
          <p:cNvCxnSpPr/>
          <p:nvPr/>
        </p:nvCxnSpPr>
        <p:spPr>
          <a:xfrm>
            <a:off x="3810000" y="3714750"/>
            <a:ext cx="4191000" cy="0"/>
          </a:xfrm>
          <a:prstGeom prst="straightConnector1">
            <a:avLst/>
          </a:prstGeom>
          <a:ln w="47625">
            <a:solidFill>
              <a:srgbClr val="3D8DFF"/>
            </a:solidFill>
            <a:prstDash val="solid"/>
          </a:ln>
        </p:spPr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D583B44-DE6D-4822-A5C0-C9BD7195512C}"/>
              </a:ext>
            </a:extLst>
          </p:cNvPr>
          <p:cNvSpPr>
            <a:spLocks noGrp="1"/>
          </p:cNvSpPr>
          <p:nvPr/>
        </p:nvSpPr>
        <p:spPr>
          <a:xfrm>
            <a:off x="4143375" y="4333875"/>
            <a:ext cx="352425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SchDoc или PcbDoc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4CAA8849-CBBB-42CA-9428-8C6F5C45CF2E}"/>
              </a:ext>
            </a:extLst>
          </p:cNvPr>
          <p:cNvSpPr>
            <a:spLocks noGrp="1"/>
          </p:cNvSpPr>
          <p:nvPr/>
        </p:nvSpPr>
        <p:spPr>
          <a:xfrm>
            <a:off x="8763000" y="1762125"/>
            <a:ext cx="2686050" cy="1762125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FE4B29B-C27E-4B78-BBFE-583A7EE60694}"/>
              </a:ext>
            </a:extLst>
          </p:cNvPr>
          <p:cNvSpPr>
            <a:spLocks noGrp="1"/>
          </p:cNvSpPr>
          <p:nvPr/>
        </p:nvSpPr>
        <p:spPr>
          <a:xfrm>
            <a:off x="8953500" y="1952625"/>
            <a:ext cx="228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34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Properties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587095D5-3A87-444A-8F6F-44BC98893B3C}"/>
              </a:ext>
            </a:extLst>
          </p:cNvPr>
          <p:cNvSpPr>
            <a:spLocks noGrp="1"/>
          </p:cNvSpPr>
          <p:nvPr/>
        </p:nvSpPr>
        <p:spPr>
          <a:xfrm>
            <a:off x="8953500" y="2476500"/>
            <a:ext cx="2190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Свойства выбранного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объекта и документа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B92AEDFC-63DE-4A00-8E3F-50F9238A34E4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686050" cy="1762125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85E8671-A5D4-4D28-8312-EE3E9AA720AB}"/>
              </a:ext>
            </a:extLst>
          </p:cNvPr>
          <p:cNvSpPr>
            <a:spLocks noGrp="1"/>
          </p:cNvSpPr>
          <p:nvPr/>
        </p:nvSpPr>
        <p:spPr>
          <a:xfrm>
            <a:off x="8953500" y="3905250"/>
            <a:ext cx="2286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34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Сообщения и данные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600CC72D-5188-434F-9948-F43AC1164289}"/>
              </a:ext>
            </a:extLst>
          </p:cNvPr>
          <p:cNvSpPr>
            <a:spLocks noGrp="1"/>
          </p:cNvSpPr>
          <p:nvPr/>
        </p:nvSpPr>
        <p:spPr>
          <a:xfrm>
            <a:off x="8953500" y="4400550"/>
            <a:ext cx="219075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Messages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Components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PCB Filter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11C9CD2C-4669-4221-A0D4-91171AB3A826}"/>
              </a:ext>
            </a:extLst>
          </p:cNvPr>
          <p:cNvSpPr>
            <a:spLocks noGrp="1"/>
          </p:cNvSpPr>
          <p:nvPr/>
        </p:nvSpPr>
        <p:spPr>
          <a:xfrm>
            <a:off x="1524000" y="5953125"/>
            <a:ext cx="91440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Набор команд и панелей меняется при переключении между редакторами.</a:t>
            </a:r>
          </a:p>
        </p:txBody>
      </p:sp>
    </p:spTree>
    <p:extLst>
      <p:ext uri="{BB962C8B-B14F-4D97-AF65-F5344CB8AC3E}">
        <p14:creationId xmlns:p14="http://schemas.microsoft.com/office/powerpoint/2010/main" val="2820927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4EAF1F8D-64B0-4DDA-BCEE-C641C9EAC5CC}"/>
              </a:ext>
            </a:extLst>
          </p:cNvPr>
          <p:cNvSpPr>
            <a:spLocks noGrp="1"/>
          </p:cNvSpPr>
          <p:nvPr/>
        </p:nvSpPr>
        <p:spPr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57B8050-7650-427C-84D0-820EB6F22938}"/>
              </a:ext>
            </a:extLst>
          </p:cNvPr>
          <p:cNvSpPr>
            <a:spLocks noGrp="1"/>
          </p:cNvSpPr>
          <p:nvPr/>
        </p:nvSpPr>
        <p:spPr>
          <a:xfrm>
            <a:off x="495300" y="590550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lang="ru-RU" dirty="0"/>
              <a:t>Рабочая среда </a:t>
            </a:r>
            <a:r>
              <a:rPr lang="ru-RU" dirty="0" err="1"/>
              <a:t>Altium</a:t>
            </a:r>
            <a:r>
              <a:rPr lang="ru-RU" dirty="0"/>
              <a:t> </a:t>
            </a:r>
            <a:r>
              <a:rPr lang="ru-RU" dirty="0" err="1"/>
              <a:t>Designer</a:t>
            </a:r>
            <a:r>
              <a:rPr lang="ru-RU" dirty="0"/>
              <a:t>.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Координаты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и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единицы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измерения</a:t>
            </a:r>
            <a:endParaRPr kumimoji="0" sz="2850" b="1" i="0" u="none" strike="noStrike" kern="1200" cap="none" spc="0" normalizeH="0" baseline="0" noProof="0" dirty="0">
              <a:ln>
                <a:noFill/>
              </a:ln>
              <a:solidFill>
                <a:srgbClr val="111827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26" name="Прямая со стрелкой 25"/>
          <p:cNvCxnSpPr/>
          <p:nvPr/>
        </p:nvCxnSpPr>
        <p:spPr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569D376-73A1-49AE-98EA-65DD6E4B25D2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55607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6456A76-42BF-4C52-AE51-B55E8C3078A4}"/>
              </a:ext>
            </a:extLst>
          </p:cNvPr>
          <p:cNvSpPr>
            <a:spLocks noGrp="1"/>
          </p:cNvSpPr>
          <p:nvPr/>
        </p:nvSpPr>
        <p:spPr>
          <a:xfrm>
            <a:off x="495300" y="1619250"/>
            <a:ext cx="5095875" cy="3714750"/>
          </a:xfrm>
          <a:prstGeom prst="rect">
            <a:avLst/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D16D2B7-EEE1-46A5-BC04-72B950D0098A}"/>
              </a:ext>
            </a:extLst>
          </p:cNvPr>
          <p:cNvSpPr>
            <a:spLocks noGrp="1"/>
          </p:cNvSpPr>
          <p:nvPr/>
        </p:nvSpPr>
        <p:spPr>
          <a:xfrm>
            <a:off x="762000" y="1857375"/>
            <a:ext cx="42862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81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202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Система координат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1381125" y="4429125"/>
            <a:ext cx="3238500" cy="0"/>
          </a:xfrm>
          <a:prstGeom prst="straightConnector1">
            <a:avLst/>
          </a:prstGeom>
          <a:ln w="28575">
            <a:solidFill>
              <a:srgbClr val="111827"/>
            </a:solidFill>
            <a:prstDash val="solid"/>
          </a:ln>
        </p:spPr>
      </p:cxnSp>
      <p:cxnSp>
        <p:nvCxnSpPr>
          <p:cNvPr id="31" name="Прямая со стрелкой 30"/>
          <p:cNvCxnSpPr/>
          <p:nvPr/>
        </p:nvCxnSpPr>
        <p:spPr>
          <a:xfrm>
            <a:off x="2000250" y="2381250"/>
            <a:ext cx="0" cy="2428875"/>
          </a:xfrm>
          <a:prstGeom prst="straightConnector1">
            <a:avLst/>
          </a:prstGeom>
          <a:ln w="28575">
            <a:solidFill>
              <a:srgbClr val="111827"/>
            </a:solidFill>
            <a:prstDash val="solid"/>
          </a:ln>
        </p:spPr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741656D-35D8-4CC4-8BA4-190C2D30E76B}"/>
              </a:ext>
            </a:extLst>
          </p:cNvPr>
          <p:cNvSpPr>
            <a:spLocks noGrp="1"/>
          </p:cNvSpPr>
          <p:nvPr/>
        </p:nvSpPr>
        <p:spPr>
          <a:xfrm>
            <a:off x="1885950" y="4314825"/>
            <a:ext cx="228600" cy="228600"/>
          </a:xfrm>
          <a:prstGeom prst="rect">
            <a:avLst/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5B84B7D-BB53-4181-89D7-320C1B12A900}"/>
              </a:ext>
            </a:extLst>
          </p:cNvPr>
          <p:cNvSpPr>
            <a:spLocks noGrp="1"/>
          </p:cNvSpPr>
          <p:nvPr/>
        </p:nvSpPr>
        <p:spPr>
          <a:xfrm>
            <a:off x="2152650" y="4210050"/>
            <a:ext cx="762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0,0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576BBE-0156-4DD6-822C-63084BC76D36}"/>
              </a:ext>
            </a:extLst>
          </p:cNvPr>
          <p:cNvSpPr>
            <a:spLocks noGrp="1"/>
          </p:cNvSpPr>
          <p:nvPr/>
        </p:nvSpPr>
        <p:spPr>
          <a:xfrm>
            <a:off x="3790950" y="3076575"/>
            <a:ext cx="228600" cy="2286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2625A78-3D6B-4E46-9BB7-135665B1D360}"/>
              </a:ext>
            </a:extLst>
          </p:cNvPr>
          <p:cNvSpPr>
            <a:spLocks noGrp="1"/>
          </p:cNvSpPr>
          <p:nvPr/>
        </p:nvSpPr>
        <p:spPr>
          <a:xfrm>
            <a:off x="4143375" y="2924175"/>
            <a:ext cx="1238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X = 25,40 мм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Y = 15,00 мм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FDD19D3-0700-471C-866C-8587B6F969FA}"/>
              </a:ext>
            </a:extLst>
          </p:cNvPr>
          <p:cNvSpPr>
            <a:spLocks noGrp="1"/>
          </p:cNvSpPr>
          <p:nvPr/>
        </p:nvSpPr>
        <p:spPr>
          <a:xfrm>
            <a:off x="762000" y="4810125"/>
            <a:ext cx="1619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185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Global Origin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F8877B9-12C9-413F-9845-D3644DCC1BD4}"/>
              </a:ext>
            </a:extLst>
          </p:cNvPr>
          <p:cNvSpPr>
            <a:spLocks noGrp="1"/>
          </p:cNvSpPr>
          <p:nvPr/>
        </p:nvSpPr>
        <p:spPr>
          <a:xfrm>
            <a:off x="3286125" y="4810125"/>
            <a:ext cx="1619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185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User Origin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FAD36E2-068C-4FB0-A9A7-E58E8CEA6E97}"/>
              </a:ext>
            </a:extLst>
          </p:cNvPr>
          <p:cNvSpPr>
            <a:spLocks noGrp="1"/>
          </p:cNvSpPr>
          <p:nvPr/>
        </p:nvSpPr>
        <p:spPr>
          <a:xfrm>
            <a:off x="5953125" y="1619250"/>
            <a:ext cx="5686425" cy="3714750"/>
          </a:xfrm>
          <a:prstGeom prst="rect">
            <a:avLst/>
          </a:prstGeom>
          <a:solidFill>
            <a:srgbClr val="FFFFFF"/>
          </a:solidFill>
          <a:ln w="9525">
            <a:solidFill>
              <a:srgbClr val="B7C0C8"/>
            </a:solidFill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03C8FC9-3BC1-4149-BBD3-221C55F827FD}"/>
              </a:ext>
            </a:extLst>
          </p:cNvPr>
          <p:cNvSpPr>
            <a:spLocks noGrp="1"/>
          </p:cNvSpPr>
          <p:nvPr/>
        </p:nvSpPr>
        <p:spPr>
          <a:xfrm>
            <a:off x="6286500" y="1857375"/>
            <a:ext cx="476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981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202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Миллиметры и mil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F4539EC-7DB3-4CF0-8C4D-F6EFEA89F549}"/>
              </a:ext>
            </a:extLst>
          </p:cNvPr>
          <p:cNvSpPr>
            <a:spLocks noGrp="1"/>
          </p:cNvSpPr>
          <p:nvPr/>
        </p:nvSpPr>
        <p:spPr>
          <a:xfrm>
            <a:off x="6381750" y="2619375"/>
            <a:ext cx="1524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C56A24"/>
                </a:solidFill>
                <a:latin typeface="Arial"/>
                <a:ea typeface="Arial"/>
                <a:cs typeface="Arial"/>
              </a:defRPr>
            </a:pPr>
            <a:r>
              <a:rPr kumimoji="0" sz="2850" b="1" i="0" u="none" strike="noStrike" kern="1200" cap="none" spc="0" normalizeH="0" baseline="0" noProof="0">
                <a:ln>
                  <a:noFill/>
                </a:ln>
                <a:solidFill>
                  <a:srgbClr val="C56A24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 mil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37D45E7-5FB6-45A0-8377-298F5F209B64}"/>
              </a:ext>
            </a:extLst>
          </p:cNvPr>
          <p:cNvSpPr>
            <a:spLocks noGrp="1"/>
          </p:cNvSpPr>
          <p:nvPr/>
        </p:nvSpPr>
        <p:spPr>
          <a:xfrm>
            <a:off x="7953375" y="2686050"/>
            <a:ext cx="2952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22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= 0,0254 мм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7BFD039-2DBF-40FB-BC98-7FC151A884A9}"/>
              </a:ext>
            </a:extLst>
          </p:cNvPr>
          <p:cNvSpPr>
            <a:spLocks noGrp="1"/>
          </p:cNvSpPr>
          <p:nvPr/>
        </p:nvSpPr>
        <p:spPr>
          <a:xfrm>
            <a:off x="6381750" y="3429000"/>
            <a:ext cx="1524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2850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 мм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15A8227-9A97-4038-9EF2-E64C4E3DA2C0}"/>
              </a:ext>
            </a:extLst>
          </p:cNvPr>
          <p:cNvSpPr>
            <a:spLocks noGrp="1"/>
          </p:cNvSpPr>
          <p:nvPr/>
        </p:nvSpPr>
        <p:spPr>
          <a:xfrm>
            <a:off x="7953375" y="3495675"/>
            <a:ext cx="2952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22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≈ 39,37 mil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6286500" y="4238625"/>
            <a:ext cx="47625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2FD6FD6-566F-4388-B3E7-C5CC2F45CA03}"/>
              </a:ext>
            </a:extLst>
          </p:cNvPr>
          <p:cNvSpPr>
            <a:spLocks noGrp="1"/>
          </p:cNvSpPr>
          <p:nvPr/>
        </p:nvSpPr>
        <p:spPr>
          <a:xfrm>
            <a:off x="6286500" y="4524375"/>
            <a:ext cx="48577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092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Выбранные единицы должны соответствовать библиотекам, сеткам и требованиям изготовителя.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A946C9A6-884E-4116-A6D5-FC3388655C07}"/>
              </a:ext>
            </a:extLst>
          </p:cNvPr>
          <p:cNvSpPr>
            <a:spLocks noGrp="1"/>
          </p:cNvSpPr>
          <p:nvPr/>
        </p:nvSpPr>
        <p:spPr>
          <a:xfrm>
            <a:off x="1381125" y="5810250"/>
            <a:ext cx="9429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6575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Координаты определяют положение объекта. Единицы определяют способ записи этого положения.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2F2AA2E-92A6-4CB4-87CB-F2797B5E0FF4}"/>
              </a:ext>
            </a:extLst>
          </p:cNvPr>
          <p:cNvSpPr txBox="1"/>
          <p:nvPr/>
        </p:nvSpPr>
        <p:spPr>
          <a:xfrm>
            <a:off x="1986642" y="6160744"/>
            <a:ext cx="81139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Сетка влияет не только на удобство, но и на корректность соединений схемы.</a:t>
            </a:r>
          </a:p>
        </p:txBody>
      </p:sp>
    </p:spTree>
    <p:extLst>
      <p:ext uri="{BB962C8B-B14F-4D97-AF65-F5344CB8AC3E}">
        <p14:creationId xmlns:p14="http://schemas.microsoft.com/office/powerpoint/2010/main" val="1408802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2F35638-162C-4DB3-AD5B-7E01169A5084}"/>
              </a:ext>
            </a:extLst>
          </p:cNvPr>
          <p:cNvSpPr>
            <a:spLocks noGrp="1"/>
          </p:cNvSpPr>
          <p:nvPr/>
        </p:nvSpPr>
        <p:spPr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159A021-A406-49CC-B535-CDC23241B9CE}"/>
              </a:ext>
            </a:extLst>
          </p:cNvPr>
          <p:cNvSpPr>
            <a:spLocks noGrp="1"/>
          </p:cNvSpPr>
          <p:nvPr/>
        </p:nvSpPr>
        <p:spPr>
          <a:xfrm>
            <a:off x="495300" y="590550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lang="ru-RU" dirty="0"/>
              <a:t>Рабочая среда </a:t>
            </a:r>
            <a:r>
              <a:rPr lang="ru-RU" dirty="0" err="1"/>
              <a:t>Altium</a:t>
            </a:r>
            <a:r>
              <a:rPr lang="ru-RU" dirty="0"/>
              <a:t> </a:t>
            </a:r>
            <a:r>
              <a:rPr lang="ru-RU" dirty="0" err="1"/>
              <a:t>Designer</a:t>
            </a:r>
            <a:r>
              <a:rPr lang="ru-RU" dirty="0"/>
              <a:t>.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Сетки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и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привязки</a:t>
            </a:r>
            <a:endParaRPr kumimoji="0" sz="2850" b="1" i="0" u="none" strike="noStrike" kern="1200" cap="none" spc="0" normalizeH="0" baseline="0" noProof="0" dirty="0">
              <a:ln>
                <a:noFill/>
              </a:ln>
              <a:solidFill>
                <a:srgbClr val="111827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B89239E-CDD6-4AE2-82EF-B67B8DE868D5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4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55607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25B28064-2654-4E8E-B2EF-0886B75D9261}"/>
              </a:ext>
            </a:extLst>
          </p:cNvPr>
          <p:cNvSpPr>
            <a:spLocks noGrp="1"/>
          </p:cNvSpPr>
          <p:nvPr/>
        </p:nvSpPr>
        <p:spPr>
          <a:xfrm>
            <a:off x="495300" y="1666875"/>
            <a:ext cx="3333750" cy="342900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563DA76-A622-4CF3-817E-D454A545BD99}"/>
              </a:ext>
            </a:extLst>
          </p:cNvPr>
          <p:cNvSpPr>
            <a:spLocks noGrp="1"/>
          </p:cNvSpPr>
          <p:nvPr/>
        </p:nvSpPr>
        <p:spPr>
          <a:xfrm>
            <a:off x="723900" y="1952625"/>
            <a:ext cx="285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27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2025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Visible Grid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877E9E6-DEC7-495D-B9F0-B18E470631C4}"/>
              </a:ext>
            </a:extLst>
          </p:cNvPr>
          <p:cNvSpPr>
            <a:spLocks noGrp="1"/>
          </p:cNvSpPr>
          <p:nvPr/>
        </p:nvSpPr>
        <p:spPr>
          <a:xfrm>
            <a:off x="723900" y="2571750"/>
            <a:ext cx="2762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помогает оценивать положение объектов</a:t>
            </a:r>
          </a:p>
        </p:txBody>
      </p:sp>
      <p:cxnSp>
        <p:nvCxnSpPr>
          <p:cNvPr id="50" name="Прямая со стрелкой 49"/>
          <p:cNvCxnSpPr/>
          <p:nvPr/>
        </p:nvCxnSpPr>
        <p:spPr>
          <a:xfrm>
            <a:off x="923925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51" name="Прямая со стрелкой 50"/>
          <p:cNvCxnSpPr/>
          <p:nvPr/>
        </p:nvCxnSpPr>
        <p:spPr>
          <a:xfrm>
            <a:off x="923925" y="3476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52" name="Прямая со стрелкой 51"/>
          <p:cNvCxnSpPr/>
          <p:nvPr/>
        </p:nvCxnSpPr>
        <p:spPr>
          <a:xfrm>
            <a:off x="1590675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53" name="Прямая со стрелкой 52"/>
          <p:cNvCxnSpPr/>
          <p:nvPr/>
        </p:nvCxnSpPr>
        <p:spPr>
          <a:xfrm>
            <a:off x="923925" y="3857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54" name="Прямая со стрелкой 53"/>
          <p:cNvCxnSpPr/>
          <p:nvPr/>
        </p:nvCxnSpPr>
        <p:spPr>
          <a:xfrm>
            <a:off x="2257425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55" name="Прямая со стрелкой 54"/>
          <p:cNvCxnSpPr/>
          <p:nvPr/>
        </p:nvCxnSpPr>
        <p:spPr>
          <a:xfrm>
            <a:off x="923925" y="4238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56" name="Прямая со стрелкой 55"/>
          <p:cNvCxnSpPr/>
          <p:nvPr/>
        </p:nvCxnSpPr>
        <p:spPr>
          <a:xfrm>
            <a:off x="2924175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57" name="Прямая со стрелкой 56"/>
          <p:cNvCxnSpPr/>
          <p:nvPr/>
        </p:nvCxnSpPr>
        <p:spPr>
          <a:xfrm>
            <a:off x="923925" y="4619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1670634-1A14-49D2-9B78-2F83299C71BD}"/>
              </a:ext>
            </a:extLst>
          </p:cNvPr>
          <p:cNvSpPr>
            <a:spLocks noGrp="1"/>
          </p:cNvSpPr>
          <p:nvPr/>
        </p:nvSpPr>
        <p:spPr>
          <a:xfrm>
            <a:off x="2181225" y="4019550"/>
            <a:ext cx="171450" cy="171450"/>
          </a:xfrm>
          <a:prstGeom prst="rect">
            <a:avLst/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B737D7E-52ED-4F64-BD46-FD1F7802263C}"/>
              </a:ext>
            </a:extLst>
          </p:cNvPr>
          <p:cNvSpPr>
            <a:spLocks noGrp="1"/>
          </p:cNvSpPr>
          <p:nvPr/>
        </p:nvSpPr>
        <p:spPr>
          <a:xfrm>
            <a:off x="4257675" y="1666875"/>
            <a:ext cx="3333750" cy="3429000"/>
          </a:xfrm>
          <a:prstGeom prst="rect">
            <a:avLst/>
          </a:prstGeom>
          <a:solidFill>
            <a:srgbClr val="EAF4FF"/>
          </a:solidFill>
          <a:ln w="0">
            <a:noFill/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C996660F-2D6F-4D28-B977-97520B002F2A}"/>
              </a:ext>
            </a:extLst>
          </p:cNvPr>
          <p:cNvSpPr>
            <a:spLocks noGrp="1"/>
          </p:cNvSpPr>
          <p:nvPr/>
        </p:nvSpPr>
        <p:spPr>
          <a:xfrm>
            <a:off x="4486275" y="1952625"/>
            <a:ext cx="285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27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2025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Snap Grid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68C0005-FD91-4AE2-8507-9776576224B2}"/>
              </a:ext>
            </a:extLst>
          </p:cNvPr>
          <p:cNvSpPr>
            <a:spLocks noGrp="1"/>
          </p:cNvSpPr>
          <p:nvPr/>
        </p:nvSpPr>
        <p:spPr>
          <a:xfrm>
            <a:off x="4486275" y="2571750"/>
            <a:ext cx="2762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задаёт дискретность перемещения</a:t>
            </a:r>
          </a:p>
        </p:txBody>
      </p:sp>
      <p:cxnSp>
        <p:nvCxnSpPr>
          <p:cNvPr id="62" name="Прямая со стрелкой 61"/>
          <p:cNvCxnSpPr/>
          <p:nvPr/>
        </p:nvCxnSpPr>
        <p:spPr>
          <a:xfrm>
            <a:off x="4686300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63" name="Прямая со стрелкой 62"/>
          <p:cNvCxnSpPr/>
          <p:nvPr/>
        </p:nvCxnSpPr>
        <p:spPr>
          <a:xfrm>
            <a:off x="4686300" y="3476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64" name="Прямая со стрелкой 63"/>
          <p:cNvCxnSpPr/>
          <p:nvPr/>
        </p:nvCxnSpPr>
        <p:spPr>
          <a:xfrm>
            <a:off x="5353050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65" name="Прямая со стрелкой 64"/>
          <p:cNvCxnSpPr/>
          <p:nvPr/>
        </p:nvCxnSpPr>
        <p:spPr>
          <a:xfrm>
            <a:off x="4686300" y="3857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66" name="Прямая со стрелкой 65"/>
          <p:cNvCxnSpPr/>
          <p:nvPr/>
        </p:nvCxnSpPr>
        <p:spPr>
          <a:xfrm>
            <a:off x="6019800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67" name="Прямая со стрелкой 66"/>
          <p:cNvCxnSpPr/>
          <p:nvPr/>
        </p:nvCxnSpPr>
        <p:spPr>
          <a:xfrm>
            <a:off x="4686300" y="4238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68" name="Прямая со стрелкой 67"/>
          <p:cNvCxnSpPr/>
          <p:nvPr/>
        </p:nvCxnSpPr>
        <p:spPr>
          <a:xfrm>
            <a:off x="6686550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69" name="Прямая со стрелкой 68"/>
          <p:cNvCxnSpPr/>
          <p:nvPr/>
        </p:nvCxnSpPr>
        <p:spPr>
          <a:xfrm>
            <a:off x="4686300" y="4619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EFAFB30-E4C9-4339-9466-D5947459DF15}"/>
              </a:ext>
            </a:extLst>
          </p:cNvPr>
          <p:cNvSpPr>
            <a:spLocks noGrp="1"/>
          </p:cNvSpPr>
          <p:nvPr/>
        </p:nvSpPr>
        <p:spPr>
          <a:xfrm>
            <a:off x="5943600" y="4019550"/>
            <a:ext cx="171450" cy="1714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FE2CAD5B-B1E7-40D7-BD49-2A3ECA2EB170}"/>
              </a:ext>
            </a:extLst>
          </p:cNvPr>
          <p:cNvSpPr>
            <a:spLocks noGrp="1"/>
          </p:cNvSpPr>
          <p:nvPr/>
        </p:nvSpPr>
        <p:spPr>
          <a:xfrm>
            <a:off x="8020050" y="1666875"/>
            <a:ext cx="3333750" cy="342900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198E45F3-3C1B-45F8-8F4B-F10556332937}"/>
              </a:ext>
            </a:extLst>
          </p:cNvPr>
          <p:cNvSpPr>
            <a:spLocks noGrp="1"/>
          </p:cNvSpPr>
          <p:nvPr/>
        </p:nvSpPr>
        <p:spPr>
          <a:xfrm>
            <a:off x="8248650" y="1952625"/>
            <a:ext cx="2857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827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1">
                <a:solidFill>
                  <a:srgbClr val="C56A24"/>
                </a:solidFill>
                <a:latin typeface="Arial"/>
                <a:ea typeface="Arial"/>
                <a:cs typeface="Arial"/>
              </a:defRPr>
            </a:pPr>
            <a:r>
              <a:rPr kumimoji="0" sz="2025" b="1" i="0" u="none" strike="noStrike" kern="1200" cap="none" spc="0" normalizeH="0" baseline="0" noProof="0">
                <a:ln>
                  <a:noFill/>
                </a:ln>
                <a:solidFill>
                  <a:srgbClr val="C56A24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Electrical Grid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AEAF217-D555-48C0-AF9E-51ECC30DFF7A}"/>
              </a:ext>
            </a:extLst>
          </p:cNvPr>
          <p:cNvSpPr>
            <a:spLocks noGrp="1"/>
          </p:cNvSpPr>
          <p:nvPr/>
        </p:nvSpPr>
        <p:spPr>
          <a:xfrm>
            <a:off x="8248650" y="2571750"/>
            <a:ext cx="2762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обеспечивает захват электрической точки</a:t>
            </a:r>
          </a:p>
        </p:txBody>
      </p:sp>
      <p:cxnSp>
        <p:nvCxnSpPr>
          <p:cNvPr id="74" name="Прямая со стрелкой 73"/>
          <p:cNvCxnSpPr/>
          <p:nvPr/>
        </p:nvCxnSpPr>
        <p:spPr>
          <a:xfrm>
            <a:off x="8448675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75" name="Прямая со стрелкой 74"/>
          <p:cNvCxnSpPr/>
          <p:nvPr/>
        </p:nvCxnSpPr>
        <p:spPr>
          <a:xfrm>
            <a:off x="8448675" y="3476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76" name="Прямая со стрелкой 75"/>
          <p:cNvCxnSpPr/>
          <p:nvPr/>
        </p:nvCxnSpPr>
        <p:spPr>
          <a:xfrm>
            <a:off x="9115425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77" name="Прямая со стрелкой 76"/>
          <p:cNvCxnSpPr/>
          <p:nvPr/>
        </p:nvCxnSpPr>
        <p:spPr>
          <a:xfrm>
            <a:off x="8448675" y="3857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78" name="Прямая со стрелкой 77"/>
          <p:cNvCxnSpPr/>
          <p:nvPr/>
        </p:nvCxnSpPr>
        <p:spPr>
          <a:xfrm>
            <a:off x="9782175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79" name="Прямая со стрелкой 78"/>
          <p:cNvCxnSpPr/>
          <p:nvPr/>
        </p:nvCxnSpPr>
        <p:spPr>
          <a:xfrm>
            <a:off x="8448675" y="4238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80" name="Прямая со стрелкой 79"/>
          <p:cNvCxnSpPr/>
          <p:nvPr/>
        </p:nvCxnSpPr>
        <p:spPr>
          <a:xfrm>
            <a:off x="10448925" y="3476625"/>
            <a:ext cx="0" cy="114300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cxnSp>
        <p:nvCxnSpPr>
          <p:cNvPr id="81" name="Прямая со стрелкой 80"/>
          <p:cNvCxnSpPr/>
          <p:nvPr/>
        </p:nvCxnSpPr>
        <p:spPr>
          <a:xfrm>
            <a:off x="8448675" y="4619625"/>
            <a:ext cx="2000250" cy="0"/>
          </a:xfrm>
          <a:prstGeom prst="straightConnector1">
            <a:avLst/>
          </a:prstGeom>
          <a:ln w="9525">
            <a:solidFill>
              <a:srgbClr val="CAD1D6"/>
            </a:solidFill>
            <a:prstDash val="soli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B5BFA072-EDF1-4C9D-B2B1-AA4D0E04714B}"/>
              </a:ext>
            </a:extLst>
          </p:cNvPr>
          <p:cNvSpPr>
            <a:spLocks noGrp="1"/>
          </p:cNvSpPr>
          <p:nvPr/>
        </p:nvSpPr>
        <p:spPr>
          <a:xfrm>
            <a:off x="9705975" y="4019550"/>
            <a:ext cx="171450" cy="171450"/>
          </a:xfrm>
          <a:prstGeom prst="rect">
            <a:avLst/>
          </a:prstGeom>
          <a:solidFill>
            <a:srgbClr val="C56A24"/>
          </a:solidFill>
          <a:ln w="0">
            <a:noFill/>
            <a:prstDash val="solid"/>
          </a:ln>
        </p:spPr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DE90F83D-C878-42D9-B917-E8DC9B1ADFFA}"/>
              </a:ext>
            </a:extLst>
          </p:cNvPr>
          <p:cNvSpPr>
            <a:spLocks noGrp="1"/>
          </p:cNvSpPr>
          <p:nvPr/>
        </p:nvSpPr>
        <p:spPr>
          <a:xfrm>
            <a:off x="1333500" y="5524500"/>
            <a:ext cx="95250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298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725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725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На принципиальной схеме выводы и проводники должны попадать в одну электрическую сетку.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43C0E512-E6D7-4690-A152-7E7EC5209BDF}"/>
              </a:ext>
            </a:extLst>
          </p:cNvPr>
          <p:cNvSpPr>
            <a:spLocks noGrp="1"/>
          </p:cNvSpPr>
          <p:nvPr/>
        </p:nvSpPr>
        <p:spPr>
          <a:xfrm>
            <a:off x="1571625" y="6019800"/>
            <a:ext cx="90487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Слишком мелкая сетка повышает риск почти совпадающих, но электрически не связанных объектов.</a:t>
            </a:r>
          </a:p>
        </p:txBody>
      </p:sp>
    </p:spTree>
    <p:extLst>
      <p:ext uri="{BB962C8B-B14F-4D97-AF65-F5344CB8AC3E}">
        <p14:creationId xmlns:p14="http://schemas.microsoft.com/office/powerpoint/2010/main" val="13352327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0D5639DB-0718-48BF-8E6D-F590E1B84A66}"/>
              </a:ext>
            </a:extLst>
          </p:cNvPr>
          <p:cNvSpPr>
            <a:spLocks noGrp="1"/>
          </p:cNvSpPr>
          <p:nvPr/>
        </p:nvSpPr>
        <p:spPr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C3C08CB-BC74-4917-8C7C-6EC3065A0883}"/>
              </a:ext>
            </a:extLst>
          </p:cNvPr>
          <p:cNvSpPr>
            <a:spLocks noGrp="1"/>
          </p:cNvSpPr>
          <p:nvPr/>
        </p:nvSpPr>
        <p:spPr>
          <a:xfrm>
            <a:off x="495300" y="590550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lang="ru-RU" dirty="0"/>
              <a:t>Рабочая среда </a:t>
            </a:r>
            <a:r>
              <a:rPr lang="ru-RU" dirty="0" err="1"/>
              <a:t>Altium</a:t>
            </a:r>
            <a:r>
              <a:rPr lang="ru-RU" dirty="0"/>
              <a:t> </a:t>
            </a:r>
            <a:r>
              <a:rPr lang="ru-RU" dirty="0" err="1"/>
              <a:t>Designer</a:t>
            </a:r>
            <a:r>
              <a:rPr lang="ru-RU" dirty="0"/>
              <a:t>.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Выбор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объектов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и Selection Filter</a:t>
            </a: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D84F8B2-4EB3-4036-8C30-4F619B9845EB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5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55607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88FAA62-8DE4-4C83-97FA-D128FBF5EC68}"/>
              </a:ext>
            </a:extLst>
          </p:cNvPr>
          <p:cNvSpPr>
            <a:spLocks noGrp="1"/>
          </p:cNvSpPr>
          <p:nvPr/>
        </p:nvSpPr>
        <p:spPr>
          <a:xfrm>
            <a:off x="495300" y="1666875"/>
            <a:ext cx="7239000" cy="3667125"/>
          </a:xfrm>
          <a:prstGeom prst="rect">
            <a:avLst/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EBC54CF-A88F-47FD-B6CE-E1EFE7068A36}"/>
              </a:ext>
            </a:extLst>
          </p:cNvPr>
          <p:cNvSpPr>
            <a:spLocks noGrp="1"/>
          </p:cNvSpPr>
          <p:nvPr/>
        </p:nvSpPr>
        <p:spPr>
          <a:xfrm>
            <a:off x="742950" y="1885950"/>
            <a:ext cx="2857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27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Рабочая область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64BE10FF-A66E-4710-AA81-66413B903956}"/>
              </a:ext>
            </a:extLst>
          </p:cNvPr>
          <p:cNvSpPr>
            <a:spLocks noGrp="1"/>
          </p:cNvSpPr>
          <p:nvPr/>
        </p:nvSpPr>
        <p:spPr>
          <a:xfrm>
            <a:off x="1143000" y="2667000"/>
            <a:ext cx="1381125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56A24"/>
            </a:solidFill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C2C620A-42E8-4AD5-AAED-000C4BDF0D4D}"/>
              </a:ext>
            </a:extLst>
          </p:cNvPr>
          <p:cNvSpPr>
            <a:spLocks noGrp="1"/>
          </p:cNvSpPr>
          <p:nvPr/>
        </p:nvSpPr>
        <p:spPr>
          <a:xfrm>
            <a:off x="1143000" y="2847975"/>
            <a:ext cx="1381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C56A24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C56A24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R1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FA5F01B1-8C7A-4BC6-B577-0D66862DD724}"/>
              </a:ext>
            </a:extLst>
          </p:cNvPr>
          <p:cNvSpPr>
            <a:spLocks noGrp="1"/>
          </p:cNvSpPr>
          <p:nvPr/>
        </p:nvSpPr>
        <p:spPr>
          <a:xfrm>
            <a:off x="3143250" y="2667000"/>
            <a:ext cx="1381125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3D8DFF"/>
            </a:solidFill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D709EED4-BC29-4091-A2C4-EA6C4C3D995E}"/>
              </a:ext>
            </a:extLst>
          </p:cNvPr>
          <p:cNvSpPr>
            <a:spLocks noGrp="1"/>
          </p:cNvSpPr>
          <p:nvPr/>
        </p:nvSpPr>
        <p:spPr>
          <a:xfrm>
            <a:off x="3143250" y="2847975"/>
            <a:ext cx="1381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C1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59D718BA-B0D1-4CAD-B5A1-B51B65C8AF5B}"/>
              </a:ext>
            </a:extLst>
          </p:cNvPr>
          <p:cNvSpPr>
            <a:spLocks noGrp="1"/>
          </p:cNvSpPr>
          <p:nvPr/>
        </p:nvSpPr>
        <p:spPr>
          <a:xfrm>
            <a:off x="5238750" y="2667000"/>
            <a:ext cx="1381125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13795B"/>
            </a:solidFill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320D708-E1BC-46B0-9174-F7E725697E7E}"/>
              </a:ext>
            </a:extLst>
          </p:cNvPr>
          <p:cNvSpPr>
            <a:spLocks noGrp="1"/>
          </p:cNvSpPr>
          <p:nvPr/>
        </p:nvSpPr>
        <p:spPr>
          <a:xfrm>
            <a:off x="5238750" y="2847975"/>
            <a:ext cx="1381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U1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057FA4D-3184-4317-B885-1C93C6BAC6B5}"/>
              </a:ext>
            </a:extLst>
          </p:cNvPr>
          <p:cNvSpPr>
            <a:spLocks noGrp="1"/>
          </p:cNvSpPr>
          <p:nvPr/>
        </p:nvSpPr>
        <p:spPr>
          <a:xfrm>
            <a:off x="5162550" y="2590800"/>
            <a:ext cx="1533525" cy="838200"/>
          </a:xfrm>
          <a:prstGeom prst="rect">
            <a:avLst/>
          </a:prstGeom>
          <a:noFill/>
          <a:ln w="9525">
            <a:solidFill>
              <a:srgbClr val="13795B"/>
            </a:solidFill>
            <a:prstDash val="solid"/>
          </a:ln>
        </p:spPr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C5F5393D-56E0-4A92-8E61-0BB01E284550}"/>
              </a:ext>
            </a:extLst>
          </p:cNvPr>
          <p:cNvSpPr>
            <a:spLocks noGrp="1"/>
          </p:cNvSpPr>
          <p:nvPr/>
        </p:nvSpPr>
        <p:spPr>
          <a:xfrm>
            <a:off x="2190750" y="4095750"/>
            <a:ext cx="1381125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C56A24"/>
            </a:solidFill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8A692D4-D705-4CD2-952E-F1898E63E690}"/>
              </a:ext>
            </a:extLst>
          </p:cNvPr>
          <p:cNvSpPr>
            <a:spLocks noGrp="1"/>
          </p:cNvSpPr>
          <p:nvPr/>
        </p:nvSpPr>
        <p:spPr>
          <a:xfrm>
            <a:off x="2190750" y="4276725"/>
            <a:ext cx="1381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C56A24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C56A24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Track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99865843-63DA-4C8A-9F2F-C4DE19BC96D7}"/>
              </a:ext>
            </a:extLst>
          </p:cNvPr>
          <p:cNvSpPr>
            <a:spLocks noGrp="1"/>
          </p:cNvSpPr>
          <p:nvPr/>
        </p:nvSpPr>
        <p:spPr>
          <a:xfrm>
            <a:off x="4667250" y="4095750"/>
            <a:ext cx="1381125" cy="6858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9525">
            <a:solidFill>
              <a:srgbClr val="3D8DFF"/>
            </a:solidFill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0D9BDDB-B603-4DBE-A91F-0E799AD592F7}"/>
              </a:ext>
            </a:extLst>
          </p:cNvPr>
          <p:cNvSpPr>
            <a:spLocks noGrp="1"/>
          </p:cNvSpPr>
          <p:nvPr/>
        </p:nvSpPr>
        <p:spPr>
          <a:xfrm>
            <a:off x="4667250" y="4276725"/>
            <a:ext cx="1381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Via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D8F3114-76CC-4DAD-BEC6-49FAD1C70885}"/>
              </a:ext>
            </a:extLst>
          </p:cNvPr>
          <p:cNvSpPr>
            <a:spLocks noGrp="1"/>
          </p:cNvSpPr>
          <p:nvPr/>
        </p:nvSpPr>
        <p:spPr>
          <a:xfrm>
            <a:off x="5238750" y="3571875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Выбран U1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8483576-EA93-4E55-9BE8-4741EDE67BEB}"/>
              </a:ext>
            </a:extLst>
          </p:cNvPr>
          <p:cNvSpPr>
            <a:spLocks noGrp="1"/>
          </p:cNvSpPr>
          <p:nvPr/>
        </p:nvSpPr>
        <p:spPr>
          <a:xfrm>
            <a:off x="8096250" y="1666875"/>
            <a:ext cx="3543300" cy="3667125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7967D218-EB6B-4D5B-90F1-72DFEC014006}"/>
              </a:ext>
            </a:extLst>
          </p:cNvPr>
          <p:cNvSpPr>
            <a:spLocks noGrp="1"/>
          </p:cNvSpPr>
          <p:nvPr/>
        </p:nvSpPr>
        <p:spPr>
          <a:xfrm>
            <a:off x="8382000" y="1905000"/>
            <a:ext cx="2952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87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Selection Filter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B2E1929C-B1CC-4DA1-8890-A031135BF641}"/>
              </a:ext>
            </a:extLst>
          </p:cNvPr>
          <p:cNvSpPr>
            <a:spLocks noGrp="1"/>
          </p:cNvSpPr>
          <p:nvPr/>
        </p:nvSpPr>
        <p:spPr>
          <a:xfrm>
            <a:off x="8401050" y="252412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13795B"/>
          </a:solidFill>
          <a:ln w="9525">
            <a:solidFill>
              <a:srgbClr val="13795B"/>
            </a:solidFill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77E2F047-DCA0-4136-A931-E351BF26EBFE}"/>
              </a:ext>
            </a:extLst>
          </p:cNvPr>
          <p:cNvSpPr>
            <a:spLocks noGrp="1"/>
          </p:cNvSpPr>
          <p:nvPr/>
        </p:nvSpPr>
        <p:spPr>
          <a:xfrm>
            <a:off x="8391525" y="2514600"/>
            <a:ext cx="247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792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✓</a:t>
            </a:r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F10120C-2F5C-4D2C-ADC2-B995C2156A3A}"/>
              </a:ext>
            </a:extLst>
          </p:cNvPr>
          <p:cNvSpPr>
            <a:spLocks noGrp="1"/>
          </p:cNvSpPr>
          <p:nvPr/>
        </p:nvSpPr>
        <p:spPr>
          <a:xfrm>
            <a:off x="8810625" y="2514600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425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Components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2180671B-D3FE-4965-8767-DDE2C10FD3B7}"/>
              </a:ext>
            </a:extLst>
          </p:cNvPr>
          <p:cNvSpPr>
            <a:spLocks noGrp="1"/>
          </p:cNvSpPr>
          <p:nvPr/>
        </p:nvSpPr>
        <p:spPr>
          <a:xfrm>
            <a:off x="8401050" y="301942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7C0C8"/>
            </a:solidFill>
            <a:prstDash val="solid"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FC809E2A-1D29-4FCE-ACB7-B6D962AF38BA}"/>
              </a:ext>
            </a:extLst>
          </p:cNvPr>
          <p:cNvSpPr>
            <a:spLocks noGrp="1"/>
          </p:cNvSpPr>
          <p:nvPr/>
        </p:nvSpPr>
        <p:spPr>
          <a:xfrm>
            <a:off x="8810625" y="3009900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Tracks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F8C589D5-BAD9-49A7-8C67-2584A9A384C1}"/>
              </a:ext>
            </a:extLst>
          </p:cNvPr>
          <p:cNvSpPr>
            <a:spLocks noGrp="1"/>
          </p:cNvSpPr>
          <p:nvPr/>
        </p:nvSpPr>
        <p:spPr>
          <a:xfrm>
            <a:off x="8401050" y="351472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7C0C8"/>
            </a:solidFill>
            <a:prstDash val="solid"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D3DA4E6-981A-4A4F-A36B-8193ED8BB452}"/>
              </a:ext>
            </a:extLst>
          </p:cNvPr>
          <p:cNvSpPr>
            <a:spLocks noGrp="1"/>
          </p:cNvSpPr>
          <p:nvPr/>
        </p:nvSpPr>
        <p:spPr>
          <a:xfrm>
            <a:off x="8810625" y="3505200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Vias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18844E64-F667-4F58-9368-60174E93DD42}"/>
              </a:ext>
            </a:extLst>
          </p:cNvPr>
          <p:cNvSpPr>
            <a:spLocks noGrp="1"/>
          </p:cNvSpPr>
          <p:nvPr/>
        </p:nvSpPr>
        <p:spPr>
          <a:xfrm>
            <a:off x="8401050" y="401002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7C0C8"/>
            </a:solidFill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DC050529-B189-4D70-BFC1-8B3EC65CE171}"/>
              </a:ext>
            </a:extLst>
          </p:cNvPr>
          <p:cNvSpPr>
            <a:spLocks noGrp="1"/>
          </p:cNvSpPr>
          <p:nvPr/>
        </p:nvSpPr>
        <p:spPr>
          <a:xfrm>
            <a:off x="8810625" y="4000500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Text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93F552CC-9948-4963-AEDD-729194AB8D8A}"/>
              </a:ext>
            </a:extLst>
          </p:cNvPr>
          <p:cNvSpPr>
            <a:spLocks noGrp="1"/>
          </p:cNvSpPr>
          <p:nvPr/>
        </p:nvSpPr>
        <p:spPr>
          <a:xfrm>
            <a:off x="8401050" y="4505325"/>
            <a:ext cx="228600" cy="228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B7C0C8"/>
            </a:solidFill>
            <a:prstDash val="solid"/>
          </a:ln>
        </p:spPr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CAB3B34-41F6-49A2-A6A1-40031A05C294}"/>
              </a:ext>
            </a:extLst>
          </p:cNvPr>
          <p:cNvSpPr>
            <a:spLocks noGrp="1"/>
          </p:cNvSpPr>
          <p:nvPr/>
        </p:nvSpPr>
        <p:spPr>
          <a:xfrm>
            <a:off x="8810625" y="4495800"/>
            <a:ext cx="2286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Rooms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B884FEC4-8DA9-457F-B0F7-2C26E8A1C6F1}"/>
              </a:ext>
            </a:extLst>
          </p:cNvPr>
          <p:cNvSpPr>
            <a:spLocks noGrp="1"/>
          </p:cNvSpPr>
          <p:nvPr/>
        </p:nvSpPr>
        <p:spPr>
          <a:xfrm>
            <a:off x="1524000" y="5762625"/>
            <a:ext cx="9144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Фильтр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ограничивает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типы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объектов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, </a:t>
            </a:r>
            <a:r>
              <a:rPr kumimoji="0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доступные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для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выбора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и </a:t>
            </a:r>
            <a:r>
              <a:rPr kumimoji="0" sz="1650" b="1" i="0" u="none" strike="noStrike" kern="1200" cap="none" spc="0" normalizeH="0" baseline="0" noProof="0" dirty="0" err="1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редактирования</a:t>
            </a:r>
            <a:r>
              <a:rPr kumimoji="0" sz="1650" b="1" i="0" u="none" strike="noStrike" kern="1200" cap="none" spc="0" normalizeH="0" baseline="0" noProof="0" dirty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85572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2C5285E0-F31E-4F11-93DB-3FDE5F4F0571}"/>
              </a:ext>
            </a:extLst>
          </p:cNvPr>
          <p:cNvSpPr>
            <a:spLocks noGrp="1"/>
          </p:cNvSpPr>
          <p:nvPr/>
        </p:nvSpPr>
        <p:spPr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5D148EF-A315-40DE-A0A8-F34F9E760FAC}"/>
              </a:ext>
            </a:extLst>
          </p:cNvPr>
          <p:cNvSpPr>
            <a:spLocks noGrp="1"/>
          </p:cNvSpPr>
          <p:nvPr/>
        </p:nvSpPr>
        <p:spPr>
          <a:xfrm>
            <a:off x="495300" y="590550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lang="ru-RU" dirty="0"/>
              <a:t>Связь схемы и платы.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Аннотация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назначает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уникальные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обозначения</a:t>
            </a:r>
            <a:endParaRPr kumimoji="0" sz="2850" b="1" i="0" u="none" strike="noStrike" kern="1200" cap="none" spc="0" normalizeH="0" baseline="0" noProof="0" dirty="0">
              <a:ln>
                <a:noFill/>
              </a:ln>
              <a:solidFill>
                <a:srgbClr val="111827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37" name="Прямая со стрелкой 36"/>
          <p:cNvCxnSpPr/>
          <p:nvPr/>
        </p:nvCxnSpPr>
        <p:spPr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16088FC-3C5B-413C-9FAA-CE50C7DBB484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6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55607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FD69B40-B0DB-484E-9022-6CD3C6B3DED2}"/>
              </a:ext>
            </a:extLst>
          </p:cNvPr>
          <p:cNvSpPr>
            <a:spLocks noGrp="1"/>
          </p:cNvSpPr>
          <p:nvPr/>
        </p:nvSpPr>
        <p:spPr>
          <a:xfrm>
            <a:off x="685800" y="1714500"/>
            <a:ext cx="2857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667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875" b="1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До аннотации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4CDEBF1-5D23-440D-BA8D-FC5EE451B50B}"/>
              </a:ext>
            </a:extLst>
          </p:cNvPr>
          <p:cNvSpPr>
            <a:spLocks noGrp="1"/>
          </p:cNvSpPr>
          <p:nvPr/>
        </p:nvSpPr>
        <p:spPr>
          <a:xfrm>
            <a:off x="8096250" y="1714500"/>
            <a:ext cx="285750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667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875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После аннотации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4347D3B0-2146-478B-92B7-1997D2B3D9D1}"/>
              </a:ext>
            </a:extLst>
          </p:cNvPr>
          <p:cNvSpPr>
            <a:spLocks noGrp="1"/>
          </p:cNvSpPr>
          <p:nvPr/>
        </p:nvSpPr>
        <p:spPr>
          <a:xfrm>
            <a:off x="619125" y="2476500"/>
            <a:ext cx="904875" cy="400050"/>
          </a:xfrm>
          <a:prstGeom prst="roundRect">
            <a:avLst>
              <a:gd name="adj" fmla="val 19048"/>
            </a:avLst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FD197524-CF2C-40C3-8202-CC96A252D816}"/>
              </a:ext>
            </a:extLst>
          </p:cNvPr>
          <p:cNvSpPr>
            <a:spLocks noGrp="1"/>
          </p:cNvSpPr>
          <p:nvPr/>
        </p:nvSpPr>
        <p:spPr>
          <a:xfrm>
            <a:off x="733425" y="2552700"/>
            <a:ext cx="6762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R?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0B2D461-34C1-4D22-8BFD-582F3EE524F4}"/>
              </a:ext>
            </a:extLst>
          </p:cNvPr>
          <p:cNvSpPr>
            <a:spLocks noGrp="1"/>
          </p:cNvSpPr>
          <p:nvPr/>
        </p:nvSpPr>
        <p:spPr>
          <a:xfrm>
            <a:off x="1809750" y="2476500"/>
            <a:ext cx="904875" cy="400050"/>
          </a:xfrm>
          <a:prstGeom prst="roundRect">
            <a:avLst>
              <a:gd name="adj" fmla="val 19048"/>
            </a:avLst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C01ED9E-8B48-4D5B-BE1B-A16B85D96B2F}"/>
              </a:ext>
            </a:extLst>
          </p:cNvPr>
          <p:cNvSpPr>
            <a:spLocks noGrp="1"/>
          </p:cNvSpPr>
          <p:nvPr/>
        </p:nvSpPr>
        <p:spPr>
          <a:xfrm>
            <a:off x="1924050" y="2552700"/>
            <a:ext cx="6762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FDC33BA-4A9E-41AB-AA7E-705A760D23FE}"/>
              </a:ext>
            </a:extLst>
          </p:cNvPr>
          <p:cNvSpPr>
            <a:spLocks noGrp="1"/>
          </p:cNvSpPr>
          <p:nvPr/>
        </p:nvSpPr>
        <p:spPr>
          <a:xfrm>
            <a:off x="3000375" y="2476500"/>
            <a:ext cx="904875" cy="400050"/>
          </a:xfrm>
          <a:prstGeom prst="roundRect">
            <a:avLst>
              <a:gd name="adj" fmla="val 19048"/>
            </a:avLst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4DEC2F6-39BA-4CDB-B841-53BED5F7A3C5}"/>
              </a:ext>
            </a:extLst>
          </p:cNvPr>
          <p:cNvSpPr>
            <a:spLocks noGrp="1"/>
          </p:cNvSpPr>
          <p:nvPr/>
        </p:nvSpPr>
        <p:spPr>
          <a:xfrm>
            <a:off x="3114675" y="2552700"/>
            <a:ext cx="6762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C?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AB3CD304-2F24-4EA9-82B6-EAD31D0D41A7}"/>
              </a:ext>
            </a:extLst>
          </p:cNvPr>
          <p:cNvSpPr>
            <a:spLocks noGrp="1"/>
          </p:cNvSpPr>
          <p:nvPr/>
        </p:nvSpPr>
        <p:spPr>
          <a:xfrm>
            <a:off x="4191000" y="2476500"/>
            <a:ext cx="904875" cy="400050"/>
          </a:xfrm>
          <a:prstGeom prst="roundRect">
            <a:avLst>
              <a:gd name="adj" fmla="val 19048"/>
            </a:avLst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232F722-FA47-4B8E-9484-DD135AA4295E}"/>
              </a:ext>
            </a:extLst>
          </p:cNvPr>
          <p:cNvSpPr>
            <a:spLocks noGrp="1"/>
          </p:cNvSpPr>
          <p:nvPr/>
        </p:nvSpPr>
        <p:spPr>
          <a:xfrm>
            <a:off x="4305300" y="2552700"/>
            <a:ext cx="6762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U?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196DE41-1A3E-4047-AF5E-B0A20EB8CCE7}"/>
              </a:ext>
            </a:extLst>
          </p:cNvPr>
          <p:cNvSpPr>
            <a:spLocks noGrp="1"/>
          </p:cNvSpPr>
          <p:nvPr/>
        </p:nvSpPr>
        <p:spPr>
          <a:xfrm>
            <a:off x="5381625" y="2476500"/>
            <a:ext cx="904875" cy="400050"/>
          </a:xfrm>
          <a:prstGeom prst="roundRect">
            <a:avLst>
              <a:gd name="adj" fmla="val 19048"/>
            </a:avLst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EFBF4A9-8865-47E6-A1C2-0ED5C88FFCA1}"/>
              </a:ext>
            </a:extLst>
          </p:cNvPr>
          <p:cNvSpPr>
            <a:spLocks noGrp="1"/>
          </p:cNvSpPr>
          <p:nvPr/>
        </p:nvSpPr>
        <p:spPr>
          <a:xfrm>
            <a:off x="5495925" y="2552700"/>
            <a:ext cx="6762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J?</a:t>
            </a:r>
          </a:p>
        </p:txBody>
      </p:sp>
      <p:cxnSp>
        <p:nvCxnSpPr>
          <p:cNvPr id="51" name="Прямая со стрелкой 50"/>
          <p:cNvCxnSpPr/>
          <p:nvPr/>
        </p:nvCxnSpPr>
        <p:spPr>
          <a:xfrm>
            <a:off x="6667500" y="2647950"/>
            <a:ext cx="1000125" cy="0"/>
          </a:xfrm>
          <a:prstGeom prst="straightConnector1">
            <a:avLst/>
          </a:prstGeom>
          <a:ln w="47625">
            <a:solidFill>
              <a:srgbClr val="13795B"/>
            </a:solidFill>
            <a:prstDash val="solid"/>
          </a:ln>
        </p:spPr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0B54C08-1009-4927-BADB-0A72A4C14ED2}"/>
              </a:ext>
            </a:extLst>
          </p:cNvPr>
          <p:cNvSpPr>
            <a:spLocks noGrp="1"/>
          </p:cNvSpPr>
          <p:nvPr/>
        </p:nvSpPr>
        <p:spPr>
          <a:xfrm>
            <a:off x="7124700" y="2476500"/>
            <a:ext cx="209550" cy="361950"/>
          </a:xfrm>
          <a:prstGeom prst="rect">
            <a:avLst/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4134909F-F390-4FA7-B6BC-FC968B612E2D}"/>
              </a:ext>
            </a:extLst>
          </p:cNvPr>
          <p:cNvSpPr>
            <a:spLocks noGrp="1"/>
          </p:cNvSpPr>
          <p:nvPr/>
        </p:nvSpPr>
        <p:spPr>
          <a:xfrm>
            <a:off x="6238875" y="3476625"/>
            <a:ext cx="838200" cy="400050"/>
          </a:xfrm>
          <a:prstGeom prst="roundRect">
            <a:avLst>
              <a:gd name="adj" fmla="val 19048"/>
            </a:avLst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B8B759F-5069-4AD3-AA9A-17BAB7257FF0}"/>
              </a:ext>
            </a:extLst>
          </p:cNvPr>
          <p:cNvSpPr>
            <a:spLocks noGrp="1"/>
          </p:cNvSpPr>
          <p:nvPr/>
        </p:nvSpPr>
        <p:spPr>
          <a:xfrm>
            <a:off x="6353175" y="3552825"/>
            <a:ext cx="609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R1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84233C05-0C5A-4377-80D6-0C6BCFEFAEF6}"/>
              </a:ext>
            </a:extLst>
          </p:cNvPr>
          <p:cNvSpPr>
            <a:spLocks noGrp="1"/>
          </p:cNvSpPr>
          <p:nvPr/>
        </p:nvSpPr>
        <p:spPr>
          <a:xfrm>
            <a:off x="7286625" y="3476625"/>
            <a:ext cx="838200" cy="400050"/>
          </a:xfrm>
          <a:prstGeom prst="roundRect">
            <a:avLst>
              <a:gd name="adj" fmla="val 19048"/>
            </a:avLst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29E037A-2910-4D25-8006-32914B2E98C0}"/>
              </a:ext>
            </a:extLst>
          </p:cNvPr>
          <p:cNvSpPr>
            <a:spLocks noGrp="1"/>
          </p:cNvSpPr>
          <p:nvPr/>
        </p:nvSpPr>
        <p:spPr>
          <a:xfrm>
            <a:off x="7400925" y="3552825"/>
            <a:ext cx="609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R2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0C7AF95C-6E9B-4403-9DF3-CC8D20C6CEA5}"/>
              </a:ext>
            </a:extLst>
          </p:cNvPr>
          <p:cNvSpPr>
            <a:spLocks noGrp="1"/>
          </p:cNvSpPr>
          <p:nvPr/>
        </p:nvSpPr>
        <p:spPr>
          <a:xfrm>
            <a:off x="8334375" y="3476625"/>
            <a:ext cx="838200" cy="400050"/>
          </a:xfrm>
          <a:prstGeom prst="roundRect">
            <a:avLst>
              <a:gd name="adj" fmla="val 19048"/>
            </a:avLst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1AB220F-859B-4BB2-8AA9-1E36F96D26DD}"/>
              </a:ext>
            </a:extLst>
          </p:cNvPr>
          <p:cNvSpPr>
            <a:spLocks noGrp="1"/>
          </p:cNvSpPr>
          <p:nvPr/>
        </p:nvSpPr>
        <p:spPr>
          <a:xfrm>
            <a:off x="8448675" y="3552825"/>
            <a:ext cx="609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C1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1CF58E73-F1AE-4374-AF3C-B158430AD541}"/>
              </a:ext>
            </a:extLst>
          </p:cNvPr>
          <p:cNvSpPr>
            <a:spLocks noGrp="1"/>
          </p:cNvSpPr>
          <p:nvPr/>
        </p:nvSpPr>
        <p:spPr>
          <a:xfrm>
            <a:off x="9382125" y="3476625"/>
            <a:ext cx="838200" cy="400050"/>
          </a:xfrm>
          <a:prstGeom prst="roundRect">
            <a:avLst>
              <a:gd name="adj" fmla="val 19048"/>
            </a:avLst>
          </a:prstGeom>
          <a:solidFill>
            <a:srgbClr val="EAF4FF"/>
          </a:solidFill>
          <a:ln w="0">
            <a:noFill/>
            <a:prstDash val="solid"/>
          </a:ln>
        </p:spPr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098C5BE4-CFD3-4379-9D84-42E2CAFA299C}"/>
              </a:ext>
            </a:extLst>
          </p:cNvPr>
          <p:cNvSpPr>
            <a:spLocks noGrp="1"/>
          </p:cNvSpPr>
          <p:nvPr/>
        </p:nvSpPr>
        <p:spPr>
          <a:xfrm>
            <a:off x="9496425" y="3552825"/>
            <a:ext cx="609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U1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8EEA29C3-9968-428A-B6E2-2FB0FD5BFBA2}"/>
              </a:ext>
            </a:extLst>
          </p:cNvPr>
          <p:cNvSpPr>
            <a:spLocks noGrp="1"/>
          </p:cNvSpPr>
          <p:nvPr/>
        </p:nvSpPr>
        <p:spPr>
          <a:xfrm>
            <a:off x="10429875" y="3476625"/>
            <a:ext cx="838200" cy="400050"/>
          </a:xfrm>
          <a:prstGeom prst="roundRect">
            <a:avLst>
              <a:gd name="adj" fmla="val 19048"/>
            </a:avLst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05C4E14A-DC26-4E58-ADEC-6FA7E9B329DD}"/>
              </a:ext>
            </a:extLst>
          </p:cNvPr>
          <p:cNvSpPr>
            <a:spLocks noGrp="1"/>
          </p:cNvSpPr>
          <p:nvPr/>
        </p:nvSpPr>
        <p:spPr>
          <a:xfrm>
            <a:off x="10544175" y="3552825"/>
            <a:ext cx="609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J1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C5D3754-8BED-4D24-A46C-BD4DBEE98CDE}"/>
              </a:ext>
            </a:extLst>
          </p:cNvPr>
          <p:cNvSpPr>
            <a:spLocks noGrp="1"/>
          </p:cNvSpPr>
          <p:nvPr/>
        </p:nvSpPr>
        <p:spPr>
          <a:xfrm>
            <a:off x="495300" y="4714875"/>
            <a:ext cx="11144250" cy="1000125"/>
          </a:xfrm>
          <a:prstGeom prst="rect">
            <a:avLst/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B283257B-58C4-49ED-9365-A5C63F2E783A}"/>
              </a:ext>
            </a:extLst>
          </p:cNvPr>
          <p:cNvSpPr>
            <a:spLocks noGrp="1"/>
          </p:cNvSpPr>
          <p:nvPr/>
        </p:nvSpPr>
        <p:spPr>
          <a:xfrm>
            <a:off x="714375" y="4933950"/>
            <a:ext cx="1809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7273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Designator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2FC78CD-7A4D-47AA-B5B5-12B098DFC18B}"/>
              </a:ext>
            </a:extLst>
          </p:cNvPr>
          <p:cNvSpPr>
            <a:spLocks noGrp="1"/>
          </p:cNvSpPr>
          <p:nvPr/>
        </p:nvSpPr>
        <p:spPr>
          <a:xfrm>
            <a:off x="2571750" y="4933950"/>
            <a:ext cx="4000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идентифицирует экземпляр: R1, U1, J1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F33B89A-8336-4302-9B51-B5175C6486B0}"/>
              </a:ext>
            </a:extLst>
          </p:cNvPr>
          <p:cNvSpPr>
            <a:spLocks noGrp="1"/>
          </p:cNvSpPr>
          <p:nvPr/>
        </p:nvSpPr>
        <p:spPr>
          <a:xfrm>
            <a:off x="6858000" y="4933950"/>
            <a:ext cx="1524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7273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C56A24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C56A24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Comment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0F3A8C1-E386-44E9-83DE-C8921A3BCA68}"/>
              </a:ext>
            </a:extLst>
          </p:cNvPr>
          <p:cNvSpPr>
            <a:spLocks noGrp="1"/>
          </p:cNvSpPr>
          <p:nvPr/>
        </p:nvSpPr>
        <p:spPr>
          <a:xfrm>
            <a:off x="8382000" y="4933950"/>
            <a:ext cx="2952750" cy="523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583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0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показывает тип или номинал: 1 kΩ, LM1117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E17FEAB7-319C-4958-82A7-39A5F3355A2D}"/>
              </a:ext>
            </a:extLst>
          </p:cNvPr>
          <p:cNvSpPr>
            <a:spLocks noGrp="1"/>
          </p:cNvSpPr>
          <p:nvPr/>
        </p:nvSpPr>
        <p:spPr>
          <a:xfrm>
            <a:off x="1476375" y="6000750"/>
            <a:ext cx="923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825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После изменения обозначений схема и плата должны оставаться синхронизированными.</a:t>
            </a:r>
          </a:p>
        </p:txBody>
      </p:sp>
    </p:spTree>
    <p:extLst>
      <p:ext uri="{BB962C8B-B14F-4D97-AF65-F5344CB8AC3E}">
        <p14:creationId xmlns:p14="http://schemas.microsoft.com/office/powerpoint/2010/main" val="793492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EEBF266D-97E3-4F2B-BFE2-0210F55E5C02}"/>
              </a:ext>
            </a:extLst>
          </p:cNvPr>
          <p:cNvSpPr>
            <a:spLocks noGrp="1"/>
          </p:cNvSpPr>
          <p:nvPr/>
        </p:nvSpPr>
        <p:spPr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DA2EDDF-A998-42B7-86A0-DC03F7CD1C0B}"/>
              </a:ext>
            </a:extLst>
          </p:cNvPr>
          <p:cNvSpPr>
            <a:spLocks noGrp="1"/>
          </p:cNvSpPr>
          <p:nvPr/>
        </p:nvSpPr>
        <p:spPr>
          <a:xfrm>
            <a:off x="495300" y="590550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lang="ru-RU" dirty="0"/>
              <a:t>Связь схемы и платы.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Валидация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проекта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и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панель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Messages</a:t>
            </a:r>
          </a:p>
        </p:txBody>
      </p:sp>
      <p:cxnSp>
        <p:nvCxnSpPr>
          <p:cNvPr id="43" name="Прямая со стрелкой 42"/>
          <p:cNvCxnSpPr/>
          <p:nvPr/>
        </p:nvCxnSpPr>
        <p:spPr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6295D3-13E3-4A20-8AEE-487208318626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7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55607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1168A59-5057-4644-A29E-59C00B49A2A3}"/>
              </a:ext>
            </a:extLst>
          </p:cNvPr>
          <p:cNvSpPr>
            <a:spLocks noGrp="1"/>
          </p:cNvSpPr>
          <p:nvPr/>
        </p:nvSpPr>
        <p:spPr>
          <a:xfrm>
            <a:off x="495300" y="1619250"/>
            <a:ext cx="4000500" cy="3810000"/>
          </a:xfrm>
          <a:prstGeom prst="rect">
            <a:avLst/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B80CF69-8707-475E-8E53-5FF65C310BEB}"/>
              </a:ext>
            </a:extLst>
          </p:cNvPr>
          <p:cNvSpPr>
            <a:spLocks noGrp="1"/>
          </p:cNvSpPr>
          <p:nvPr/>
        </p:nvSpPr>
        <p:spPr>
          <a:xfrm>
            <a:off x="781050" y="1952625"/>
            <a:ext cx="3429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25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2025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Validate PCB Project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6A11D41-E218-4D94-A8F0-78E0A96F950C}"/>
              </a:ext>
            </a:extLst>
          </p:cNvPr>
          <p:cNvSpPr>
            <a:spLocks noGrp="1"/>
          </p:cNvSpPr>
          <p:nvPr/>
        </p:nvSpPr>
        <p:spPr>
          <a:xfrm>
            <a:off x="781050" y="26193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0EF544C-2967-4646-98DA-5A9DBB845857}"/>
              </a:ext>
            </a:extLst>
          </p:cNvPr>
          <p:cNvSpPr>
            <a:spLocks noGrp="1"/>
          </p:cNvSpPr>
          <p:nvPr/>
        </p:nvSpPr>
        <p:spPr>
          <a:xfrm>
            <a:off x="781050" y="26860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B00A75-3AE2-4E7D-8B3B-CB12F9681975}"/>
              </a:ext>
            </a:extLst>
          </p:cNvPr>
          <p:cNvSpPr>
            <a:spLocks noGrp="1"/>
          </p:cNvSpPr>
          <p:nvPr/>
        </p:nvSpPr>
        <p:spPr>
          <a:xfrm>
            <a:off x="1381125" y="2705100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связность цепей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6180D037-D1DA-4980-8759-FD593A3895A5}"/>
              </a:ext>
            </a:extLst>
          </p:cNvPr>
          <p:cNvSpPr>
            <a:spLocks noGrp="1"/>
          </p:cNvSpPr>
          <p:nvPr/>
        </p:nvSpPr>
        <p:spPr>
          <a:xfrm>
            <a:off x="781050" y="314325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AC16EE4-8B37-4C98-8894-AD2A913D1427}"/>
              </a:ext>
            </a:extLst>
          </p:cNvPr>
          <p:cNvSpPr>
            <a:spLocks noGrp="1"/>
          </p:cNvSpPr>
          <p:nvPr/>
        </p:nvSpPr>
        <p:spPr>
          <a:xfrm>
            <a:off x="781050" y="320992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03B94F-273C-47D6-9FDE-F7DC413E71FF}"/>
              </a:ext>
            </a:extLst>
          </p:cNvPr>
          <p:cNvSpPr>
            <a:spLocks noGrp="1"/>
          </p:cNvSpPr>
          <p:nvPr/>
        </p:nvSpPr>
        <p:spPr>
          <a:xfrm>
            <a:off x="1381125" y="3228975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типы выводов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DEE6D3B5-DD47-4F15-B2DF-FFE5C314FF6A}"/>
              </a:ext>
            </a:extLst>
          </p:cNvPr>
          <p:cNvSpPr>
            <a:spLocks noGrp="1"/>
          </p:cNvSpPr>
          <p:nvPr/>
        </p:nvSpPr>
        <p:spPr>
          <a:xfrm>
            <a:off x="781050" y="36671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DF2F9A2-4F75-4780-94C0-4148DBFB864F}"/>
              </a:ext>
            </a:extLst>
          </p:cNvPr>
          <p:cNvSpPr>
            <a:spLocks noGrp="1"/>
          </p:cNvSpPr>
          <p:nvPr/>
        </p:nvSpPr>
        <p:spPr>
          <a:xfrm>
            <a:off x="781050" y="373380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FEEE557-18AE-4D82-BC8D-34A4F7C47ED6}"/>
              </a:ext>
            </a:extLst>
          </p:cNvPr>
          <p:cNvSpPr>
            <a:spLocks noGrp="1"/>
          </p:cNvSpPr>
          <p:nvPr/>
        </p:nvSpPr>
        <p:spPr>
          <a:xfrm>
            <a:off x="1381125" y="3752850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дубли Designator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FEDECC92-C9FF-4CB9-8F7D-4CF3E41BCE27}"/>
              </a:ext>
            </a:extLst>
          </p:cNvPr>
          <p:cNvSpPr>
            <a:spLocks noGrp="1"/>
          </p:cNvSpPr>
          <p:nvPr/>
        </p:nvSpPr>
        <p:spPr>
          <a:xfrm>
            <a:off x="781050" y="41910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43AC8636-62EB-414F-861C-F9C873C9A6CD}"/>
              </a:ext>
            </a:extLst>
          </p:cNvPr>
          <p:cNvSpPr>
            <a:spLocks noGrp="1"/>
          </p:cNvSpPr>
          <p:nvPr/>
        </p:nvSpPr>
        <p:spPr>
          <a:xfrm>
            <a:off x="781050" y="42576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7FCF403-0DE5-4197-93F3-DC1AEB82EA36}"/>
              </a:ext>
            </a:extLst>
          </p:cNvPr>
          <p:cNvSpPr>
            <a:spLocks noGrp="1"/>
          </p:cNvSpPr>
          <p:nvPr/>
        </p:nvSpPr>
        <p:spPr>
          <a:xfrm>
            <a:off x="1381125" y="4276725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иерархия документов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372053A-2805-4092-A74F-AEF38F740A7E}"/>
              </a:ext>
            </a:extLst>
          </p:cNvPr>
          <p:cNvSpPr>
            <a:spLocks noGrp="1"/>
          </p:cNvSpPr>
          <p:nvPr/>
        </p:nvSpPr>
        <p:spPr>
          <a:xfrm>
            <a:off x="781050" y="47148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D80A73C-1AB6-4399-AE0F-EAC5A23C8EB4}"/>
              </a:ext>
            </a:extLst>
          </p:cNvPr>
          <p:cNvSpPr>
            <a:spLocks noGrp="1"/>
          </p:cNvSpPr>
          <p:nvPr/>
        </p:nvSpPr>
        <p:spPr>
          <a:xfrm>
            <a:off x="781050" y="4781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BA825FB-6E1B-4B72-AEA1-B2C9B2FD1BB7}"/>
              </a:ext>
            </a:extLst>
          </p:cNvPr>
          <p:cNvSpPr>
            <a:spLocks noGrp="1"/>
          </p:cNvSpPr>
          <p:nvPr/>
        </p:nvSpPr>
        <p:spPr>
          <a:xfrm>
            <a:off x="1381125" y="4800600"/>
            <a:ext cx="261937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отсутствующие модели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EE63F845-E86C-4225-8DA3-8EF36853C88F}"/>
              </a:ext>
            </a:extLst>
          </p:cNvPr>
          <p:cNvSpPr>
            <a:spLocks noGrp="1"/>
          </p:cNvSpPr>
          <p:nvPr/>
        </p:nvSpPr>
        <p:spPr>
          <a:xfrm>
            <a:off x="4857750" y="1619250"/>
            <a:ext cx="6781800" cy="3810000"/>
          </a:xfrm>
          <a:prstGeom prst="rect">
            <a:avLst/>
          </a:prstGeom>
          <a:solidFill>
            <a:srgbClr val="FFFFFF"/>
          </a:solidFill>
          <a:ln w="9525">
            <a:solidFill>
              <a:srgbClr val="B7C0C8"/>
            </a:solidFill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94349C9C-ED93-4374-A239-7D9D0E9AC13E}"/>
              </a:ext>
            </a:extLst>
          </p:cNvPr>
          <p:cNvSpPr>
            <a:spLocks noGrp="1"/>
          </p:cNvSpPr>
          <p:nvPr/>
        </p:nvSpPr>
        <p:spPr>
          <a:xfrm>
            <a:off x="5143500" y="1924050"/>
            <a:ext cx="6191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33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87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Messages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CBDF9F0-12C6-437B-8D1F-6A5B46921381}"/>
              </a:ext>
            </a:extLst>
          </p:cNvPr>
          <p:cNvSpPr>
            <a:spLocks noGrp="1"/>
          </p:cNvSpPr>
          <p:nvPr/>
        </p:nvSpPr>
        <p:spPr>
          <a:xfrm>
            <a:off x="5143500" y="2524125"/>
            <a:ext cx="1095375" cy="361950"/>
          </a:xfrm>
          <a:prstGeom prst="rect">
            <a:avLst/>
          </a:prstGeom>
          <a:solidFill>
            <a:srgbClr val="C94B46"/>
          </a:solidFill>
          <a:ln w="0">
            <a:noFill/>
            <a:prstDash val="solid"/>
          </a:ln>
        </p:spPr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6657ABE9-9B92-472F-8852-07B4EC2E520E}"/>
              </a:ext>
            </a:extLst>
          </p:cNvPr>
          <p:cNvSpPr>
            <a:spLocks noGrp="1"/>
          </p:cNvSpPr>
          <p:nvPr/>
        </p:nvSpPr>
        <p:spPr>
          <a:xfrm>
            <a:off x="5143500" y="2581275"/>
            <a:ext cx="1095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8088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Error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099E3C5-CDCC-4E17-8326-E6D697D7135D}"/>
              </a:ext>
            </a:extLst>
          </p:cNvPr>
          <p:cNvSpPr>
            <a:spLocks noGrp="1"/>
          </p:cNvSpPr>
          <p:nvPr/>
        </p:nvSpPr>
        <p:spPr>
          <a:xfrm>
            <a:off x="6477000" y="2571750"/>
            <a:ext cx="4619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Два выходных вывода соединены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5143500" y="3019425"/>
            <a:ext cx="5953125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476FE94-AB6D-42DA-ABBC-EB5CF0653011}"/>
              </a:ext>
            </a:extLst>
          </p:cNvPr>
          <p:cNvSpPr>
            <a:spLocks noGrp="1"/>
          </p:cNvSpPr>
          <p:nvPr/>
        </p:nvSpPr>
        <p:spPr>
          <a:xfrm>
            <a:off x="5143500" y="3162300"/>
            <a:ext cx="1095375" cy="361950"/>
          </a:xfrm>
          <a:prstGeom prst="rect">
            <a:avLst/>
          </a:prstGeom>
          <a:solidFill>
            <a:srgbClr val="D9981E"/>
          </a:solidFill>
          <a:ln w="0">
            <a:noFill/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A1AA44F1-5F6A-4669-9B8B-0CFB5D95D866}"/>
              </a:ext>
            </a:extLst>
          </p:cNvPr>
          <p:cNvSpPr>
            <a:spLocks noGrp="1"/>
          </p:cNvSpPr>
          <p:nvPr/>
        </p:nvSpPr>
        <p:spPr>
          <a:xfrm>
            <a:off x="5143500" y="3219450"/>
            <a:ext cx="1095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8088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Warning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515DCCC7-3319-4422-9080-CEF17A7BC7D0}"/>
              </a:ext>
            </a:extLst>
          </p:cNvPr>
          <p:cNvSpPr>
            <a:spLocks noGrp="1"/>
          </p:cNvSpPr>
          <p:nvPr/>
        </p:nvSpPr>
        <p:spPr>
          <a:xfrm>
            <a:off x="6477000" y="3209925"/>
            <a:ext cx="4619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Входной вывод не подключён</a:t>
            </a: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5143500" y="3657600"/>
            <a:ext cx="5953125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6D86B3D7-E6D4-48BB-8A0C-C992134E9759}"/>
              </a:ext>
            </a:extLst>
          </p:cNvPr>
          <p:cNvSpPr>
            <a:spLocks noGrp="1"/>
          </p:cNvSpPr>
          <p:nvPr/>
        </p:nvSpPr>
        <p:spPr>
          <a:xfrm>
            <a:off x="5143500" y="3800475"/>
            <a:ext cx="1095375" cy="361950"/>
          </a:xfrm>
          <a:prstGeom prst="rect">
            <a:avLst/>
          </a:prstGeom>
          <a:solidFill>
            <a:srgbClr val="D9981E"/>
          </a:solidFill>
          <a:ln w="0">
            <a:noFill/>
            <a:prstDash val="solid"/>
          </a:ln>
        </p:spPr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6BB3D6D2-7A07-45B1-8B05-4C5E0A606536}"/>
              </a:ext>
            </a:extLst>
          </p:cNvPr>
          <p:cNvSpPr>
            <a:spLocks noGrp="1"/>
          </p:cNvSpPr>
          <p:nvPr/>
        </p:nvSpPr>
        <p:spPr>
          <a:xfrm>
            <a:off x="5143500" y="3857625"/>
            <a:ext cx="1095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8088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Warning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37728B79-B578-4F04-B7CC-FD5587DF93A0}"/>
              </a:ext>
            </a:extLst>
          </p:cNvPr>
          <p:cNvSpPr>
            <a:spLocks noGrp="1"/>
          </p:cNvSpPr>
          <p:nvPr/>
        </p:nvSpPr>
        <p:spPr>
          <a:xfrm>
            <a:off x="6477000" y="3848100"/>
            <a:ext cx="4619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Footprint не назначен</a:t>
            </a:r>
          </a:p>
        </p:txBody>
      </p:sp>
      <p:cxnSp>
        <p:nvCxnSpPr>
          <p:cNvPr id="75" name="Прямая со стрелкой 74"/>
          <p:cNvCxnSpPr/>
          <p:nvPr/>
        </p:nvCxnSpPr>
        <p:spPr>
          <a:xfrm>
            <a:off x="5143500" y="4295775"/>
            <a:ext cx="5953125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8FE1FA9-1B1D-4D00-B74B-8DA7D38578F9}"/>
              </a:ext>
            </a:extLst>
          </p:cNvPr>
          <p:cNvSpPr>
            <a:spLocks noGrp="1"/>
          </p:cNvSpPr>
          <p:nvPr/>
        </p:nvSpPr>
        <p:spPr>
          <a:xfrm>
            <a:off x="5143500" y="4438650"/>
            <a:ext cx="1095375" cy="36195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D1E2635-6868-426C-9374-7B261B85E87C}"/>
              </a:ext>
            </a:extLst>
          </p:cNvPr>
          <p:cNvSpPr>
            <a:spLocks noGrp="1"/>
          </p:cNvSpPr>
          <p:nvPr/>
        </p:nvSpPr>
        <p:spPr>
          <a:xfrm>
            <a:off x="5143500" y="4495800"/>
            <a:ext cx="109537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8088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27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Info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450BAABC-7F93-4D90-9092-AAF88B43B6FA}"/>
              </a:ext>
            </a:extLst>
          </p:cNvPr>
          <p:cNvSpPr>
            <a:spLocks noGrp="1"/>
          </p:cNvSpPr>
          <p:nvPr/>
        </p:nvSpPr>
        <p:spPr>
          <a:xfrm>
            <a:off x="6477000" y="4486275"/>
            <a:ext cx="46196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947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425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Проверка завершена</a:t>
            </a:r>
          </a:p>
        </p:txBody>
      </p:sp>
      <p:cxnSp>
        <p:nvCxnSpPr>
          <p:cNvPr id="79" name="Прямая со стрелкой 78"/>
          <p:cNvCxnSpPr/>
          <p:nvPr/>
        </p:nvCxnSpPr>
        <p:spPr>
          <a:xfrm>
            <a:off x="5143500" y="4933950"/>
            <a:ext cx="5953125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F4FC041D-C76B-4C99-97B0-DF9DF60FCDD1}"/>
              </a:ext>
            </a:extLst>
          </p:cNvPr>
          <p:cNvSpPr>
            <a:spLocks noGrp="1"/>
          </p:cNvSpPr>
          <p:nvPr/>
        </p:nvSpPr>
        <p:spPr>
          <a:xfrm>
            <a:off x="1428750" y="5810250"/>
            <a:ext cx="9334500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 старых версиях и учебной литературе эта операция называется Compile Project.</a:t>
            </a:r>
          </a:p>
        </p:txBody>
      </p:sp>
    </p:spTree>
    <p:extLst>
      <p:ext uri="{BB962C8B-B14F-4D97-AF65-F5344CB8AC3E}">
        <p14:creationId xmlns:p14="http://schemas.microsoft.com/office/powerpoint/2010/main" val="1387408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F1D56443-5BBB-4EE7-AAC3-62A3B50643E1}"/>
              </a:ext>
            </a:extLst>
          </p:cNvPr>
          <p:cNvSpPr>
            <a:spLocks noGrp="1"/>
          </p:cNvSpPr>
          <p:nvPr/>
        </p:nvSpPr>
        <p:spPr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6EE235B-644E-4E04-B708-A03C7C41932F}"/>
              </a:ext>
            </a:extLst>
          </p:cNvPr>
          <p:cNvSpPr>
            <a:spLocks noGrp="1"/>
          </p:cNvSpPr>
          <p:nvPr/>
        </p:nvSpPr>
        <p:spPr>
          <a:xfrm>
            <a:off x="495300" y="590550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lang="ru-RU" dirty="0"/>
              <a:t>Связь схемы и платы.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Синхронизация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схемы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и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платы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через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ECO</a:t>
            </a: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A7E4966-52FE-4D51-A13C-0C36AB36CB23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8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55607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1143000" y="3286125"/>
            <a:ext cx="9620250" cy="0"/>
          </a:xfrm>
          <a:prstGeom prst="straightConnector1">
            <a:avLst/>
          </a:prstGeom>
          <a:ln w="38100">
            <a:solidFill>
              <a:srgbClr val="B7C0C8"/>
            </a:solidFill>
            <a:prstDash val="solid"/>
          </a:ln>
        </p:spPr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E6EAD3F-4C28-426F-85A8-F86D4709A432}"/>
              </a:ext>
            </a:extLst>
          </p:cNvPr>
          <p:cNvSpPr>
            <a:spLocks noGrp="1"/>
          </p:cNvSpPr>
          <p:nvPr/>
        </p:nvSpPr>
        <p:spPr>
          <a:xfrm>
            <a:off x="495300" y="2190750"/>
            <a:ext cx="2095500" cy="20002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24F89D8-AFF4-4981-8133-47346783191E}"/>
              </a:ext>
            </a:extLst>
          </p:cNvPr>
          <p:cNvSpPr>
            <a:spLocks noGrp="1"/>
          </p:cNvSpPr>
          <p:nvPr/>
        </p:nvSpPr>
        <p:spPr>
          <a:xfrm>
            <a:off x="638175" y="2457450"/>
            <a:ext cx="1809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SchDoc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779C2806-AF71-4356-9D9D-4CF0D9A44C2B}"/>
              </a:ext>
            </a:extLst>
          </p:cNvPr>
          <p:cNvSpPr>
            <a:spLocks noGrp="1"/>
          </p:cNvSpPr>
          <p:nvPr/>
        </p:nvSpPr>
        <p:spPr>
          <a:xfrm>
            <a:off x="666750" y="3095625"/>
            <a:ext cx="1752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компоненты, цепи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и параметры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74832F6-90C5-4ABA-BCB7-E73117A99EA5}"/>
              </a:ext>
            </a:extLst>
          </p:cNvPr>
          <p:cNvSpPr>
            <a:spLocks noGrp="1"/>
          </p:cNvSpPr>
          <p:nvPr/>
        </p:nvSpPr>
        <p:spPr>
          <a:xfrm>
            <a:off x="1447800" y="4076700"/>
            <a:ext cx="190500" cy="190500"/>
          </a:xfrm>
          <a:prstGeom prst="rect">
            <a:avLst/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978A04-FCB9-4CD7-A0B3-CF27EEE0ECD3}"/>
              </a:ext>
            </a:extLst>
          </p:cNvPr>
          <p:cNvSpPr>
            <a:spLocks noGrp="1"/>
          </p:cNvSpPr>
          <p:nvPr/>
        </p:nvSpPr>
        <p:spPr>
          <a:xfrm>
            <a:off x="3238500" y="2190750"/>
            <a:ext cx="2095500" cy="20002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171290-6A2A-445A-9C09-D31311912ADF}"/>
              </a:ext>
            </a:extLst>
          </p:cNvPr>
          <p:cNvSpPr>
            <a:spLocks noGrp="1"/>
          </p:cNvSpPr>
          <p:nvPr/>
        </p:nvSpPr>
        <p:spPr>
          <a:xfrm>
            <a:off x="3381375" y="2457450"/>
            <a:ext cx="1809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Сравнение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03D8CEA-7910-4B5C-B7B2-1056AE0D0D5E}"/>
              </a:ext>
            </a:extLst>
          </p:cNvPr>
          <p:cNvSpPr>
            <a:spLocks noGrp="1"/>
          </p:cNvSpPr>
          <p:nvPr/>
        </p:nvSpPr>
        <p:spPr>
          <a:xfrm>
            <a:off x="3409950" y="3095625"/>
            <a:ext cx="1752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392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поиск различий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между документами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A5D361B0-AC22-43C1-A49B-D1F0263CF0FB}"/>
              </a:ext>
            </a:extLst>
          </p:cNvPr>
          <p:cNvSpPr>
            <a:spLocks noGrp="1"/>
          </p:cNvSpPr>
          <p:nvPr/>
        </p:nvSpPr>
        <p:spPr>
          <a:xfrm>
            <a:off x="4191000" y="4076700"/>
            <a:ext cx="190500" cy="190500"/>
          </a:xfrm>
          <a:prstGeom prst="rect">
            <a:avLst/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F70EBDA-124B-4519-9587-319EFD585F7E}"/>
              </a:ext>
            </a:extLst>
          </p:cNvPr>
          <p:cNvSpPr>
            <a:spLocks noGrp="1"/>
          </p:cNvSpPr>
          <p:nvPr/>
        </p:nvSpPr>
        <p:spPr>
          <a:xfrm>
            <a:off x="6191250" y="2190750"/>
            <a:ext cx="2381250" cy="2000250"/>
          </a:xfrm>
          <a:prstGeom prst="rect">
            <a:avLst/>
          </a:prstGeom>
          <a:solidFill>
            <a:srgbClr val="EAF4FF"/>
          </a:solidFill>
          <a:ln w="0">
            <a:noFill/>
            <a:prstDash val="solid"/>
          </a:ln>
        </p:spPr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F2E748-CB18-4831-B25C-071A6BA4BFC7}"/>
              </a:ext>
            </a:extLst>
          </p:cNvPr>
          <p:cNvSpPr>
            <a:spLocks noGrp="1"/>
          </p:cNvSpPr>
          <p:nvPr/>
        </p:nvSpPr>
        <p:spPr>
          <a:xfrm>
            <a:off x="6334125" y="2457450"/>
            <a:ext cx="2095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6402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Engineering Change Order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2CBDA26B-71DD-49C9-A499-6F13C632A661}"/>
              </a:ext>
            </a:extLst>
          </p:cNvPr>
          <p:cNvSpPr>
            <a:spLocks noGrp="1"/>
          </p:cNvSpPr>
          <p:nvPr/>
        </p:nvSpPr>
        <p:spPr>
          <a:xfrm>
            <a:off x="6362700" y="3095625"/>
            <a:ext cx="20383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список операций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перед применением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B6102A2-70AE-4549-9A0E-24B55B11B8A3}"/>
              </a:ext>
            </a:extLst>
          </p:cNvPr>
          <p:cNvSpPr>
            <a:spLocks noGrp="1"/>
          </p:cNvSpPr>
          <p:nvPr/>
        </p:nvSpPr>
        <p:spPr>
          <a:xfrm>
            <a:off x="7286625" y="4076700"/>
            <a:ext cx="190500" cy="190500"/>
          </a:xfrm>
          <a:prstGeom prst="rect">
            <a:avLst/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18326D9-330A-48ED-A8B4-EEF5B1EDB6A5}"/>
              </a:ext>
            </a:extLst>
          </p:cNvPr>
          <p:cNvSpPr>
            <a:spLocks noGrp="1"/>
          </p:cNvSpPr>
          <p:nvPr/>
        </p:nvSpPr>
        <p:spPr>
          <a:xfrm>
            <a:off x="9144000" y="2190750"/>
            <a:ext cx="2095500" cy="20002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FEF0B0-C468-4E38-87B6-99E1F7B6F0F6}"/>
              </a:ext>
            </a:extLst>
          </p:cNvPr>
          <p:cNvSpPr>
            <a:spLocks noGrp="1"/>
          </p:cNvSpPr>
          <p:nvPr/>
        </p:nvSpPr>
        <p:spPr>
          <a:xfrm>
            <a:off x="9286875" y="2457450"/>
            <a:ext cx="1809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PcbDoc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71B0766-7B23-464E-A464-7DB08644D68C}"/>
              </a:ext>
            </a:extLst>
          </p:cNvPr>
          <p:cNvSpPr>
            <a:spLocks noGrp="1"/>
          </p:cNvSpPr>
          <p:nvPr/>
        </p:nvSpPr>
        <p:spPr>
          <a:xfrm>
            <a:off x="9315450" y="3095625"/>
            <a:ext cx="17526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посадочные места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и связи на плате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212CCD92-98AD-43C2-B2F7-000EBD1BA803}"/>
              </a:ext>
            </a:extLst>
          </p:cNvPr>
          <p:cNvSpPr>
            <a:spLocks noGrp="1"/>
          </p:cNvSpPr>
          <p:nvPr/>
        </p:nvSpPr>
        <p:spPr>
          <a:xfrm>
            <a:off x="10096500" y="4076700"/>
            <a:ext cx="190500" cy="190500"/>
          </a:xfrm>
          <a:prstGeom prst="rect">
            <a:avLst/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3EF4C71-6E2A-4CEB-BBB7-2D7E5234836E}"/>
              </a:ext>
            </a:extLst>
          </p:cNvPr>
          <p:cNvSpPr>
            <a:spLocks noGrp="1"/>
          </p:cNvSpPr>
          <p:nvPr/>
        </p:nvSpPr>
        <p:spPr>
          <a:xfrm>
            <a:off x="3238500" y="4762500"/>
            <a:ext cx="5524500" cy="819150"/>
          </a:xfrm>
          <a:prstGeom prst="rect">
            <a:avLst/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6A987D7B-100B-4D01-BE1C-94543E90C4AB}"/>
              </a:ext>
            </a:extLst>
          </p:cNvPr>
          <p:cNvSpPr>
            <a:spLocks noGrp="1"/>
          </p:cNvSpPr>
          <p:nvPr/>
        </p:nvSpPr>
        <p:spPr>
          <a:xfrm>
            <a:off x="3476625" y="4905375"/>
            <a:ext cx="2095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7342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Типичные операции ECO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B71BA4B-FA24-40F2-A646-B1D67D5BF8AD}"/>
              </a:ext>
            </a:extLst>
          </p:cNvPr>
          <p:cNvSpPr>
            <a:spLocks noGrp="1"/>
          </p:cNvSpPr>
          <p:nvPr/>
        </p:nvSpPr>
        <p:spPr>
          <a:xfrm>
            <a:off x="5572125" y="4905375"/>
            <a:ext cx="29527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3518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Add Component   Add Net   Update Parameter   Remove Class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65B8D97-81DE-494D-AA56-958E8BF58FBD}"/>
              </a:ext>
            </a:extLst>
          </p:cNvPr>
          <p:cNvSpPr>
            <a:spLocks noGrp="1"/>
          </p:cNvSpPr>
          <p:nvPr/>
        </p:nvSpPr>
        <p:spPr>
          <a:xfrm>
            <a:off x="1619250" y="5905500"/>
            <a:ext cx="8953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ECO позволяет проверить каждое изменение до его внесения в документ платы.</a:t>
            </a:r>
          </a:p>
        </p:txBody>
      </p:sp>
    </p:spTree>
    <p:extLst>
      <p:ext uri="{BB962C8B-B14F-4D97-AF65-F5344CB8AC3E}">
        <p14:creationId xmlns:p14="http://schemas.microsoft.com/office/powerpoint/2010/main" val="20607665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B8BA61A9-F3E4-44BF-A25B-AADB0C67E963}"/>
              </a:ext>
            </a:extLst>
          </p:cNvPr>
          <p:cNvSpPr>
            <a:spLocks noGrp="1"/>
          </p:cNvSpPr>
          <p:nvPr/>
        </p:nvSpPr>
        <p:spPr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378ED6-C26A-4692-B89D-35BADB33D4C4}"/>
              </a:ext>
            </a:extLst>
          </p:cNvPr>
          <p:cNvSpPr>
            <a:spLocks noGrp="1"/>
          </p:cNvSpPr>
          <p:nvPr/>
        </p:nvSpPr>
        <p:spPr>
          <a:xfrm>
            <a:off x="495300" y="590550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lang="ru-RU" dirty="0"/>
              <a:t>Связь схемы и платы.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Жизненный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цикл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PCB-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проекта</a:t>
            </a:r>
            <a:endParaRPr kumimoji="0" sz="2850" b="1" i="0" u="none" strike="noStrike" kern="1200" cap="none" spc="0" normalizeH="0" baseline="0" noProof="0" dirty="0">
              <a:ln>
                <a:noFill/>
              </a:ln>
              <a:solidFill>
                <a:srgbClr val="111827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45" name="Прямая со стрелкой 44"/>
          <p:cNvCxnSpPr/>
          <p:nvPr/>
        </p:nvCxnSpPr>
        <p:spPr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D8DBDE-E927-4399-9CA5-228E47B7AA50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9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55607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47" name="Прямая со стрелкой 46"/>
          <p:cNvCxnSpPr/>
          <p:nvPr/>
        </p:nvCxnSpPr>
        <p:spPr>
          <a:xfrm>
            <a:off x="1095375" y="3000375"/>
            <a:ext cx="9810750" cy="0"/>
          </a:xfrm>
          <a:prstGeom prst="straightConnector1">
            <a:avLst/>
          </a:prstGeom>
          <a:ln w="38100">
            <a:solidFill>
              <a:srgbClr val="B7C0C8"/>
            </a:solidFill>
            <a:prstDash val="solid"/>
          </a:ln>
        </p:spPr>
      </p:cxnSp>
      <p:cxnSp>
        <p:nvCxnSpPr>
          <p:cNvPr id="48" name="Прямая со стрелкой 47"/>
          <p:cNvCxnSpPr/>
          <p:nvPr/>
        </p:nvCxnSpPr>
        <p:spPr>
          <a:xfrm>
            <a:off x="1095375" y="4857750"/>
            <a:ext cx="9810750" cy="0"/>
          </a:xfrm>
          <a:prstGeom prst="straightConnector1">
            <a:avLst/>
          </a:prstGeom>
          <a:ln w="38100">
            <a:solidFill>
              <a:srgbClr val="B7C0C8"/>
            </a:solidFill>
            <a:prstDash val="solid"/>
          </a:ln>
        </p:spPr>
      </p:cxn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10C2BC9-8ACA-4873-B3F5-028184B1DDAD}"/>
              </a:ext>
            </a:extLst>
          </p:cNvPr>
          <p:cNvSpPr>
            <a:spLocks noGrp="1"/>
          </p:cNvSpPr>
          <p:nvPr/>
        </p:nvSpPr>
        <p:spPr>
          <a:xfrm>
            <a:off x="495300" y="1905000"/>
            <a:ext cx="2286000" cy="14287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AEC7668-37FF-4203-920F-294735BB1D22}"/>
              </a:ext>
            </a:extLst>
          </p:cNvPr>
          <p:cNvSpPr>
            <a:spLocks noGrp="1"/>
          </p:cNvSpPr>
          <p:nvPr/>
        </p:nvSpPr>
        <p:spPr>
          <a:xfrm>
            <a:off x="685800" y="20955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7E84F63-8901-4C75-8FA2-3F275E322FA6}"/>
              </a:ext>
            </a:extLst>
          </p:cNvPr>
          <p:cNvSpPr>
            <a:spLocks noGrp="1"/>
          </p:cNvSpPr>
          <p:nvPr/>
        </p:nvSpPr>
        <p:spPr>
          <a:xfrm>
            <a:off x="685800" y="21621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01E0138F-9866-4829-BC70-90F19104D2B5}"/>
              </a:ext>
            </a:extLst>
          </p:cNvPr>
          <p:cNvSpPr>
            <a:spLocks noGrp="1"/>
          </p:cNvSpPr>
          <p:nvPr/>
        </p:nvSpPr>
        <p:spPr>
          <a:xfrm>
            <a:off x="1276350" y="2095500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Схема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3A62518-4796-423C-B0C3-73CC1F4B9A28}"/>
              </a:ext>
            </a:extLst>
          </p:cNvPr>
          <p:cNvSpPr>
            <a:spLocks noGrp="1"/>
          </p:cNvSpPr>
          <p:nvPr/>
        </p:nvSpPr>
        <p:spPr>
          <a:xfrm>
            <a:off x="685800" y="274320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SchDoc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A82626C9-D47B-41D6-B398-6466B08C5BCC}"/>
              </a:ext>
            </a:extLst>
          </p:cNvPr>
          <p:cNvSpPr>
            <a:spLocks noGrp="1"/>
          </p:cNvSpPr>
          <p:nvPr/>
        </p:nvSpPr>
        <p:spPr>
          <a:xfrm>
            <a:off x="3305175" y="1905000"/>
            <a:ext cx="2286000" cy="14287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81EDD2A0-9624-4F34-B263-D2D530A45810}"/>
              </a:ext>
            </a:extLst>
          </p:cNvPr>
          <p:cNvSpPr>
            <a:spLocks noGrp="1"/>
          </p:cNvSpPr>
          <p:nvPr/>
        </p:nvSpPr>
        <p:spPr>
          <a:xfrm>
            <a:off x="3495675" y="20955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4FEA69D0-6E10-417C-B011-34DF608BA0E4}"/>
              </a:ext>
            </a:extLst>
          </p:cNvPr>
          <p:cNvSpPr>
            <a:spLocks noGrp="1"/>
          </p:cNvSpPr>
          <p:nvPr/>
        </p:nvSpPr>
        <p:spPr>
          <a:xfrm>
            <a:off x="3495675" y="21621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3A78F55-6BD6-43E1-95C2-EB45616B2C33}"/>
              </a:ext>
            </a:extLst>
          </p:cNvPr>
          <p:cNvSpPr>
            <a:spLocks noGrp="1"/>
          </p:cNvSpPr>
          <p:nvPr/>
        </p:nvSpPr>
        <p:spPr>
          <a:xfrm>
            <a:off x="4086225" y="2095500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Валидация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1DB25125-86C0-4989-80BF-23D6C61B2A4B}"/>
              </a:ext>
            </a:extLst>
          </p:cNvPr>
          <p:cNvSpPr>
            <a:spLocks noGrp="1"/>
          </p:cNvSpPr>
          <p:nvPr/>
        </p:nvSpPr>
        <p:spPr>
          <a:xfrm>
            <a:off x="3495675" y="274320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Messages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5A17D9CD-C874-436C-B060-B2EE87D3A963}"/>
              </a:ext>
            </a:extLst>
          </p:cNvPr>
          <p:cNvSpPr>
            <a:spLocks noGrp="1"/>
          </p:cNvSpPr>
          <p:nvPr/>
        </p:nvSpPr>
        <p:spPr>
          <a:xfrm>
            <a:off x="6115050" y="1905000"/>
            <a:ext cx="2286000" cy="14287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5C273C6-EE71-4C3A-A900-45E65B6B6CDA}"/>
              </a:ext>
            </a:extLst>
          </p:cNvPr>
          <p:cNvSpPr>
            <a:spLocks noGrp="1"/>
          </p:cNvSpPr>
          <p:nvPr/>
        </p:nvSpPr>
        <p:spPr>
          <a:xfrm>
            <a:off x="6305550" y="20955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9BD80B23-FBC2-4BEF-B1AA-566CE116D606}"/>
              </a:ext>
            </a:extLst>
          </p:cNvPr>
          <p:cNvSpPr>
            <a:spLocks noGrp="1"/>
          </p:cNvSpPr>
          <p:nvPr/>
        </p:nvSpPr>
        <p:spPr>
          <a:xfrm>
            <a:off x="6305550" y="21621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13008A0-17C7-490A-AC2A-2C0FE1D134F9}"/>
              </a:ext>
            </a:extLst>
          </p:cNvPr>
          <p:cNvSpPr>
            <a:spLocks noGrp="1"/>
          </p:cNvSpPr>
          <p:nvPr/>
        </p:nvSpPr>
        <p:spPr>
          <a:xfrm>
            <a:off x="6896100" y="2095500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Передача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72B7EECB-74C0-4BFC-9868-C9150BB3502E}"/>
              </a:ext>
            </a:extLst>
          </p:cNvPr>
          <p:cNvSpPr>
            <a:spLocks noGrp="1"/>
          </p:cNvSpPr>
          <p:nvPr/>
        </p:nvSpPr>
        <p:spPr>
          <a:xfrm>
            <a:off x="6305550" y="274320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ECO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D588CF74-1A4F-4629-B5BD-9EADF93457BD}"/>
              </a:ext>
            </a:extLst>
          </p:cNvPr>
          <p:cNvSpPr>
            <a:spLocks noGrp="1"/>
          </p:cNvSpPr>
          <p:nvPr/>
        </p:nvSpPr>
        <p:spPr>
          <a:xfrm>
            <a:off x="8924925" y="1905000"/>
            <a:ext cx="2286000" cy="14287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2DC927E3-D8AC-4C98-BFA5-EFC4D3C85E0D}"/>
              </a:ext>
            </a:extLst>
          </p:cNvPr>
          <p:cNvSpPr>
            <a:spLocks noGrp="1"/>
          </p:cNvSpPr>
          <p:nvPr/>
        </p:nvSpPr>
        <p:spPr>
          <a:xfrm>
            <a:off x="9115425" y="209550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0CB4DD7-1425-4723-9285-056A88CF96FE}"/>
              </a:ext>
            </a:extLst>
          </p:cNvPr>
          <p:cNvSpPr>
            <a:spLocks noGrp="1"/>
          </p:cNvSpPr>
          <p:nvPr/>
        </p:nvSpPr>
        <p:spPr>
          <a:xfrm>
            <a:off x="9115425" y="21621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0CC57FF-6804-4B42-913A-E502579EE813}"/>
              </a:ext>
            </a:extLst>
          </p:cNvPr>
          <p:cNvSpPr>
            <a:spLocks noGrp="1"/>
          </p:cNvSpPr>
          <p:nvPr/>
        </p:nvSpPr>
        <p:spPr>
          <a:xfrm>
            <a:off x="9705975" y="2095500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8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Размещение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C00EF2C-DBAB-4578-BF6F-474080EB0288}"/>
              </a:ext>
            </a:extLst>
          </p:cNvPr>
          <p:cNvSpPr>
            <a:spLocks noGrp="1"/>
          </p:cNvSpPr>
          <p:nvPr/>
        </p:nvSpPr>
        <p:spPr>
          <a:xfrm>
            <a:off x="9115425" y="2743200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PcbDoc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0DDAA9A2-C01D-4F03-AA22-95C3975122F0}"/>
              </a:ext>
            </a:extLst>
          </p:cNvPr>
          <p:cNvSpPr>
            <a:spLocks noGrp="1"/>
          </p:cNvSpPr>
          <p:nvPr/>
        </p:nvSpPr>
        <p:spPr>
          <a:xfrm>
            <a:off x="1885950" y="3762375"/>
            <a:ext cx="2286000" cy="14287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EA03A2D2-F5DC-45D4-90EC-F2123535F08C}"/>
              </a:ext>
            </a:extLst>
          </p:cNvPr>
          <p:cNvSpPr>
            <a:spLocks noGrp="1"/>
          </p:cNvSpPr>
          <p:nvPr/>
        </p:nvSpPr>
        <p:spPr>
          <a:xfrm>
            <a:off x="2076450" y="39528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6726ED00-481F-4D57-B2E9-54592A6857FF}"/>
              </a:ext>
            </a:extLst>
          </p:cNvPr>
          <p:cNvSpPr>
            <a:spLocks noGrp="1"/>
          </p:cNvSpPr>
          <p:nvPr/>
        </p:nvSpPr>
        <p:spPr>
          <a:xfrm>
            <a:off x="2076450" y="4019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4441E587-ACB6-451A-A077-0BE785ED2993}"/>
              </a:ext>
            </a:extLst>
          </p:cNvPr>
          <p:cNvSpPr>
            <a:spLocks noGrp="1"/>
          </p:cNvSpPr>
          <p:nvPr/>
        </p:nvSpPr>
        <p:spPr>
          <a:xfrm>
            <a:off x="2667000" y="3952875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888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Трассировка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5DB0008F-00A1-45EB-8036-46A602470F1F}"/>
              </a:ext>
            </a:extLst>
          </p:cNvPr>
          <p:cNvSpPr>
            <a:spLocks noGrp="1"/>
          </p:cNvSpPr>
          <p:nvPr/>
        </p:nvSpPr>
        <p:spPr>
          <a:xfrm>
            <a:off x="2076450" y="4600575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Tracks, vias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4F42EB43-066D-43D8-A8A5-4AAFC661E3B9}"/>
              </a:ext>
            </a:extLst>
          </p:cNvPr>
          <p:cNvSpPr>
            <a:spLocks noGrp="1"/>
          </p:cNvSpPr>
          <p:nvPr/>
        </p:nvSpPr>
        <p:spPr>
          <a:xfrm>
            <a:off x="4695825" y="3762375"/>
            <a:ext cx="2286000" cy="1428750"/>
          </a:xfrm>
          <a:prstGeom prst="rect">
            <a:avLst/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id="{22AAC746-D2E9-4353-81AE-45BB4A66660F}"/>
              </a:ext>
            </a:extLst>
          </p:cNvPr>
          <p:cNvSpPr>
            <a:spLocks noGrp="1"/>
          </p:cNvSpPr>
          <p:nvPr/>
        </p:nvSpPr>
        <p:spPr>
          <a:xfrm>
            <a:off x="4886325" y="39528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9D69F980-82F2-4C5B-A36A-31D64650EEA8}"/>
              </a:ext>
            </a:extLst>
          </p:cNvPr>
          <p:cNvSpPr>
            <a:spLocks noGrp="1"/>
          </p:cNvSpPr>
          <p:nvPr/>
        </p:nvSpPr>
        <p:spPr>
          <a:xfrm>
            <a:off x="4886325" y="4019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2263CDC-9DBA-45F5-86B9-D41DD5443413}"/>
              </a:ext>
            </a:extLst>
          </p:cNvPr>
          <p:cNvSpPr>
            <a:spLocks noGrp="1"/>
          </p:cNvSpPr>
          <p:nvPr/>
        </p:nvSpPr>
        <p:spPr>
          <a:xfrm>
            <a:off x="5476875" y="3952875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389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Проверка</a:t>
            </a: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BBC3894B-9791-41A8-AED4-CB239DB28B4A}"/>
              </a:ext>
            </a:extLst>
          </p:cNvPr>
          <p:cNvSpPr>
            <a:spLocks noGrp="1"/>
          </p:cNvSpPr>
          <p:nvPr/>
        </p:nvSpPr>
        <p:spPr>
          <a:xfrm>
            <a:off x="4886325" y="4600575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DRC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61DFC4BB-B854-4793-8434-CA7D997C5F80}"/>
              </a:ext>
            </a:extLst>
          </p:cNvPr>
          <p:cNvSpPr>
            <a:spLocks noGrp="1"/>
          </p:cNvSpPr>
          <p:nvPr/>
        </p:nvSpPr>
        <p:spPr>
          <a:xfrm>
            <a:off x="7505700" y="3762375"/>
            <a:ext cx="2286000" cy="1428750"/>
          </a:xfrm>
          <a:prstGeom prst="rect">
            <a:avLst/>
          </a:prstGeom>
          <a:solidFill>
            <a:srgbClr val="EAF4FF"/>
          </a:solidFill>
          <a:ln w="0">
            <a:noFill/>
            <a:prstDash val="solid"/>
          </a:ln>
        </p:spPr>
      </p:sp>
      <p:sp>
        <p:nvSpPr>
          <p:cNvPr id="38" name="Прямоугольник: скругленные углы 37">
            <a:extLst>
              <a:ext uri="{FF2B5EF4-FFF2-40B4-BE49-F238E27FC236}">
                <a16:creationId xmlns:a16="http://schemas.microsoft.com/office/drawing/2014/main" id="{F13D5AE8-D0BE-4734-A325-F591385B7DAD}"/>
              </a:ext>
            </a:extLst>
          </p:cNvPr>
          <p:cNvSpPr>
            <a:spLocks noGrp="1"/>
          </p:cNvSpPr>
          <p:nvPr/>
        </p:nvSpPr>
        <p:spPr>
          <a:xfrm>
            <a:off x="7696200" y="39528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2F0C188-A09B-4F23-9D46-3557E36DC6FD}"/>
              </a:ext>
            </a:extLst>
          </p:cNvPr>
          <p:cNvSpPr>
            <a:spLocks noGrp="1"/>
          </p:cNvSpPr>
          <p:nvPr/>
        </p:nvSpPr>
        <p:spPr>
          <a:xfrm>
            <a:off x="7696200" y="4019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C66563C8-AC43-406D-BC2F-398DEA5198D8}"/>
              </a:ext>
            </a:extLst>
          </p:cNvPr>
          <p:cNvSpPr>
            <a:spLocks noGrp="1"/>
          </p:cNvSpPr>
          <p:nvPr/>
        </p:nvSpPr>
        <p:spPr>
          <a:xfrm>
            <a:off x="8286750" y="3952875"/>
            <a:ext cx="1333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3155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75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575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Документация</a:t>
            </a:r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FBEC3951-2A8A-4E86-B2C6-8E4178E4E6C7}"/>
              </a:ext>
            </a:extLst>
          </p:cNvPr>
          <p:cNvSpPr>
            <a:spLocks noGrp="1"/>
          </p:cNvSpPr>
          <p:nvPr/>
        </p:nvSpPr>
        <p:spPr>
          <a:xfrm>
            <a:off x="7696200" y="4600575"/>
            <a:ext cx="1905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Draftsman, OutJob</a:t>
            </a: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188E6E09-C6E2-4A8A-9901-5D07F02CEC81}"/>
              </a:ext>
            </a:extLst>
          </p:cNvPr>
          <p:cNvSpPr>
            <a:spLocks noGrp="1"/>
          </p:cNvSpPr>
          <p:nvPr/>
        </p:nvSpPr>
        <p:spPr>
          <a:xfrm>
            <a:off x="1476375" y="5810250"/>
            <a:ext cx="9239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6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Изменение схемы возвращает проект к валидации и повторной синхронизации.</a:t>
            </a:r>
          </a:p>
        </p:txBody>
      </p:sp>
    </p:spTree>
    <p:extLst>
      <p:ext uri="{BB962C8B-B14F-4D97-AF65-F5344CB8AC3E}">
        <p14:creationId xmlns:p14="http://schemas.microsoft.com/office/powerpoint/2010/main" val="1999009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ABDE7E5C-FC7E-4B6A-B3BB-552D4C92405D}"/>
              </a:ext>
            </a:extLst>
          </p:cNvPr>
          <p:cNvSpPr>
            <a:spLocks noGrp="1"/>
          </p:cNvSpPr>
          <p:nvPr/>
        </p:nvSpPr>
        <p:spPr>
          <a:xfrm>
            <a:off x="495300" y="247650"/>
            <a:ext cx="247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7619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DFA3E90-3DA4-4610-A8F1-92527E8E361A}"/>
              </a:ext>
            </a:extLst>
          </p:cNvPr>
          <p:cNvSpPr>
            <a:spLocks noGrp="1"/>
          </p:cNvSpPr>
          <p:nvPr/>
        </p:nvSpPr>
        <p:spPr>
          <a:xfrm>
            <a:off x="495300" y="590550"/>
            <a:ext cx="11096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Проект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PowerBoard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: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демонстрационный</a:t>
            </a:r>
            <a:r>
              <a:rPr kumimoji="0" sz="2850" b="1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2850" b="1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пример</a:t>
            </a:r>
            <a:endParaRPr kumimoji="0" sz="2850" b="1" i="0" u="none" strike="noStrike" kern="1200" cap="none" spc="0" normalizeH="0" baseline="0" noProof="0" dirty="0">
              <a:ln>
                <a:noFill/>
              </a:ln>
              <a:solidFill>
                <a:srgbClr val="111827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cxnSp>
        <p:nvCxnSpPr>
          <p:cNvPr id="52" name="Прямая со стрелкой 51"/>
          <p:cNvCxnSpPr/>
          <p:nvPr/>
        </p:nvCxnSpPr>
        <p:spPr>
          <a:xfrm>
            <a:off x="495300" y="1257300"/>
            <a:ext cx="11049000" cy="0"/>
          </a:xfrm>
          <a:prstGeom prst="straightConnector1">
            <a:avLst/>
          </a:prstGeom>
          <a:ln w="9525">
            <a:solidFill>
              <a:srgbClr val="B7C0C8"/>
            </a:solidFill>
            <a:prstDash val="solid"/>
          </a:ln>
        </p:spPr>
      </p:cxn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D897626-198D-4C8F-BB6C-E344CC8D2B29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30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556070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0F839002-4372-45C7-A7D1-6C4CE21D25B2}"/>
              </a:ext>
            </a:extLst>
          </p:cNvPr>
          <p:cNvSpPr>
            <a:spLocks noGrp="1"/>
          </p:cNvSpPr>
          <p:nvPr/>
        </p:nvSpPr>
        <p:spPr>
          <a:xfrm>
            <a:off x="495300" y="1571625"/>
            <a:ext cx="7239000" cy="3143250"/>
          </a:xfrm>
          <a:prstGeom prst="rect">
            <a:avLst/>
          </a:prstGeom>
          <a:solidFill>
            <a:srgbClr val="F7F9FA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3441D15-8D30-45F1-A5B0-4B869432FA04}"/>
              </a:ext>
            </a:extLst>
          </p:cNvPr>
          <p:cNvSpPr>
            <a:spLocks noGrp="1"/>
          </p:cNvSpPr>
          <p:nvPr/>
        </p:nvSpPr>
        <p:spPr>
          <a:xfrm>
            <a:off x="742950" y="266700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VIN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A1D33197-C522-4DF3-8EBE-ACFC9364C2F7}"/>
              </a:ext>
            </a:extLst>
          </p:cNvPr>
          <p:cNvSpPr>
            <a:spLocks noGrp="1"/>
          </p:cNvSpPr>
          <p:nvPr/>
        </p:nvSpPr>
        <p:spPr>
          <a:xfrm>
            <a:off x="1381125" y="2476500"/>
            <a:ext cx="809625" cy="400050"/>
          </a:xfrm>
          <a:prstGeom prst="roundRect">
            <a:avLst>
              <a:gd name="adj" fmla="val 19048"/>
            </a:avLst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458672D-A174-4BD1-ACDE-66FE7E8F0F30}"/>
              </a:ext>
            </a:extLst>
          </p:cNvPr>
          <p:cNvSpPr>
            <a:spLocks noGrp="1"/>
          </p:cNvSpPr>
          <p:nvPr/>
        </p:nvSpPr>
        <p:spPr>
          <a:xfrm>
            <a:off x="1495425" y="2552700"/>
            <a:ext cx="5810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J1</a:t>
            </a:r>
          </a:p>
        </p:txBody>
      </p:sp>
      <p:cxnSp>
        <p:nvCxnSpPr>
          <p:cNvPr id="58" name="Прямая со стрелкой 57"/>
          <p:cNvCxnSpPr/>
          <p:nvPr/>
        </p:nvCxnSpPr>
        <p:spPr>
          <a:xfrm>
            <a:off x="2190750" y="2676525"/>
            <a:ext cx="666750" cy="0"/>
          </a:xfrm>
          <a:prstGeom prst="straightConnector1">
            <a:avLst/>
          </a:prstGeom>
          <a:ln w="38100">
            <a:solidFill>
              <a:srgbClr val="C56A24"/>
            </a:solidFill>
            <a:prstDash val="solid"/>
          </a:ln>
        </p:spPr>
      </p:cxn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25FFA611-57C6-4E64-AC87-365E9F0C24FB}"/>
              </a:ext>
            </a:extLst>
          </p:cNvPr>
          <p:cNvSpPr>
            <a:spLocks noGrp="1"/>
          </p:cNvSpPr>
          <p:nvPr/>
        </p:nvSpPr>
        <p:spPr>
          <a:xfrm>
            <a:off x="2857500" y="2333625"/>
            <a:ext cx="1143000" cy="400050"/>
          </a:xfrm>
          <a:prstGeom prst="roundRect">
            <a:avLst>
              <a:gd name="adj" fmla="val 19048"/>
            </a:avLst>
          </a:prstGeom>
          <a:solidFill>
            <a:srgbClr val="EAF4FF"/>
          </a:solidFill>
          <a:ln w="0">
            <a:noFill/>
            <a:prstDash val="solid"/>
          </a:ln>
        </p:spPr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2CB8137-0BBB-4370-8752-5C43ADEF4833}"/>
              </a:ext>
            </a:extLst>
          </p:cNvPr>
          <p:cNvSpPr>
            <a:spLocks noGrp="1"/>
          </p:cNvSpPr>
          <p:nvPr/>
        </p:nvSpPr>
        <p:spPr>
          <a:xfrm>
            <a:off x="2971800" y="2409825"/>
            <a:ext cx="9144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40833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U1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3D8DFF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3D8D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3,3 В</a:t>
            </a:r>
          </a:p>
        </p:txBody>
      </p:sp>
      <p:cxnSp>
        <p:nvCxnSpPr>
          <p:cNvPr id="61" name="Прямая со стрелкой 60"/>
          <p:cNvCxnSpPr/>
          <p:nvPr/>
        </p:nvCxnSpPr>
        <p:spPr>
          <a:xfrm>
            <a:off x="4000500" y="2676525"/>
            <a:ext cx="666750" cy="0"/>
          </a:xfrm>
          <a:prstGeom prst="straightConnector1">
            <a:avLst/>
          </a:prstGeom>
          <a:ln w="38100">
            <a:solidFill>
              <a:srgbClr val="C56A24"/>
            </a:solidFill>
            <a:prstDash val="solid"/>
          </a:ln>
        </p:spPr>
      </p:cxn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452DD627-B26E-400C-9B5C-A5936D7015D6}"/>
              </a:ext>
            </a:extLst>
          </p:cNvPr>
          <p:cNvSpPr>
            <a:spLocks noGrp="1"/>
          </p:cNvSpPr>
          <p:nvPr/>
        </p:nvSpPr>
        <p:spPr>
          <a:xfrm>
            <a:off x="4667250" y="2476500"/>
            <a:ext cx="809625" cy="400050"/>
          </a:xfrm>
          <a:prstGeom prst="roundRect">
            <a:avLst>
              <a:gd name="adj" fmla="val 19048"/>
            </a:avLst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BA5751C2-CFDA-4C76-9711-6ABA398DAC0E}"/>
              </a:ext>
            </a:extLst>
          </p:cNvPr>
          <p:cNvSpPr>
            <a:spLocks noGrp="1"/>
          </p:cNvSpPr>
          <p:nvPr/>
        </p:nvSpPr>
        <p:spPr>
          <a:xfrm>
            <a:off x="4781550" y="2552700"/>
            <a:ext cx="5810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J2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BBB404D-7C69-4D93-A668-386A92EE427A}"/>
              </a:ext>
            </a:extLst>
          </p:cNvPr>
          <p:cNvSpPr>
            <a:spLocks noGrp="1"/>
          </p:cNvSpPr>
          <p:nvPr/>
        </p:nvSpPr>
        <p:spPr>
          <a:xfrm>
            <a:off x="5667375" y="2667000"/>
            <a:ext cx="857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0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VOUT</a:t>
            </a:r>
          </a:p>
        </p:txBody>
      </p:sp>
      <p:cxnSp>
        <p:nvCxnSpPr>
          <p:cNvPr id="65" name="Прямая со стрелкой 64"/>
          <p:cNvCxnSpPr/>
          <p:nvPr/>
        </p:nvCxnSpPr>
        <p:spPr>
          <a:xfrm>
            <a:off x="4524375" y="2857500"/>
            <a:ext cx="0" cy="857250"/>
          </a:xfrm>
          <a:prstGeom prst="straightConnector1">
            <a:avLst/>
          </a:prstGeom>
          <a:ln w="28575">
            <a:solidFill>
              <a:srgbClr val="C56A24"/>
            </a:solidFill>
            <a:prstDash val="solid"/>
          </a:ln>
        </p:spPr>
      </p:cxn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80601648-F87F-4BF9-8CE7-D2BAB0126C58}"/>
              </a:ext>
            </a:extLst>
          </p:cNvPr>
          <p:cNvSpPr>
            <a:spLocks noGrp="1"/>
          </p:cNvSpPr>
          <p:nvPr/>
        </p:nvSpPr>
        <p:spPr>
          <a:xfrm>
            <a:off x="4095750" y="3714750"/>
            <a:ext cx="857250" cy="400050"/>
          </a:xfrm>
          <a:prstGeom prst="roundRect">
            <a:avLst>
              <a:gd name="adj" fmla="val 19048"/>
            </a:avLst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01F1156-3431-43B7-9F4A-B1664DB9D1F7}"/>
              </a:ext>
            </a:extLst>
          </p:cNvPr>
          <p:cNvSpPr>
            <a:spLocks noGrp="1"/>
          </p:cNvSpPr>
          <p:nvPr/>
        </p:nvSpPr>
        <p:spPr>
          <a:xfrm>
            <a:off x="4210050" y="3790950"/>
            <a:ext cx="6286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R1</a:t>
            </a:r>
          </a:p>
        </p:txBody>
      </p:sp>
      <p:cxnSp>
        <p:nvCxnSpPr>
          <p:cNvPr id="68" name="Прямая со стрелкой 67"/>
          <p:cNvCxnSpPr/>
          <p:nvPr/>
        </p:nvCxnSpPr>
        <p:spPr>
          <a:xfrm>
            <a:off x="4953000" y="3914775"/>
            <a:ext cx="523875" cy="0"/>
          </a:xfrm>
          <a:prstGeom prst="straightConnector1">
            <a:avLst/>
          </a:prstGeom>
          <a:ln w="28575">
            <a:solidFill>
              <a:srgbClr val="C56A24"/>
            </a:solidFill>
            <a:prstDash val="solid"/>
          </a:ln>
        </p:spPr>
      </p:cxn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E756A756-EB9B-4C90-81C1-EAFF21DB1210}"/>
              </a:ext>
            </a:extLst>
          </p:cNvPr>
          <p:cNvSpPr>
            <a:spLocks noGrp="1"/>
          </p:cNvSpPr>
          <p:nvPr/>
        </p:nvSpPr>
        <p:spPr>
          <a:xfrm>
            <a:off x="5476875" y="3714750"/>
            <a:ext cx="1000125" cy="400050"/>
          </a:xfrm>
          <a:prstGeom prst="roundRect">
            <a:avLst>
              <a:gd name="adj" fmla="val 19048"/>
            </a:avLst>
          </a:prstGeom>
          <a:solidFill>
            <a:srgbClr val="EEF2F3"/>
          </a:solidFill>
          <a:ln w="0">
            <a:noFill/>
            <a:prstDash val="solid"/>
          </a:ln>
        </p:spPr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7D9D6A6-A644-441D-A7F2-8348232CFA9C}"/>
              </a:ext>
            </a:extLst>
          </p:cNvPr>
          <p:cNvSpPr>
            <a:spLocks noGrp="1"/>
          </p:cNvSpPr>
          <p:nvPr/>
        </p:nvSpPr>
        <p:spPr>
          <a:xfrm>
            <a:off x="5591175" y="3790950"/>
            <a:ext cx="771525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41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LED1</a:t>
            </a:r>
          </a:p>
        </p:txBody>
      </p:sp>
      <p:cxnSp>
        <p:nvCxnSpPr>
          <p:cNvPr id="71" name="Прямая со стрелкой 70"/>
          <p:cNvCxnSpPr/>
          <p:nvPr/>
        </p:nvCxnSpPr>
        <p:spPr>
          <a:xfrm>
            <a:off x="6477000" y="3914775"/>
            <a:ext cx="619125" cy="0"/>
          </a:xfrm>
          <a:prstGeom prst="straightConnector1">
            <a:avLst/>
          </a:prstGeom>
          <a:ln w="28575">
            <a:solidFill>
              <a:srgbClr val="C56A24"/>
            </a:solidFill>
            <a:prstDash val="solid"/>
          </a:ln>
        </p:spPr>
      </p:cxn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05102F08-1424-4909-AC5F-04C631604B7A}"/>
              </a:ext>
            </a:extLst>
          </p:cNvPr>
          <p:cNvSpPr>
            <a:spLocks noGrp="1"/>
          </p:cNvSpPr>
          <p:nvPr/>
        </p:nvSpPr>
        <p:spPr>
          <a:xfrm>
            <a:off x="6715125" y="426720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556070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556070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GND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0D2266BE-F59D-453B-919F-871D5404237F}"/>
              </a:ext>
            </a:extLst>
          </p:cNvPr>
          <p:cNvSpPr>
            <a:spLocks noGrp="1"/>
          </p:cNvSpPr>
          <p:nvPr/>
        </p:nvSpPr>
        <p:spPr>
          <a:xfrm>
            <a:off x="2524125" y="3190875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C1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05015573-7274-4509-8BDB-58E87F93FDAB}"/>
              </a:ext>
            </a:extLst>
          </p:cNvPr>
          <p:cNvSpPr>
            <a:spLocks noGrp="1"/>
          </p:cNvSpPr>
          <p:nvPr/>
        </p:nvSpPr>
        <p:spPr>
          <a:xfrm>
            <a:off x="4095750" y="3190875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C2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5EB51E7D-727D-4EEF-95C7-506E3D68E15A}"/>
              </a:ext>
            </a:extLst>
          </p:cNvPr>
          <p:cNvSpPr>
            <a:spLocks noGrp="1"/>
          </p:cNvSpPr>
          <p:nvPr/>
        </p:nvSpPr>
        <p:spPr>
          <a:xfrm>
            <a:off x="8096250" y="1571625"/>
            <a:ext cx="3543300" cy="3143250"/>
          </a:xfrm>
          <a:prstGeom prst="rect">
            <a:avLst/>
          </a:prstGeom>
          <a:solidFill>
            <a:srgbClr val="FFFFFF"/>
          </a:solidFill>
          <a:ln w="9525">
            <a:solidFill>
              <a:srgbClr val="B7C0C8"/>
            </a:solidFill>
            <a:prstDash val="solid"/>
          </a:ln>
        </p:spPr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4D70070-CC28-4661-B16E-2B742EEC0204}"/>
              </a:ext>
            </a:extLst>
          </p:cNvPr>
          <p:cNvSpPr>
            <a:spLocks noGrp="1"/>
          </p:cNvSpPr>
          <p:nvPr/>
        </p:nvSpPr>
        <p:spPr>
          <a:xfrm>
            <a:off x="8382000" y="1809750"/>
            <a:ext cx="2952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5278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80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Документы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E7CCC3C6-3AE3-4A74-A418-D16FC9F9272B}"/>
              </a:ext>
            </a:extLst>
          </p:cNvPr>
          <p:cNvSpPr>
            <a:spLocks noGrp="1"/>
          </p:cNvSpPr>
          <p:nvPr/>
        </p:nvSpPr>
        <p:spPr>
          <a:xfrm>
            <a:off x="8382000" y="2381250"/>
            <a:ext cx="2905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3795B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3795B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▾  PowerBoard.PrjPcb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3AF3A0F8-2B1C-4D8A-B3E2-6564FBB9599C}"/>
              </a:ext>
            </a:extLst>
          </p:cNvPr>
          <p:cNvSpPr>
            <a:spLocks noGrp="1"/>
          </p:cNvSpPr>
          <p:nvPr/>
        </p:nvSpPr>
        <p:spPr>
          <a:xfrm>
            <a:off x="8382000" y="2876550"/>
            <a:ext cx="2905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  └  PowerBoard.SchDoc</a:t>
            </a: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60F3661E-ACE2-49CF-BD22-90638C6FC90C}"/>
              </a:ext>
            </a:extLst>
          </p:cNvPr>
          <p:cNvSpPr>
            <a:spLocks noGrp="1"/>
          </p:cNvSpPr>
          <p:nvPr/>
        </p:nvSpPr>
        <p:spPr>
          <a:xfrm>
            <a:off x="8382000" y="3371850"/>
            <a:ext cx="2905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  └  PowerBoard.PcbDoc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4BDBB21-7DDA-4174-B3E6-FBAAACFF129D}"/>
              </a:ext>
            </a:extLst>
          </p:cNvPr>
          <p:cNvSpPr>
            <a:spLocks noGrp="1"/>
          </p:cNvSpPr>
          <p:nvPr/>
        </p:nvSpPr>
        <p:spPr>
          <a:xfrm>
            <a:off x="8382000" y="3867150"/>
            <a:ext cx="2905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  └  PowerBoard.OutJob</a:t>
            </a:r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id="{E48CB028-5212-4EE2-95C2-FE62E8431A80}"/>
              </a:ext>
            </a:extLst>
          </p:cNvPr>
          <p:cNvSpPr>
            <a:spLocks noGrp="1"/>
          </p:cNvSpPr>
          <p:nvPr/>
        </p:nvSpPr>
        <p:spPr>
          <a:xfrm>
            <a:off x="571500" y="50958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E8E9859-25D6-4BCD-98D0-240DF30E5E33}"/>
              </a:ext>
            </a:extLst>
          </p:cNvPr>
          <p:cNvSpPr>
            <a:spLocks noGrp="1"/>
          </p:cNvSpPr>
          <p:nvPr/>
        </p:nvSpPr>
        <p:spPr>
          <a:xfrm>
            <a:off x="571500" y="5162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BD8D6112-A767-45E0-8AFF-A81B81D40BC6}"/>
              </a:ext>
            </a:extLst>
          </p:cNvPr>
          <p:cNvSpPr>
            <a:spLocks noGrp="1"/>
          </p:cNvSpPr>
          <p:nvPr/>
        </p:nvSpPr>
        <p:spPr>
          <a:xfrm>
            <a:off x="1162050" y="5172075"/>
            <a:ext cx="2905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разместить компоненты</a:t>
            </a: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A67E387F-084A-431F-8578-2C2697316E13}"/>
              </a:ext>
            </a:extLst>
          </p:cNvPr>
          <p:cNvSpPr>
            <a:spLocks noGrp="1"/>
          </p:cNvSpPr>
          <p:nvPr/>
        </p:nvSpPr>
        <p:spPr>
          <a:xfrm>
            <a:off x="4333875" y="509587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E8EF1117-7B60-4655-9399-D378151CF17A}"/>
              </a:ext>
            </a:extLst>
          </p:cNvPr>
          <p:cNvSpPr>
            <a:spLocks noGrp="1"/>
          </p:cNvSpPr>
          <p:nvPr/>
        </p:nvSpPr>
        <p:spPr>
          <a:xfrm>
            <a:off x="4333875" y="5162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FC661A8-C7D0-45CF-9C30-D300A4B880A4}"/>
              </a:ext>
            </a:extLst>
          </p:cNvPr>
          <p:cNvSpPr>
            <a:spLocks noGrp="1"/>
          </p:cNvSpPr>
          <p:nvPr/>
        </p:nvSpPr>
        <p:spPr>
          <a:xfrm>
            <a:off x="4924425" y="5172075"/>
            <a:ext cx="2905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соединить цепи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5DE81821-E36E-4B93-ACF0-79E13AC86AAB}"/>
              </a:ext>
            </a:extLst>
          </p:cNvPr>
          <p:cNvSpPr>
            <a:spLocks noGrp="1"/>
          </p:cNvSpPr>
          <p:nvPr/>
        </p:nvSpPr>
        <p:spPr>
          <a:xfrm>
            <a:off x="8096250" y="516255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76667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41" name="Прямоугольник: скругленные углы 40">
            <a:extLst>
              <a:ext uri="{FF2B5EF4-FFF2-40B4-BE49-F238E27FC236}">
                <a16:creationId xmlns:a16="http://schemas.microsoft.com/office/drawing/2014/main" id="{87057D69-A297-4F68-8116-1591C41839A3}"/>
              </a:ext>
            </a:extLst>
          </p:cNvPr>
          <p:cNvSpPr>
            <a:spLocks noGrp="1"/>
          </p:cNvSpPr>
          <p:nvPr/>
        </p:nvSpPr>
        <p:spPr>
          <a:xfrm>
            <a:off x="571500" y="561975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83682161-D3F9-4623-9B8A-340DA1007C00}"/>
              </a:ext>
            </a:extLst>
          </p:cNvPr>
          <p:cNvSpPr>
            <a:spLocks noGrp="1"/>
          </p:cNvSpPr>
          <p:nvPr/>
        </p:nvSpPr>
        <p:spPr>
          <a:xfrm>
            <a:off x="571500" y="568642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167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</a:t>
            </a:r>
            <a:endParaRPr kumimoji="0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C4C07A03-57AC-4990-A101-C55E4A9C034D}"/>
              </a:ext>
            </a:extLst>
          </p:cNvPr>
          <p:cNvSpPr>
            <a:spLocks noGrp="1"/>
          </p:cNvSpPr>
          <p:nvPr/>
        </p:nvSpPr>
        <p:spPr>
          <a:xfrm>
            <a:off x="1162050" y="5695950"/>
            <a:ext cx="2905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выполнить</a:t>
            </a:r>
            <a:r>
              <a:rPr kumimoji="0" sz="1350" b="0" i="0" u="none" strike="noStrike" kern="1200" cap="none" spc="0" normalizeH="0" baseline="0" noProof="0" dirty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 </a:t>
            </a:r>
            <a:r>
              <a:rPr kumimoji="0" sz="1350" b="0" i="0" u="none" strike="noStrike" kern="1200" cap="none" spc="0" normalizeH="0" baseline="0" noProof="0" dirty="0" err="1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аннотацию</a:t>
            </a:r>
            <a:endParaRPr kumimoji="0" sz="1350" b="0" i="0" u="none" strike="noStrike" kern="1200" cap="none" spc="0" normalizeH="0" baseline="0" noProof="0" dirty="0">
              <a:ln>
                <a:noFill/>
              </a:ln>
              <a:solidFill>
                <a:srgbClr val="111827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4" name="Прямоугольник: скругленные углы 43">
            <a:extLst>
              <a:ext uri="{FF2B5EF4-FFF2-40B4-BE49-F238E27FC236}">
                <a16:creationId xmlns:a16="http://schemas.microsoft.com/office/drawing/2014/main" id="{25328720-029D-4A40-8F77-512587CD134F}"/>
              </a:ext>
            </a:extLst>
          </p:cNvPr>
          <p:cNvSpPr>
            <a:spLocks noGrp="1"/>
          </p:cNvSpPr>
          <p:nvPr/>
        </p:nvSpPr>
        <p:spPr>
          <a:xfrm>
            <a:off x="4333875" y="561975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3795B"/>
          </a:solidFill>
          <a:ln w="0">
            <a:noFill/>
            <a:prstDash val="solid"/>
          </a:ln>
        </p:spPr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F0881F2B-660C-4496-A2DC-0F006216295C}"/>
              </a:ext>
            </a:extLst>
          </p:cNvPr>
          <p:cNvSpPr>
            <a:spLocks noGrp="1"/>
          </p:cNvSpPr>
          <p:nvPr/>
        </p:nvSpPr>
        <p:spPr>
          <a:xfrm>
            <a:off x="4333875" y="5715000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167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4</a:t>
            </a:r>
            <a:endParaRPr kumimoji="0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7FE756AD-8D81-4453-A8DB-3CB07BE903A8}"/>
              </a:ext>
            </a:extLst>
          </p:cNvPr>
          <p:cNvSpPr>
            <a:spLocks noGrp="1"/>
          </p:cNvSpPr>
          <p:nvPr/>
        </p:nvSpPr>
        <p:spPr>
          <a:xfrm>
            <a:off x="4924425" y="5695950"/>
            <a:ext cx="2905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0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0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провести валидацию</a:t>
            </a:r>
          </a:p>
        </p:txBody>
      </p:sp>
      <p:sp>
        <p:nvSpPr>
          <p:cNvPr id="47" name="Прямоугольник: скругленные углы 46">
            <a:extLst>
              <a:ext uri="{FF2B5EF4-FFF2-40B4-BE49-F238E27FC236}">
                <a16:creationId xmlns:a16="http://schemas.microsoft.com/office/drawing/2014/main" id="{DCCE4DED-A1CE-4B3D-A89C-94BE4F61F8AC}"/>
              </a:ext>
            </a:extLst>
          </p:cNvPr>
          <p:cNvSpPr>
            <a:spLocks noGrp="1"/>
          </p:cNvSpPr>
          <p:nvPr/>
        </p:nvSpPr>
        <p:spPr>
          <a:xfrm>
            <a:off x="8096250" y="5619750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3D8DFF"/>
          </a:solidFill>
          <a:ln w="0">
            <a:noFill/>
            <a:prstDash val="solid"/>
          </a:ln>
        </p:spPr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DC27DE21-912E-4F11-84D0-0BB93E9D80CD}"/>
              </a:ext>
            </a:extLst>
          </p:cNvPr>
          <p:cNvSpPr>
            <a:spLocks noGrp="1"/>
          </p:cNvSpPr>
          <p:nvPr/>
        </p:nvSpPr>
        <p:spPr>
          <a:xfrm>
            <a:off x="8096250" y="5743575"/>
            <a:ext cx="4572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4167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5</a:t>
            </a:r>
            <a:endParaRPr kumimoji="0" sz="15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BC9D22B7-9255-4539-95F2-003C805D5581}"/>
              </a:ext>
            </a:extLst>
          </p:cNvPr>
          <p:cNvSpPr>
            <a:spLocks noGrp="1"/>
          </p:cNvSpPr>
          <p:nvPr/>
        </p:nvSpPr>
        <p:spPr>
          <a:xfrm>
            <a:off x="8686800" y="5695950"/>
            <a:ext cx="2905125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4444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 b="1">
                <a:solidFill>
                  <a:srgbClr val="111827"/>
                </a:solidFill>
                <a:latin typeface="Arial"/>
                <a:ea typeface="Arial"/>
                <a:cs typeface="Arial"/>
              </a:defRPr>
            </a:pPr>
            <a:r>
              <a:rPr kumimoji="0" sz="1350" b="1" i="0" u="none" strike="noStrike" kern="1200" cap="none" spc="0" normalizeH="0" baseline="0" noProof="0">
                <a:ln>
                  <a:noFill/>
                </a:ln>
                <a:solidFill>
                  <a:srgbClr val="11182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передать данные в PcbDoc</a:t>
            </a:r>
          </a:p>
        </p:txBody>
      </p:sp>
    </p:spTree>
    <p:extLst>
      <p:ext uri="{BB962C8B-B14F-4D97-AF65-F5344CB8AC3E}">
        <p14:creationId xmlns:p14="http://schemas.microsoft.com/office/powerpoint/2010/main" val="20110971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379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85E71E8A-690F-4731-992C-41618F9A4539}"/>
              </a:ext>
            </a:extLst>
          </p:cNvPr>
          <p:cNvSpPr>
            <a:spLocks noGrp="1"/>
          </p:cNvSpPr>
          <p:nvPr/>
        </p:nvSpPr>
        <p:spPr>
          <a:xfrm>
            <a:off x="495300" y="33337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50" b="1">
                <a:solidFill>
                  <a:srgbClr val="CDE7DF"/>
                </a:solidFill>
                <a:latin typeface="Arial"/>
                <a:ea typeface="Arial"/>
                <a:cs typeface="Arial"/>
              </a:defRPr>
            </a:pPr>
            <a:r>
              <a:rPr kumimoji="0" sz="1050" b="1" i="0" u="none" strike="noStrike" kern="1200" cap="none" spc="0" normalizeH="0" baseline="0" noProof="0">
                <a:ln>
                  <a:noFill/>
                </a:ln>
                <a:solidFill>
                  <a:srgbClr val="CDE7D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ЛЕКЦИЯ 2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A71819F5-94CC-46E5-9687-FEB94E27EED3}"/>
              </a:ext>
            </a:extLst>
          </p:cNvPr>
          <p:cNvSpPr>
            <a:spLocks noGrp="1"/>
          </p:cNvSpPr>
          <p:nvPr/>
        </p:nvSpPr>
        <p:spPr>
          <a:xfrm>
            <a:off x="495300" y="876300"/>
            <a:ext cx="10668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5097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3225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PCB-проект объединяет схему, плату и выпуск документации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4A0F9C8-72DB-439B-A5F4-2EF3A36AEFA6}"/>
              </a:ext>
            </a:extLst>
          </p:cNvPr>
          <p:cNvSpPr>
            <a:spLocks noGrp="1"/>
          </p:cNvSpPr>
          <p:nvPr/>
        </p:nvSpPr>
        <p:spPr>
          <a:xfrm>
            <a:off x="666750" y="2333625"/>
            <a:ext cx="523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>
                <a:solidFill>
                  <a:srgbClr val="A7D4C7"/>
                </a:solidFill>
                <a:latin typeface="Arial"/>
                <a:ea typeface="Arial"/>
                <a:cs typeface="Arial"/>
              </a:defRPr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A7D4C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532832A-DE82-40CA-9AF9-C3B8D93C92A7}"/>
              </a:ext>
            </a:extLst>
          </p:cNvPr>
          <p:cNvSpPr>
            <a:spLocks noGrp="1"/>
          </p:cNvSpPr>
          <p:nvPr/>
        </p:nvSpPr>
        <p:spPr>
          <a:xfrm>
            <a:off x="1333500" y="2305050"/>
            <a:ext cx="476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Какую роль выполняет PrjPcb?</a:t>
            </a:r>
          </a:p>
        </p:txBody>
      </p:sp>
      <p:cxnSp>
        <p:nvCxnSpPr>
          <p:cNvPr id="27" name="Прямая со стрелкой 26"/>
          <p:cNvCxnSpPr/>
          <p:nvPr/>
        </p:nvCxnSpPr>
        <p:spPr>
          <a:xfrm>
            <a:off x="666750" y="2924175"/>
            <a:ext cx="4857750" cy="0"/>
          </a:xfrm>
          <a:prstGeom prst="straightConnector1">
            <a:avLst/>
          </a:prstGeom>
          <a:ln w="9525">
            <a:solidFill>
              <a:srgbClr val="5BA48E"/>
            </a:solidFill>
            <a:prstDash val="solid"/>
          </a:ln>
        </p:spPr>
      </p:cxn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9F8E02E4-BA8C-43A8-A1A1-AC739FAEA4D8}"/>
              </a:ext>
            </a:extLst>
          </p:cNvPr>
          <p:cNvSpPr>
            <a:spLocks noGrp="1"/>
          </p:cNvSpPr>
          <p:nvPr/>
        </p:nvSpPr>
        <p:spPr>
          <a:xfrm>
            <a:off x="6286500" y="2333625"/>
            <a:ext cx="523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>
                <a:solidFill>
                  <a:srgbClr val="A7D4C7"/>
                </a:solidFill>
                <a:latin typeface="Arial"/>
                <a:ea typeface="Arial"/>
                <a:cs typeface="Arial"/>
              </a:defRPr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A7D4C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0B9C7E5-4AAD-4292-A577-85AA70940B5D}"/>
              </a:ext>
            </a:extLst>
          </p:cNvPr>
          <p:cNvSpPr>
            <a:spLocks noGrp="1"/>
          </p:cNvSpPr>
          <p:nvPr/>
        </p:nvSpPr>
        <p:spPr>
          <a:xfrm>
            <a:off x="6953250" y="2305050"/>
            <a:ext cx="476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Чем symbol отличается от footprint?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>
            <a:off x="6286500" y="2924175"/>
            <a:ext cx="4857750" cy="0"/>
          </a:xfrm>
          <a:prstGeom prst="straightConnector1">
            <a:avLst/>
          </a:prstGeom>
          <a:ln w="9525">
            <a:solidFill>
              <a:srgbClr val="5BA48E"/>
            </a:solidFill>
            <a:prstDash val="solid"/>
          </a:ln>
        </p:spPr>
      </p:cxn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856990F-7D83-40BB-AFE8-A6E074CCA5CF}"/>
              </a:ext>
            </a:extLst>
          </p:cNvPr>
          <p:cNvSpPr>
            <a:spLocks noGrp="1"/>
          </p:cNvSpPr>
          <p:nvPr/>
        </p:nvSpPr>
        <p:spPr>
          <a:xfrm>
            <a:off x="666750" y="3333750"/>
            <a:ext cx="523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>
                <a:solidFill>
                  <a:srgbClr val="A7D4C7"/>
                </a:solidFill>
                <a:latin typeface="Arial"/>
                <a:ea typeface="Arial"/>
                <a:cs typeface="Arial"/>
              </a:defRPr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A7D4C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E128848-D3FB-4CC3-B5D5-88876C5A9717}"/>
              </a:ext>
            </a:extLst>
          </p:cNvPr>
          <p:cNvSpPr>
            <a:spLocks noGrp="1"/>
          </p:cNvSpPr>
          <p:nvPr/>
        </p:nvSpPr>
        <p:spPr>
          <a:xfrm>
            <a:off x="1333500" y="3305175"/>
            <a:ext cx="476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Что проверяет Validate PCB Project?</a:t>
            </a: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666750" y="3924300"/>
            <a:ext cx="4857750" cy="0"/>
          </a:xfrm>
          <a:prstGeom prst="straightConnector1">
            <a:avLst/>
          </a:prstGeom>
          <a:ln w="9525">
            <a:solidFill>
              <a:srgbClr val="5BA48E"/>
            </a:solidFill>
            <a:prstDash val="solid"/>
          </a:ln>
        </p:spPr>
      </p:cxn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1918BF8-89C1-43EC-A050-CB4BC4BC152F}"/>
              </a:ext>
            </a:extLst>
          </p:cNvPr>
          <p:cNvSpPr>
            <a:spLocks noGrp="1"/>
          </p:cNvSpPr>
          <p:nvPr/>
        </p:nvSpPr>
        <p:spPr>
          <a:xfrm>
            <a:off x="6286500" y="3333750"/>
            <a:ext cx="523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>
                <a:solidFill>
                  <a:srgbClr val="A7D4C7"/>
                </a:solidFill>
                <a:latin typeface="Arial"/>
                <a:ea typeface="Arial"/>
                <a:cs typeface="Arial"/>
              </a:defRPr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A7D4C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912C0F6-4E34-45B0-9B76-3CE860C40793}"/>
              </a:ext>
            </a:extLst>
          </p:cNvPr>
          <p:cNvSpPr>
            <a:spLocks noGrp="1"/>
          </p:cNvSpPr>
          <p:nvPr/>
        </p:nvSpPr>
        <p:spPr>
          <a:xfrm>
            <a:off x="6953250" y="3305175"/>
            <a:ext cx="476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Для чего применяется ECO?</a:t>
            </a:r>
          </a:p>
        </p:txBody>
      </p:sp>
      <p:cxnSp>
        <p:nvCxnSpPr>
          <p:cNvPr id="36" name="Прямая со стрелкой 35"/>
          <p:cNvCxnSpPr/>
          <p:nvPr/>
        </p:nvCxnSpPr>
        <p:spPr>
          <a:xfrm>
            <a:off x="6286500" y="3924300"/>
            <a:ext cx="4857750" cy="0"/>
          </a:xfrm>
          <a:prstGeom prst="straightConnector1">
            <a:avLst/>
          </a:prstGeom>
          <a:ln w="9525">
            <a:solidFill>
              <a:srgbClr val="5BA48E"/>
            </a:solidFill>
            <a:prstDash val="solid"/>
          </a:ln>
        </p:spPr>
      </p:cxn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001E374C-B19A-4931-9F5C-8B399AD22AFC}"/>
              </a:ext>
            </a:extLst>
          </p:cNvPr>
          <p:cNvSpPr>
            <a:spLocks noGrp="1"/>
          </p:cNvSpPr>
          <p:nvPr/>
        </p:nvSpPr>
        <p:spPr>
          <a:xfrm>
            <a:off x="666750" y="4333875"/>
            <a:ext cx="523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>
                <a:solidFill>
                  <a:srgbClr val="A7D4C7"/>
                </a:solidFill>
                <a:latin typeface="Arial"/>
                <a:ea typeface="Arial"/>
                <a:cs typeface="Arial"/>
              </a:defRPr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A7D4C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6D01063-45CC-42D2-8C01-71E18B4BEC53}"/>
              </a:ext>
            </a:extLst>
          </p:cNvPr>
          <p:cNvSpPr>
            <a:spLocks noGrp="1"/>
          </p:cNvSpPr>
          <p:nvPr/>
        </p:nvSpPr>
        <p:spPr>
          <a:xfrm>
            <a:off x="1333500" y="4305300"/>
            <a:ext cx="476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Почему сетка важна для связности схемы?</a:t>
            </a: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666750" y="4924425"/>
            <a:ext cx="4857750" cy="0"/>
          </a:xfrm>
          <a:prstGeom prst="straightConnector1">
            <a:avLst/>
          </a:prstGeom>
          <a:ln w="9525">
            <a:solidFill>
              <a:srgbClr val="5BA48E"/>
            </a:solidFill>
            <a:prstDash val="solid"/>
          </a:ln>
        </p:spPr>
      </p:cxn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72053927-F4D9-4A31-A22E-CF5B7A739458}"/>
              </a:ext>
            </a:extLst>
          </p:cNvPr>
          <p:cNvSpPr>
            <a:spLocks noGrp="1"/>
          </p:cNvSpPr>
          <p:nvPr/>
        </p:nvSpPr>
        <p:spPr>
          <a:xfrm>
            <a:off x="6286500" y="4333875"/>
            <a:ext cx="5238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 b="1">
                <a:solidFill>
                  <a:srgbClr val="A7D4C7"/>
                </a:solidFill>
                <a:latin typeface="Arial"/>
                <a:ea typeface="Arial"/>
                <a:cs typeface="Arial"/>
              </a:defRPr>
            </a:pPr>
            <a:r>
              <a:rPr kumimoji="0" sz="1125" b="1" i="0" u="none" strike="noStrike" kern="1200" cap="none" spc="0" normalizeH="0" baseline="0" noProof="0">
                <a:ln>
                  <a:noFill/>
                </a:ln>
                <a:solidFill>
                  <a:srgbClr val="A7D4C7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0FFA8423-8426-4EF9-A510-9FA05FCAFE28}"/>
              </a:ext>
            </a:extLst>
          </p:cNvPr>
          <p:cNvSpPr>
            <a:spLocks noGrp="1"/>
          </p:cNvSpPr>
          <p:nvPr/>
        </p:nvSpPr>
        <p:spPr>
          <a:xfrm>
            <a:off x="6953250" y="4305300"/>
            <a:ext cx="4762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96172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kumimoji="0" sz="15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Какие документы формируют результат проекта?</a:t>
            </a: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6286500" y="4924425"/>
            <a:ext cx="4857750" cy="0"/>
          </a:xfrm>
          <a:prstGeom prst="straightConnector1">
            <a:avLst/>
          </a:prstGeom>
          <a:ln w="9525">
            <a:solidFill>
              <a:srgbClr val="5BA48E"/>
            </a:solidFill>
            <a:prstDash val="solid"/>
          </a:ln>
        </p:spPr>
      </p:cxn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B74448AD-CD9C-4B54-990A-93C67BA6049F}"/>
              </a:ext>
            </a:extLst>
          </p:cNvPr>
          <p:cNvSpPr>
            <a:spLocks noGrp="1"/>
          </p:cNvSpPr>
          <p:nvPr/>
        </p:nvSpPr>
        <p:spPr>
          <a:xfrm>
            <a:off x="495300" y="6172200"/>
            <a:ext cx="809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0">
                <a:solidFill>
                  <a:srgbClr val="CDE7DF"/>
                </a:solidFill>
                <a:latin typeface="Arial"/>
                <a:ea typeface="Arial"/>
                <a:cs typeface="Arial"/>
              </a:defRPr>
            </a:pPr>
            <a:r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CDE7D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Следующий этап: создание принципиальной схемы и подготовка компонентов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95BC5A00-A8BE-44B9-83A7-7D91CB2E69C7}"/>
              </a:ext>
            </a:extLst>
          </p:cNvPr>
          <p:cNvSpPr>
            <a:spLocks noGrp="1"/>
          </p:cNvSpPr>
          <p:nvPr/>
        </p:nvSpPr>
        <p:spPr>
          <a:xfrm>
            <a:off x="11144250" y="6419850"/>
            <a:ext cx="4000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>
            <a:normAutofit fontScale="81667" lnSpcReduction="20000"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0">
                <a:solidFill>
                  <a:srgbClr val="CDE7DF"/>
                </a:solidFill>
                <a:latin typeface="Arial"/>
                <a:ea typeface="Arial"/>
                <a:cs typeface="Arial"/>
              </a:defRPr>
            </a:pPr>
            <a:r>
              <a:rPr kumimoji="0" sz="975" b="0" i="0" u="none" strike="noStrike" kern="1200" cap="none" spc="0" normalizeH="0" baseline="0" noProof="0" dirty="0">
                <a:ln>
                  <a:noFill/>
                </a:ln>
                <a:solidFill>
                  <a:srgbClr val="CDE7D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3</a:t>
            </a:r>
            <a:r>
              <a:rPr kumimoji="0" lang="ru-RU" sz="975" b="0" i="0" u="none" strike="noStrike" kern="1200" cap="none" spc="0" normalizeH="0" baseline="0" noProof="0" dirty="0">
                <a:ln>
                  <a:noFill/>
                </a:ln>
                <a:solidFill>
                  <a:srgbClr val="CDE7DF"/>
                </a:solidFill>
                <a:effectLst/>
                <a:uLnTx/>
                <a:uFillTx/>
                <a:latin typeface="Arial"/>
                <a:ea typeface="Arial"/>
                <a:cs typeface="Arial"/>
              </a:rPr>
              <a:t>1</a:t>
            </a:r>
            <a:endParaRPr kumimoji="0" sz="975" b="0" i="0" u="none" strike="noStrike" kern="1200" cap="none" spc="0" normalizeH="0" baseline="0" noProof="0" dirty="0">
              <a:ln>
                <a:noFill/>
              </a:ln>
              <a:solidFill>
                <a:srgbClr val="CDE7DF"/>
              </a:solidFill>
              <a:effectLst/>
              <a:uLnTx/>
              <a:uFillTx/>
              <a:latin typeface="Arial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065428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838</TotalTime>
  <Words>2869</Words>
  <Application>Microsoft Office PowerPoint</Application>
  <DocSecurity>0</DocSecurity>
  <PresentationFormat>Широкоэкранный</PresentationFormat>
  <Paragraphs>589</Paragraphs>
  <Slides>32</Slides>
  <Notes>30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 Unicode MS</vt:lpstr>
      <vt:lpstr>Arial</vt:lpstr>
      <vt:lpstr>Calibri</vt:lpstr>
      <vt:lpstr>ChatGPT</vt:lpstr>
      <vt:lpstr>1_ChatGPT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/>
  <dc:creator>Walnut Exporter</dc:creator>
  <cp:keywords/>
  <dc:description/>
  <cp:lastModifiedBy>Dmitry Volkhin</cp:lastModifiedBy>
  <cp:revision>15</cp:revision>
  <dcterms:created xsi:type="dcterms:W3CDTF">2026-09-02T13:36:44Z</dcterms:created>
  <dcterms:modified xsi:type="dcterms:W3CDTF">2026-09-17T01:28:28Z</dcterms:modified>
  <cp:category/>
  <dc:identifier/>
  <cp:contentStatus/>
  <dc:language/>
  <cp:version/>
</cp:coreProperties>
</file>