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25" r:id="rId2"/>
    <p:sldId id="320" r:id="rId3"/>
    <p:sldId id="289" r:id="rId4"/>
    <p:sldId id="290" r:id="rId5"/>
    <p:sldId id="327" r:id="rId6"/>
    <p:sldId id="329" r:id="rId7"/>
    <p:sldId id="330" r:id="rId8"/>
    <p:sldId id="331" r:id="rId9"/>
    <p:sldId id="338" r:id="rId10"/>
    <p:sldId id="335" r:id="rId11"/>
    <p:sldId id="339" r:id="rId12"/>
    <p:sldId id="333" r:id="rId13"/>
    <p:sldId id="340" r:id="rId14"/>
    <p:sldId id="336" r:id="rId15"/>
    <p:sldId id="337" r:id="rId16"/>
    <p:sldId id="341" r:id="rId17"/>
    <p:sldId id="343" r:id="rId18"/>
    <p:sldId id="344" r:id="rId19"/>
    <p:sldId id="342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62" autoAdjust="0"/>
    <p:restoredTop sz="94693" autoAdjust="0"/>
  </p:normalViewPr>
  <p:slideViewPr>
    <p:cSldViewPr>
      <p:cViewPr varScale="1">
        <p:scale>
          <a:sx n="111" d="100"/>
          <a:sy n="111" d="100"/>
        </p:scale>
        <p:origin x="199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9;&#1095;&#1077;&#1073;&#1085;&#1072;&#1103;%20&#1088;&#1072;&#1073;&#1086;&#1090;&#1072;\&#1055;&#1088;&#1086;&#1077;&#1082;&#1090;&#1085;&#1072;&#1103;%20&#1076;&#1077;&#1103;&#1090;&#1077;&#1083;&#1100;&#1085;&#1086;&#1089;&#1090;&#1100;\&#1055;&#1088;&#1086;&#1077;&#1082;&#1090;%20&#1042;&#1099;&#1087;&#1091;&#1089;&#1082;&#1085;&#1080;&#1082;&#1080;\&#1055;&#1088;&#1080;&#1083;&#1086;&#1078;&#1077;&#1085;&#1080;&#1077;\&#1056;&#1077;&#1079;&#1091;&#1083;&#1100;&#1090;&#1072;&#1090;&#1099;%20&#1086;&#1073;&#1088;&#1072;&#1073;&#1086;&#1090;&#1082;&#1080;\12_&#1079;&#1072;&#1087;&#1088;&#1086;&#1089;&#1086;&#1074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9;&#1095;&#1077;&#1073;&#1085;&#1072;&#1103;%20&#1088;&#1072;&#1073;&#1086;&#1090;&#1072;\&#1055;&#1088;&#1086;&#1077;&#1082;&#1090;&#1085;&#1072;&#1103;%20&#1076;&#1077;&#1103;&#1090;&#1077;&#1083;&#1100;&#1085;&#1086;&#1089;&#1090;&#1100;\&#1055;&#1088;&#1086;&#1077;&#1082;&#1090;%20&#1042;&#1099;&#1087;&#1091;&#1089;&#1082;&#1085;&#1080;&#1082;&#1080;\&#1055;&#1088;&#1080;&#1083;&#1086;&#1078;&#1077;&#1085;&#1080;&#1077;\&#1056;&#1077;&#1079;&#1091;&#1083;&#1100;&#1090;&#1072;&#1090;&#1099;%20&#1086;&#1073;&#1088;&#1072;&#1073;&#1086;&#1090;&#1082;&#1080;\12_&#1079;&#1072;&#1087;&#1088;&#1086;&#1089;&#1086;&#1074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>
                <a:effectLst/>
              </a:rPr>
              <a:t>Востребованность дисциплин по отзывам выпускников</a:t>
            </a:r>
            <a:endParaRPr lang="ru-RU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'6'!$B$1:$B$44</c:f>
              <c:strCache>
                <c:ptCount val="44"/>
                <c:pt idx="0">
                  <c:v>Базы данных и экспертные системы (Технологии баз данных)</c:v>
                </c:pt>
                <c:pt idx="1">
                  <c:v>Объектно-ориентированное программирование</c:v>
                </c:pt>
                <c:pt idx="2">
                  <c:v>Основы программирования</c:v>
                </c:pt>
                <c:pt idx="3">
                  <c:v>Математический анализ</c:v>
                </c:pt>
                <c:pt idx="4">
                  <c:v>Геометрия и алгебра</c:v>
                </c:pt>
                <c:pt idx="5">
                  <c:v>Структуры данных и алгоритмы</c:v>
                </c:pt>
                <c:pt idx="6">
                  <c:v>Математическая статистика</c:v>
                </c:pt>
                <c:pt idx="7">
                  <c:v>Параллельное программирование</c:v>
                </c:pt>
                <c:pt idx="8">
                  <c:v>Дискретная математика</c:v>
                </c:pt>
                <c:pt idx="9">
                  <c:v>Технологии разработки программного обеспечения</c:v>
                </c:pt>
                <c:pt idx="10">
                  <c:v>Технологии объектно-ориентированного программирования</c:v>
                </c:pt>
                <c:pt idx="11">
                  <c:v>Теория вероятностей</c:v>
                </c:pt>
                <c:pt idx="12">
                  <c:v>Управление ресурсами в вычислительных системах</c:v>
                </c:pt>
                <c:pt idx="13">
                  <c:v>Операционные системы</c:v>
                </c:pt>
                <c:pt idx="14">
                  <c:v>Численные методы</c:v>
                </c:pt>
                <c:pt idx="15">
                  <c:v>Языки программирования и методы трансляции</c:v>
                </c:pt>
                <c:pt idx="16">
                  <c:v>Компьютерные сети</c:v>
                </c:pt>
                <c:pt idx="17">
                  <c:v>Операционные системы и основы сетевых технологий</c:v>
                </c:pt>
                <c:pt idx="18">
                  <c:v>Статистические методы анализа данных</c:v>
                </c:pt>
                <c:pt idx="19">
                  <c:v>Низкоуровневое программирование</c:v>
                </c:pt>
                <c:pt idx="20">
                  <c:v>Методы оптимизации</c:v>
                </c:pt>
                <c:pt idx="21">
                  <c:v>Компьютерная графика</c:v>
                </c:pt>
                <c:pt idx="22">
                  <c:v>Метод конечных элементов</c:v>
                </c:pt>
                <c:pt idx="23">
                  <c:v>Основы web-программирования</c:v>
                </c:pt>
                <c:pt idx="24">
                  <c:v>Функциональный анализ</c:v>
                </c:pt>
                <c:pt idx="25">
                  <c:v>Уравнения математической физики</c:v>
                </c:pt>
                <c:pt idx="26">
                  <c:v>Архитектура вычислительных систем и компьютерных сетей</c:v>
                </c:pt>
                <c:pt idx="27">
                  <c:v>Иностранный язык</c:v>
                </c:pt>
                <c:pt idx="28">
                  <c:v>Основы теории информации и криптографии</c:v>
                </c:pt>
                <c:pt idx="29">
                  <c:v>Архитектура ЭВМ и вычислительных систем</c:v>
                </c:pt>
                <c:pt idx="30">
                  <c:v>Методы построения и анализа алгоритмов</c:v>
                </c:pt>
                <c:pt idx="31">
                  <c:v>Разработка web-приложений</c:v>
                </c:pt>
                <c:pt idx="32">
                  <c:v>Программирование вычислений</c:v>
                </c:pt>
                <c:pt idx="33">
                  <c:v>Сетевые информационные технологии</c:v>
                </c:pt>
                <c:pt idx="34">
                  <c:v>Системный анализ</c:v>
                </c:pt>
                <c:pt idx="35">
                  <c:v>Математическое моделирование управляемых систем</c:v>
                </c:pt>
                <c:pt idx="36">
                  <c:v>Методы моделирования</c:v>
                </c:pt>
                <c:pt idx="37">
                  <c:v>Современные технологии программирования</c:v>
                </c:pt>
                <c:pt idx="38">
                  <c:v>Администрирование информационных систем</c:v>
                </c:pt>
                <c:pt idx="39">
                  <c:v>Специальные главы дискретной математики</c:v>
                </c:pt>
                <c:pt idx="40">
                  <c:v>Физика</c:v>
                </c:pt>
                <c:pt idx="41">
                  <c:v>Дискретная математика и математическая логика</c:v>
                </c:pt>
                <c:pt idx="42">
                  <c:v>Планирование и анализ эксперимента</c:v>
                </c:pt>
                <c:pt idx="43">
                  <c:v>Информационная безопасность</c:v>
                </c:pt>
              </c:strCache>
            </c:strRef>
          </c:cat>
          <c:val>
            <c:numRef>
              <c:f>'6'!$C$1:$C$44</c:f>
              <c:numCache>
                <c:formatCode>General</c:formatCode>
                <c:ptCount val="44"/>
                <c:pt idx="0">
                  <c:v>70</c:v>
                </c:pt>
                <c:pt idx="1">
                  <c:v>67</c:v>
                </c:pt>
                <c:pt idx="2">
                  <c:v>51</c:v>
                </c:pt>
                <c:pt idx="3">
                  <c:v>39</c:v>
                </c:pt>
                <c:pt idx="4">
                  <c:v>38</c:v>
                </c:pt>
                <c:pt idx="5">
                  <c:v>37</c:v>
                </c:pt>
                <c:pt idx="6">
                  <c:v>29</c:v>
                </c:pt>
                <c:pt idx="7">
                  <c:v>27</c:v>
                </c:pt>
                <c:pt idx="8">
                  <c:v>26</c:v>
                </c:pt>
                <c:pt idx="9">
                  <c:v>25</c:v>
                </c:pt>
                <c:pt idx="10">
                  <c:v>25</c:v>
                </c:pt>
                <c:pt idx="11">
                  <c:v>23</c:v>
                </c:pt>
                <c:pt idx="12">
                  <c:v>17</c:v>
                </c:pt>
                <c:pt idx="13">
                  <c:v>14</c:v>
                </c:pt>
                <c:pt idx="14">
                  <c:v>14</c:v>
                </c:pt>
                <c:pt idx="15">
                  <c:v>13</c:v>
                </c:pt>
                <c:pt idx="16">
                  <c:v>12</c:v>
                </c:pt>
                <c:pt idx="17">
                  <c:v>11</c:v>
                </c:pt>
                <c:pt idx="18">
                  <c:v>11</c:v>
                </c:pt>
                <c:pt idx="19">
                  <c:v>9</c:v>
                </c:pt>
                <c:pt idx="20">
                  <c:v>8</c:v>
                </c:pt>
                <c:pt idx="21">
                  <c:v>8</c:v>
                </c:pt>
                <c:pt idx="22">
                  <c:v>8</c:v>
                </c:pt>
                <c:pt idx="23">
                  <c:v>7</c:v>
                </c:pt>
                <c:pt idx="24">
                  <c:v>7</c:v>
                </c:pt>
                <c:pt idx="25">
                  <c:v>7</c:v>
                </c:pt>
                <c:pt idx="26">
                  <c:v>7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78-4EA2-889E-A29F52EFC1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7452175"/>
        <c:axId val="1"/>
      </c:barChart>
      <c:catAx>
        <c:axId val="7774521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7452175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/>
              <a:t>Технологии</a:t>
            </a:r>
            <a:r>
              <a:rPr lang="en-US" b="1"/>
              <a:t>,</a:t>
            </a:r>
            <a:r>
              <a:rPr lang="ru-RU" b="1"/>
              <a:t> используемые выпускниками</a:t>
            </a:r>
            <a:r>
              <a:rPr lang="ru-RU" b="1" baseline="0"/>
              <a:t> выпускников</a:t>
            </a:r>
            <a:endParaRPr lang="ru-RU" b="1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'2'!$B$1:$B$42</c:f>
              <c:strCache>
                <c:ptCount val="42"/>
                <c:pt idx="0">
                  <c:v>Технологии баз данных</c:v>
                </c:pt>
                <c:pt idx="1">
                  <c:v>Python</c:v>
                </c:pt>
                <c:pt idx="2">
                  <c:v>Objective-C</c:v>
                </c:pt>
                <c:pt idx="3">
                  <c:v>Git</c:v>
                </c:pt>
                <c:pt idx="4">
                  <c:v>Javascript (JS)</c:v>
                </c:pt>
                <c:pt idx="5">
                  <c:v>SQL</c:v>
                </c:pt>
                <c:pt idx="6">
                  <c:v>C#</c:v>
                </c:pt>
                <c:pt idx="7">
                  <c:v>Docker</c:v>
                </c:pt>
                <c:pt idx="8">
                  <c:v>Java</c:v>
                </c:pt>
                <c:pt idx="9">
                  <c:v>Php</c:v>
                </c:pt>
                <c:pt idx="10">
                  <c:v>PostgreSql</c:v>
                </c:pt>
                <c:pt idx="11">
                  <c:v>Typescript</c:v>
                </c:pt>
                <c:pt idx="12">
                  <c:v>MySql</c:v>
                </c:pt>
                <c:pt idx="13">
                  <c:v>HTML</c:v>
                </c:pt>
                <c:pt idx="14">
                  <c:v>CSS</c:v>
                </c:pt>
                <c:pt idx="15">
                  <c:v>.Net</c:v>
                </c:pt>
                <c:pt idx="16">
                  <c:v>Oracle</c:v>
                </c:pt>
                <c:pt idx="17">
                  <c:v>Kubernetes</c:v>
                </c:pt>
                <c:pt idx="18">
                  <c:v>Анализ данных (Data Mining)</c:v>
                </c:pt>
                <c:pt idx="19">
                  <c:v>MS SQL Server</c:v>
                </c:pt>
                <c:pt idx="20">
                  <c:v>MongoDB</c:v>
                </c:pt>
                <c:pt idx="21">
                  <c:v>.Net Core/5</c:v>
                </c:pt>
                <c:pt idx="22">
                  <c:v>ASP.NET Core</c:v>
                </c:pt>
                <c:pt idx="23">
                  <c:v>Machine learning (ML)</c:v>
                </c:pt>
                <c:pt idx="24">
                  <c:v>Unity</c:v>
                </c:pt>
                <c:pt idx="25">
                  <c:v>Linux</c:v>
                </c:pt>
                <c:pt idx="26">
                  <c:v>Angular</c:v>
                </c:pt>
                <c:pt idx="27">
                  <c:v>Технологии Web-программирования</c:v>
                </c:pt>
                <c:pt idx="28">
                  <c:v>Swift</c:v>
                </c:pt>
                <c:pt idx="29">
                  <c:v>Redis</c:v>
                </c:pt>
                <c:pt idx="30">
                  <c:v>React(React.js, ReactJS)</c:v>
                </c:pt>
                <c:pt idx="31">
                  <c:v>Mobile Application Development</c:v>
                </c:pt>
                <c:pt idx="32">
                  <c:v>NodeJS</c:v>
                </c:pt>
                <c:pt idx="33">
                  <c:v>Kotlin</c:v>
                </c:pt>
                <c:pt idx="34">
                  <c:v>Go (Goland)</c:v>
                </c:pt>
                <c:pt idx="35">
                  <c:v>Pl/sql developer</c:v>
                </c:pt>
                <c:pt idx="36">
                  <c:v>Сетевые технологии</c:v>
                </c:pt>
                <c:pt idx="37">
                  <c:v>Qt</c:v>
                </c:pt>
                <c:pt idx="38">
                  <c:v>REST API</c:v>
                </c:pt>
                <c:pt idx="39">
                  <c:v>pandas</c:v>
                </c:pt>
                <c:pt idx="40">
                  <c:v>Spring</c:v>
                </c:pt>
                <c:pt idx="41">
                  <c:v>Kafka</c:v>
                </c:pt>
              </c:strCache>
            </c:strRef>
          </c:cat>
          <c:val>
            <c:numRef>
              <c:f>'2'!$C$1:$C$42</c:f>
              <c:numCache>
                <c:formatCode>General</c:formatCode>
                <c:ptCount val="42"/>
                <c:pt idx="0">
                  <c:v>42</c:v>
                </c:pt>
                <c:pt idx="1">
                  <c:v>38</c:v>
                </c:pt>
                <c:pt idx="2">
                  <c:v>36</c:v>
                </c:pt>
                <c:pt idx="3">
                  <c:v>35</c:v>
                </c:pt>
                <c:pt idx="4">
                  <c:v>35</c:v>
                </c:pt>
                <c:pt idx="5">
                  <c:v>32</c:v>
                </c:pt>
                <c:pt idx="6">
                  <c:v>29</c:v>
                </c:pt>
                <c:pt idx="7">
                  <c:v>25</c:v>
                </c:pt>
                <c:pt idx="8">
                  <c:v>18</c:v>
                </c:pt>
                <c:pt idx="9">
                  <c:v>18</c:v>
                </c:pt>
                <c:pt idx="10">
                  <c:v>16</c:v>
                </c:pt>
                <c:pt idx="11">
                  <c:v>13</c:v>
                </c:pt>
                <c:pt idx="12">
                  <c:v>12</c:v>
                </c:pt>
                <c:pt idx="13">
                  <c:v>11</c:v>
                </c:pt>
                <c:pt idx="14">
                  <c:v>10</c:v>
                </c:pt>
                <c:pt idx="15">
                  <c:v>9</c:v>
                </c:pt>
                <c:pt idx="16">
                  <c:v>9</c:v>
                </c:pt>
                <c:pt idx="17">
                  <c:v>9</c:v>
                </c:pt>
                <c:pt idx="18">
                  <c:v>9</c:v>
                </c:pt>
                <c:pt idx="19">
                  <c:v>8</c:v>
                </c:pt>
                <c:pt idx="20">
                  <c:v>8</c:v>
                </c:pt>
                <c:pt idx="21">
                  <c:v>7</c:v>
                </c:pt>
                <c:pt idx="22">
                  <c:v>7</c:v>
                </c:pt>
                <c:pt idx="23">
                  <c:v>7</c:v>
                </c:pt>
                <c:pt idx="24">
                  <c:v>7</c:v>
                </c:pt>
                <c:pt idx="25">
                  <c:v>7</c:v>
                </c:pt>
                <c:pt idx="26">
                  <c:v>7</c:v>
                </c:pt>
                <c:pt idx="27">
                  <c:v>7</c:v>
                </c:pt>
                <c:pt idx="28">
                  <c:v>7</c:v>
                </c:pt>
                <c:pt idx="29">
                  <c:v>6</c:v>
                </c:pt>
                <c:pt idx="30">
                  <c:v>6</c:v>
                </c:pt>
                <c:pt idx="31">
                  <c:v>6</c:v>
                </c:pt>
                <c:pt idx="32">
                  <c:v>6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66-4930-8A49-23C8B98350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02630095"/>
        <c:axId val="1"/>
      </c:barChart>
      <c:catAx>
        <c:axId val="702630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2630095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7033E7-1595-4845-A993-2C35D593771E}" type="datetimeFigureOut">
              <a:rPr lang="ru-RU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FE884D8-4C4E-432F-949F-D422C7D28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8BAE1-3583-431E-8AA2-7C0FB607E0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493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B4B11-7FD4-4D61-8850-0D84A0EB98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318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BFB28-26EA-49E2-AD4C-8C1486FB34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983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8B431-BCEF-4186-B852-81F8C66608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7818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265E6-E9AB-4B08-A455-BEC6A19251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18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BAA66-E1CC-4B06-9A08-06F3F91F8F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5568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E2AFE-7B5A-4671-8ACA-E1FAEC8BE4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582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A5ED1-8A0E-42CC-B17D-03F54DE5C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573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761AE-755B-4014-85C7-B18D5BDFAD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99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3AED1-C1F0-4CC7-A03D-9B211211F1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1460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87944-9603-4672-A067-5B520AD2A5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836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56BC486-3D74-4DDB-9E24-50B0EB336D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115616" y="1412776"/>
            <a:ext cx="6768033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5400" b="1" dirty="0" smtClean="0">
                <a:solidFill>
                  <a:srgbClr val="C00000"/>
                </a:solidFill>
              </a:rPr>
              <a:t>Основы работы с базами </a:t>
            </a:r>
            <a:r>
              <a:rPr lang="ru-RU" altLang="ru-RU" sz="5400" b="1" dirty="0" smtClean="0">
                <a:solidFill>
                  <a:srgbClr val="C00000"/>
                </a:solidFill>
              </a:rPr>
              <a:t>данных</a:t>
            </a:r>
            <a:r>
              <a:rPr lang="en-US" altLang="ru-RU" sz="5400" b="1" dirty="0" smtClean="0">
                <a:solidFill>
                  <a:srgbClr val="C00000"/>
                </a:solidFill>
              </a:rPr>
              <a:t> </a:t>
            </a:r>
            <a:endParaRPr lang="ru-RU" altLang="ru-RU" sz="5400" b="1" dirty="0" smtClean="0">
              <a:solidFill>
                <a:srgbClr val="C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 smtClean="0"/>
              <a:t>Проект </a:t>
            </a:r>
            <a:r>
              <a:rPr lang="ru-RU" dirty="0"/>
              <a:t>«</a:t>
            </a:r>
            <a:r>
              <a:rPr lang="ru-RU" altLang="ru-RU" b="1" i="1" dirty="0" smtClean="0"/>
              <a:t>Р</a:t>
            </a:r>
            <a:r>
              <a:rPr lang="ru-RU" b="1" i="1" dirty="0" smtClean="0"/>
              <a:t>азработка </a:t>
            </a:r>
            <a:r>
              <a:rPr lang="ru-RU" b="1" i="1" dirty="0"/>
              <a:t>платформы для автоматической проверки </a:t>
            </a:r>
            <a:r>
              <a:rPr lang="en-US" b="1" i="1" dirty="0"/>
              <a:t>SQL</a:t>
            </a:r>
            <a:r>
              <a:rPr lang="ru-RU" b="1" i="1" dirty="0"/>
              <a:t>-запросов и создания </a:t>
            </a:r>
            <a:r>
              <a:rPr lang="en-US" b="1" i="1" dirty="0"/>
              <a:t>online</a:t>
            </a:r>
            <a:r>
              <a:rPr lang="ru-RU" b="1" i="1" smtClean="0"/>
              <a:t>-курса</a:t>
            </a:r>
            <a:r>
              <a:rPr lang="ru-RU"/>
              <a:t>»</a:t>
            </a:r>
            <a:endParaRPr lang="ru-RU" altLang="ru-RU" sz="54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267100" y="361601"/>
            <a:ext cx="32476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 smtClean="0"/>
              <a:t>Архитектура</a:t>
            </a:r>
            <a:r>
              <a:rPr lang="en-US" altLang="ru-RU" sz="1600" i="1" dirty="0" smtClean="0"/>
              <a:t> </a:t>
            </a:r>
            <a:r>
              <a:rPr lang="ru-RU" altLang="ru-RU" sz="1600" i="1" dirty="0"/>
              <a:t>Сервера баз данных</a:t>
            </a:r>
            <a:r>
              <a:rPr lang="ru-RU" altLang="ru-RU" sz="2400" dirty="0"/>
              <a:t> </a:t>
            </a:r>
          </a:p>
        </p:txBody>
      </p:sp>
      <p:graphicFrame>
        <p:nvGraphicFramePr>
          <p:cNvPr id="5019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536776"/>
              </p:ext>
            </p:extLst>
          </p:nvPr>
        </p:nvGraphicFramePr>
        <p:xfrm>
          <a:off x="480619" y="904154"/>
          <a:ext cx="7907805" cy="2828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8" name="Visio" r:id="rId3" imgW="4701845" imgH="2392985" progId="Visio.Drawing.11">
                  <p:embed/>
                </p:oleObj>
              </mc:Choice>
              <mc:Fallback>
                <p:oleObj name="Visio" r:id="rId3" imgW="4701845" imgH="2392985" progId="Visio.Drawing.11">
                  <p:embed/>
                  <p:pic>
                    <p:nvPicPr>
                      <p:cNvPr id="5019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619" y="904154"/>
                        <a:ext cx="7907805" cy="2828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69369" y="101174"/>
            <a:ext cx="80648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ru-RU" sz="1600" b="1" dirty="0">
                <a:ea typeface="Times New Roman" panose="02020603050405020304" pitchFamily="18" charset="0"/>
              </a:rPr>
              <a:t>Сервер базы данных</a:t>
            </a:r>
            <a:r>
              <a:rPr lang="ru-RU" sz="1600" dirty="0">
                <a:ea typeface="Times New Roman" panose="02020603050405020304" pitchFamily="18" charset="0"/>
              </a:rPr>
              <a:t> = СУБД, основанная на архитектуре “клиент-сервер”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281556" y="402897"/>
            <a:ext cx="2808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СУБД </a:t>
            </a:r>
            <a:r>
              <a:rPr lang="en-US" altLang="ru-RU" sz="1600" b="1" dirty="0"/>
              <a:t> &gt; </a:t>
            </a:r>
            <a:r>
              <a:rPr lang="ru-RU" altLang="ru-RU" sz="1600" b="1" dirty="0"/>
              <a:t>Сервер баз данных</a:t>
            </a:r>
            <a:r>
              <a:rPr lang="ru-RU" altLang="ru-RU" sz="2400" b="1" dirty="0"/>
              <a:t> </a:t>
            </a:r>
            <a:endParaRPr lang="ru-RU" altLang="ru-RU" sz="1600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249441" y="3572084"/>
            <a:ext cx="214947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DB</a:t>
            </a:r>
            <a:r>
              <a:rPr lang="ru-RU" altLang="ru-RU" sz="1600" dirty="0"/>
              <a:t>2</a:t>
            </a:r>
            <a:r>
              <a:rPr lang="en-US" altLang="ru-RU" sz="1600" dirty="0"/>
              <a:t> (1982 </a:t>
            </a:r>
            <a:r>
              <a:rPr lang="ru-RU" altLang="ru-RU" sz="1600" dirty="0"/>
              <a:t>г</a:t>
            </a:r>
            <a:r>
              <a:rPr lang="en-US" altLang="ru-RU" sz="1600" dirty="0"/>
              <a:t>.)</a:t>
            </a:r>
            <a:r>
              <a:rPr lang="ru-RU" altLang="ru-RU" sz="1600" dirty="0"/>
              <a:t>   </a:t>
            </a:r>
            <a:r>
              <a:rPr lang="en-US" altLang="ru-RU" sz="1600" dirty="0"/>
              <a:t>  </a:t>
            </a:r>
            <a:r>
              <a:rPr lang="ru-RU" altLang="ru-RU" sz="1600" dirty="0"/>
              <a:t>-  </a:t>
            </a:r>
            <a:r>
              <a:rPr lang="en-US" altLang="ru-RU" sz="1600" dirty="0"/>
              <a:t>IBM</a:t>
            </a:r>
            <a:endParaRPr lang="ru-RU" altLang="ru-RU" sz="1600" dirty="0"/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2209754" y="3880059"/>
            <a:ext cx="27876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/>
              <a:t>Oracle (1979 </a:t>
            </a:r>
            <a:r>
              <a:rPr lang="ru-RU" altLang="ru-RU" sz="1600"/>
              <a:t>г</a:t>
            </a:r>
            <a:r>
              <a:rPr lang="en-US" altLang="ru-RU" sz="1600"/>
              <a:t>.)</a:t>
            </a:r>
            <a:r>
              <a:rPr lang="ru-RU" altLang="ru-RU" sz="1600"/>
              <a:t> </a:t>
            </a:r>
            <a:r>
              <a:rPr lang="en-US" altLang="ru-RU" sz="1600"/>
              <a:t>  </a:t>
            </a:r>
            <a:r>
              <a:rPr lang="ru-RU" altLang="ru-RU" sz="1600"/>
              <a:t>- </a:t>
            </a:r>
            <a:r>
              <a:rPr lang="en-US" altLang="ru-RU" sz="1600"/>
              <a:t>Oracle corp.</a:t>
            </a:r>
            <a:endParaRPr lang="ru-RU" altLang="ru-RU" sz="1600"/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2217691" y="4178509"/>
            <a:ext cx="43116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/>
              <a:t>Informix (1984 </a:t>
            </a:r>
            <a:r>
              <a:rPr lang="ru-RU" altLang="ru-RU" sz="1600"/>
              <a:t>г</a:t>
            </a:r>
            <a:r>
              <a:rPr lang="en-US" altLang="ru-RU" sz="1600"/>
              <a:t>.)</a:t>
            </a:r>
            <a:r>
              <a:rPr lang="ru-RU" altLang="ru-RU" sz="1600"/>
              <a:t> </a:t>
            </a:r>
            <a:r>
              <a:rPr lang="en-US" altLang="ru-RU" sz="1600"/>
              <a:t> - Informix Software  </a:t>
            </a:r>
            <a:r>
              <a:rPr lang="en-US" altLang="ru-RU" sz="1600">
                <a:sym typeface="Wingdings" panose="05000000000000000000" pitchFamily="2" charset="2"/>
              </a:rPr>
              <a:t> </a:t>
            </a:r>
            <a:r>
              <a:rPr lang="en-US" altLang="ru-RU" sz="1600"/>
              <a:t>IBM</a:t>
            </a:r>
            <a:endParaRPr lang="ru-RU" altLang="ru-RU" sz="16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600"/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2252616" y="4484896"/>
            <a:ext cx="4179888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Sybase</a:t>
            </a:r>
            <a:r>
              <a:rPr lang="ru-RU" altLang="ru-RU" sz="1600" dirty="0"/>
              <a:t> </a:t>
            </a:r>
            <a:r>
              <a:rPr lang="en-US" altLang="ru-RU" sz="1600" dirty="0"/>
              <a:t>(1987 </a:t>
            </a:r>
            <a:r>
              <a:rPr lang="ru-RU" altLang="ru-RU" sz="1600" dirty="0"/>
              <a:t>г</a:t>
            </a:r>
            <a:r>
              <a:rPr lang="en-US" altLang="ru-RU" sz="1600" dirty="0"/>
              <a:t>.)    </a:t>
            </a:r>
            <a:r>
              <a:rPr lang="ru-RU" altLang="ru-RU" sz="1600" dirty="0"/>
              <a:t>-  </a:t>
            </a:r>
            <a:r>
              <a:rPr lang="en-US" altLang="ru-RU" sz="1600" dirty="0"/>
              <a:t>Sybase Inc.             </a:t>
            </a:r>
            <a:r>
              <a:rPr lang="en-US" altLang="ru-RU" sz="1600" dirty="0">
                <a:sym typeface="Wingdings" panose="05000000000000000000" pitchFamily="2" charset="2"/>
              </a:rPr>
              <a:t> </a:t>
            </a:r>
            <a:r>
              <a:rPr lang="en-US" altLang="ru-RU" sz="1600" dirty="0"/>
              <a:t>SAP</a:t>
            </a:r>
            <a:endParaRPr lang="ru-RU" altLang="ru-RU" sz="1600" dirty="0"/>
          </a:p>
        </p:txBody>
      </p: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107504" y="4778374"/>
            <a:ext cx="943334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Некоммерческие СУБД: </a:t>
            </a:r>
            <a:r>
              <a:rPr lang="en-US" altLang="ru-RU" sz="1600" dirty="0" smtClean="0"/>
              <a:t>Ingress </a:t>
            </a:r>
            <a:r>
              <a:rPr lang="en-US" altLang="ru-RU" sz="1600" dirty="0"/>
              <a:t>(CA, </a:t>
            </a:r>
            <a:r>
              <a:rPr lang="ru-RU" altLang="ru-RU" sz="1600" dirty="0"/>
              <a:t>Беркли</a:t>
            </a:r>
            <a:r>
              <a:rPr lang="en-US" altLang="ru-RU" sz="1600" dirty="0"/>
              <a:t>,</a:t>
            </a:r>
            <a:r>
              <a:rPr lang="ru-RU" altLang="ru-RU" sz="1600" dirty="0"/>
              <a:t> 70г</a:t>
            </a:r>
            <a:r>
              <a:rPr lang="en-US" altLang="ru-RU" sz="1600" dirty="0"/>
              <a:t>.) </a:t>
            </a:r>
            <a:r>
              <a:rPr lang="ru-RU" altLang="ru-RU" sz="1600" dirty="0">
                <a:sym typeface="Wingdings" panose="05000000000000000000" pitchFamily="2" charset="2"/>
              </a:rPr>
              <a:t></a:t>
            </a:r>
            <a:r>
              <a:rPr lang="en-US" altLang="ru-RU" sz="1600" dirty="0"/>
              <a:t>  </a:t>
            </a:r>
            <a:r>
              <a:rPr lang="en-US" altLang="ru-RU" sz="1600" dirty="0" err="1"/>
              <a:t>Postgres</a:t>
            </a:r>
            <a:r>
              <a:rPr lang="en-US" altLang="ru-RU" sz="1600" dirty="0"/>
              <a:t> (</a:t>
            </a:r>
            <a:r>
              <a:rPr lang="ru-RU" altLang="ru-RU" sz="1600" dirty="0"/>
              <a:t>Беркли</a:t>
            </a:r>
            <a:r>
              <a:rPr lang="en-US" altLang="ru-RU" sz="1600" dirty="0"/>
              <a:t>, 1986 </a:t>
            </a:r>
            <a:r>
              <a:rPr lang="ru-RU" altLang="ru-RU" sz="1600" dirty="0"/>
              <a:t>г</a:t>
            </a:r>
            <a:r>
              <a:rPr lang="en-US" altLang="ru-RU" sz="1600" dirty="0"/>
              <a:t>.) </a:t>
            </a:r>
            <a:r>
              <a:rPr lang="ru-RU" altLang="ru-RU" sz="1600" dirty="0">
                <a:sym typeface="Wingdings" panose="05000000000000000000" pitchFamily="2" charset="2"/>
              </a:rPr>
              <a:t></a:t>
            </a:r>
            <a:r>
              <a:rPr lang="en-US" altLang="ru-RU" sz="1600" dirty="0">
                <a:sym typeface="Wingdings" panose="05000000000000000000" pitchFamily="2" charset="2"/>
              </a:rPr>
              <a:t> </a:t>
            </a:r>
            <a:r>
              <a:rPr lang="en-US" altLang="ru-RU" sz="1600" dirty="0">
                <a:solidFill>
                  <a:srgbClr val="FF0000"/>
                </a:solidFill>
              </a:rPr>
              <a:t>PostgreSQL</a:t>
            </a:r>
            <a:r>
              <a:rPr lang="en-US" altLang="ru-RU" sz="1600" dirty="0"/>
              <a:t> (1996 </a:t>
            </a:r>
            <a:r>
              <a:rPr lang="ru-RU" altLang="ru-RU" sz="1600" dirty="0"/>
              <a:t>г</a:t>
            </a:r>
            <a:r>
              <a:rPr lang="en-US" altLang="ru-RU" sz="1600" dirty="0"/>
              <a:t>.)</a:t>
            </a:r>
            <a:endParaRPr lang="ru-RU" altLang="ru-RU" sz="1600" dirty="0"/>
          </a:p>
        </p:txBody>
      </p: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107504" y="3308664"/>
            <a:ext cx="20875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Коммерческие СУБД</a:t>
            </a:r>
            <a:r>
              <a:rPr lang="en-US" altLang="ru-RU" sz="1600" dirty="0"/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System R (70</a:t>
            </a:r>
            <a:r>
              <a:rPr lang="ru-RU" altLang="ru-RU" sz="1600" dirty="0"/>
              <a:t>г</a:t>
            </a:r>
            <a:r>
              <a:rPr lang="en-US" altLang="ru-RU" sz="1600" dirty="0"/>
              <a:t>.) </a:t>
            </a:r>
            <a:r>
              <a:rPr lang="en-US" altLang="ru-RU" sz="1600" dirty="0">
                <a:sym typeface="Wingdings" panose="05000000000000000000" pitchFamily="2" charset="2"/>
              </a:rPr>
              <a:t></a:t>
            </a:r>
            <a:endParaRPr lang="ru-RU" altLang="ru-RU" sz="2400" dirty="0"/>
          </a:p>
        </p:txBody>
      </p:sp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2275852" y="5061159"/>
            <a:ext cx="2528888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Firebird, MySQL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mSQL</a:t>
            </a:r>
            <a:r>
              <a:rPr lang="ru-RU" altLang="ru-RU" sz="1600" dirty="0"/>
              <a:t>, . .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19505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267100" y="361601"/>
            <a:ext cx="32476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 smtClean="0"/>
              <a:t>Архитектура</a:t>
            </a:r>
            <a:r>
              <a:rPr lang="en-US" altLang="ru-RU" sz="1600" i="1" dirty="0" smtClean="0"/>
              <a:t> </a:t>
            </a:r>
            <a:r>
              <a:rPr lang="ru-RU" altLang="ru-RU" sz="1600" i="1" dirty="0"/>
              <a:t>Сервера баз данных</a:t>
            </a:r>
            <a:r>
              <a:rPr lang="ru-RU" altLang="ru-RU" sz="2400" dirty="0"/>
              <a:t> </a:t>
            </a:r>
          </a:p>
        </p:txBody>
      </p:sp>
      <p:graphicFrame>
        <p:nvGraphicFramePr>
          <p:cNvPr id="50193" name="Object 17"/>
          <p:cNvGraphicFramePr>
            <a:graphicFrameLocks noChangeAspect="1"/>
          </p:cNvGraphicFramePr>
          <p:nvPr/>
        </p:nvGraphicFramePr>
        <p:xfrm>
          <a:off x="480619" y="904154"/>
          <a:ext cx="7907805" cy="2828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Visio" r:id="rId3" imgW="4701845" imgH="2392985" progId="Visio.Drawing.11">
                  <p:embed/>
                </p:oleObj>
              </mc:Choice>
              <mc:Fallback>
                <p:oleObj name="Visio" r:id="rId3" imgW="4701845" imgH="2392985" progId="Visio.Drawing.11">
                  <p:embed/>
                  <p:pic>
                    <p:nvPicPr>
                      <p:cNvPr id="5019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619" y="904154"/>
                        <a:ext cx="7907805" cy="2828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69369" y="101174"/>
            <a:ext cx="80648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ru-RU" sz="1600" b="1" dirty="0">
                <a:ea typeface="Times New Roman" panose="02020603050405020304" pitchFamily="18" charset="0"/>
              </a:rPr>
              <a:t>Сервер базы данных</a:t>
            </a:r>
            <a:r>
              <a:rPr lang="ru-RU" sz="1600" dirty="0">
                <a:ea typeface="Times New Roman" panose="02020603050405020304" pitchFamily="18" charset="0"/>
              </a:rPr>
              <a:t> = СУБД, основанная на архитектуре “клиент-сервер”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281556" y="402897"/>
            <a:ext cx="2808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СУБД </a:t>
            </a:r>
            <a:r>
              <a:rPr lang="en-US" altLang="ru-RU" sz="1600" b="1" dirty="0"/>
              <a:t> &gt; </a:t>
            </a:r>
            <a:r>
              <a:rPr lang="ru-RU" altLang="ru-RU" sz="1600" b="1" dirty="0"/>
              <a:t>Сервер баз данных</a:t>
            </a:r>
            <a:r>
              <a:rPr lang="ru-RU" altLang="ru-RU" sz="2400" b="1" dirty="0"/>
              <a:t> </a:t>
            </a:r>
            <a:endParaRPr lang="ru-RU" altLang="ru-RU" sz="1600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249441" y="3572084"/>
            <a:ext cx="214947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DB</a:t>
            </a:r>
            <a:r>
              <a:rPr lang="ru-RU" altLang="ru-RU" sz="1600" dirty="0"/>
              <a:t>2</a:t>
            </a:r>
            <a:r>
              <a:rPr lang="en-US" altLang="ru-RU" sz="1600" dirty="0"/>
              <a:t> (1982 </a:t>
            </a:r>
            <a:r>
              <a:rPr lang="ru-RU" altLang="ru-RU" sz="1600" dirty="0"/>
              <a:t>г</a:t>
            </a:r>
            <a:r>
              <a:rPr lang="en-US" altLang="ru-RU" sz="1600" dirty="0"/>
              <a:t>.)</a:t>
            </a:r>
            <a:r>
              <a:rPr lang="ru-RU" altLang="ru-RU" sz="1600" dirty="0"/>
              <a:t>   </a:t>
            </a:r>
            <a:r>
              <a:rPr lang="en-US" altLang="ru-RU" sz="1600" dirty="0"/>
              <a:t>  </a:t>
            </a:r>
            <a:r>
              <a:rPr lang="ru-RU" altLang="ru-RU" sz="1600" dirty="0"/>
              <a:t>-  </a:t>
            </a:r>
            <a:r>
              <a:rPr lang="en-US" altLang="ru-RU" sz="1600" dirty="0"/>
              <a:t>IBM</a:t>
            </a:r>
            <a:endParaRPr lang="ru-RU" altLang="ru-RU" sz="1600" dirty="0"/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2209754" y="3880059"/>
            <a:ext cx="27876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/>
              <a:t>Oracle (1979 </a:t>
            </a:r>
            <a:r>
              <a:rPr lang="ru-RU" altLang="ru-RU" sz="1600"/>
              <a:t>г</a:t>
            </a:r>
            <a:r>
              <a:rPr lang="en-US" altLang="ru-RU" sz="1600"/>
              <a:t>.)</a:t>
            </a:r>
            <a:r>
              <a:rPr lang="ru-RU" altLang="ru-RU" sz="1600"/>
              <a:t> </a:t>
            </a:r>
            <a:r>
              <a:rPr lang="en-US" altLang="ru-RU" sz="1600"/>
              <a:t>  </a:t>
            </a:r>
            <a:r>
              <a:rPr lang="ru-RU" altLang="ru-RU" sz="1600"/>
              <a:t>- </a:t>
            </a:r>
            <a:r>
              <a:rPr lang="en-US" altLang="ru-RU" sz="1600"/>
              <a:t>Oracle corp.</a:t>
            </a:r>
            <a:endParaRPr lang="ru-RU" altLang="ru-RU" sz="1600"/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2217691" y="4178509"/>
            <a:ext cx="43116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/>
              <a:t>Informix (1984 </a:t>
            </a:r>
            <a:r>
              <a:rPr lang="ru-RU" altLang="ru-RU" sz="1600"/>
              <a:t>г</a:t>
            </a:r>
            <a:r>
              <a:rPr lang="en-US" altLang="ru-RU" sz="1600"/>
              <a:t>.)</a:t>
            </a:r>
            <a:r>
              <a:rPr lang="ru-RU" altLang="ru-RU" sz="1600"/>
              <a:t> </a:t>
            </a:r>
            <a:r>
              <a:rPr lang="en-US" altLang="ru-RU" sz="1600"/>
              <a:t> - Informix Software  </a:t>
            </a:r>
            <a:r>
              <a:rPr lang="en-US" altLang="ru-RU" sz="1600">
                <a:sym typeface="Wingdings" panose="05000000000000000000" pitchFamily="2" charset="2"/>
              </a:rPr>
              <a:t> </a:t>
            </a:r>
            <a:r>
              <a:rPr lang="en-US" altLang="ru-RU" sz="1600"/>
              <a:t>IBM</a:t>
            </a:r>
            <a:endParaRPr lang="ru-RU" altLang="ru-RU" sz="16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600"/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2252616" y="4484896"/>
            <a:ext cx="4179888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Sybase</a:t>
            </a:r>
            <a:r>
              <a:rPr lang="ru-RU" altLang="ru-RU" sz="1600" dirty="0"/>
              <a:t> </a:t>
            </a:r>
            <a:r>
              <a:rPr lang="en-US" altLang="ru-RU" sz="1600" dirty="0"/>
              <a:t>(1987 </a:t>
            </a:r>
            <a:r>
              <a:rPr lang="ru-RU" altLang="ru-RU" sz="1600" dirty="0"/>
              <a:t>г</a:t>
            </a:r>
            <a:r>
              <a:rPr lang="en-US" altLang="ru-RU" sz="1600" dirty="0"/>
              <a:t>.)    </a:t>
            </a:r>
            <a:r>
              <a:rPr lang="ru-RU" altLang="ru-RU" sz="1600" dirty="0"/>
              <a:t>-  </a:t>
            </a:r>
            <a:r>
              <a:rPr lang="en-US" altLang="ru-RU" sz="1600" dirty="0"/>
              <a:t>Sybase Inc.             </a:t>
            </a:r>
            <a:r>
              <a:rPr lang="en-US" altLang="ru-RU" sz="1600" dirty="0">
                <a:sym typeface="Wingdings" panose="05000000000000000000" pitchFamily="2" charset="2"/>
              </a:rPr>
              <a:t> </a:t>
            </a:r>
            <a:r>
              <a:rPr lang="en-US" altLang="ru-RU" sz="1600" dirty="0"/>
              <a:t>SAP</a:t>
            </a:r>
            <a:endParaRPr lang="ru-RU" altLang="ru-RU" sz="1600" dirty="0"/>
          </a:p>
        </p:txBody>
      </p: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107504" y="4778374"/>
            <a:ext cx="943334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Некоммерческие СУБД: </a:t>
            </a:r>
            <a:r>
              <a:rPr lang="en-US" altLang="ru-RU" sz="1600" dirty="0" smtClean="0"/>
              <a:t>Ingress </a:t>
            </a:r>
            <a:r>
              <a:rPr lang="en-US" altLang="ru-RU" sz="1600" dirty="0"/>
              <a:t>(CA, </a:t>
            </a:r>
            <a:r>
              <a:rPr lang="ru-RU" altLang="ru-RU" sz="1600" dirty="0"/>
              <a:t>Беркли</a:t>
            </a:r>
            <a:r>
              <a:rPr lang="en-US" altLang="ru-RU" sz="1600" dirty="0"/>
              <a:t>,</a:t>
            </a:r>
            <a:r>
              <a:rPr lang="ru-RU" altLang="ru-RU" sz="1600" dirty="0"/>
              <a:t> 70г</a:t>
            </a:r>
            <a:r>
              <a:rPr lang="en-US" altLang="ru-RU" sz="1600" dirty="0"/>
              <a:t>.) </a:t>
            </a:r>
            <a:r>
              <a:rPr lang="ru-RU" altLang="ru-RU" sz="1600" dirty="0">
                <a:sym typeface="Wingdings" panose="05000000000000000000" pitchFamily="2" charset="2"/>
              </a:rPr>
              <a:t></a:t>
            </a:r>
            <a:r>
              <a:rPr lang="en-US" altLang="ru-RU" sz="1600" dirty="0"/>
              <a:t>  </a:t>
            </a:r>
            <a:r>
              <a:rPr lang="en-US" altLang="ru-RU" sz="1600" dirty="0" err="1"/>
              <a:t>Postgres</a:t>
            </a:r>
            <a:r>
              <a:rPr lang="en-US" altLang="ru-RU" sz="1600" dirty="0"/>
              <a:t> (</a:t>
            </a:r>
            <a:r>
              <a:rPr lang="ru-RU" altLang="ru-RU" sz="1600" dirty="0"/>
              <a:t>Беркли</a:t>
            </a:r>
            <a:r>
              <a:rPr lang="en-US" altLang="ru-RU" sz="1600" dirty="0"/>
              <a:t>, 1986 </a:t>
            </a:r>
            <a:r>
              <a:rPr lang="ru-RU" altLang="ru-RU" sz="1600" dirty="0"/>
              <a:t>г</a:t>
            </a:r>
            <a:r>
              <a:rPr lang="en-US" altLang="ru-RU" sz="1600" dirty="0"/>
              <a:t>.) </a:t>
            </a:r>
            <a:r>
              <a:rPr lang="ru-RU" altLang="ru-RU" sz="1600" dirty="0">
                <a:sym typeface="Wingdings" panose="05000000000000000000" pitchFamily="2" charset="2"/>
              </a:rPr>
              <a:t></a:t>
            </a:r>
            <a:r>
              <a:rPr lang="en-US" altLang="ru-RU" sz="1600" dirty="0">
                <a:sym typeface="Wingdings" panose="05000000000000000000" pitchFamily="2" charset="2"/>
              </a:rPr>
              <a:t> </a:t>
            </a:r>
            <a:r>
              <a:rPr lang="en-US" altLang="ru-RU" sz="1600" dirty="0">
                <a:solidFill>
                  <a:srgbClr val="FF0000"/>
                </a:solidFill>
              </a:rPr>
              <a:t>PostgreSQL</a:t>
            </a:r>
            <a:r>
              <a:rPr lang="en-US" altLang="ru-RU" sz="1600" dirty="0"/>
              <a:t> (1996 </a:t>
            </a:r>
            <a:r>
              <a:rPr lang="ru-RU" altLang="ru-RU" sz="1600" dirty="0"/>
              <a:t>г</a:t>
            </a:r>
            <a:r>
              <a:rPr lang="en-US" altLang="ru-RU" sz="1600" dirty="0"/>
              <a:t>.)</a:t>
            </a:r>
            <a:endParaRPr lang="ru-RU" altLang="ru-RU" sz="1600" dirty="0"/>
          </a:p>
        </p:txBody>
      </p: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107504" y="3308664"/>
            <a:ext cx="20875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Коммерческие СУБД</a:t>
            </a:r>
            <a:r>
              <a:rPr lang="en-US" altLang="ru-RU" sz="1600" dirty="0"/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System R (70</a:t>
            </a:r>
            <a:r>
              <a:rPr lang="ru-RU" altLang="ru-RU" sz="1600" dirty="0"/>
              <a:t>г</a:t>
            </a:r>
            <a:r>
              <a:rPr lang="en-US" altLang="ru-RU" sz="1600" dirty="0"/>
              <a:t>.) </a:t>
            </a:r>
            <a:r>
              <a:rPr lang="en-US" altLang="ru-RU" sz="1600" dirty="0">
                <a:sym typeface="Wingdings" panose="05000000000000000000" pitchFamily="2" charset="2"/>
              </a:rPr>
              <a:t></a:t>
            </a:r>
            <a:endParaRPr lang="ru-RU" altLang="ru-RU" sz="2400" dirty="0"/>
          </a:p>
        </p:txBody>
      </p:sp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2275852" y="5061159"/>
            <a:ext cx="2528888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Firebird, MySQL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mSQL</a:t>
            </a:r>
            <a:r>
              <a:rPr lang="ru-RU" altLang="ru-RU" sz="1600" dirty="0"/>
              <a:t>, . .</a:t>
            </a:r>
            <a:endParaRPr lang="ru-RU" alt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9417" y="5478300"/>
            <a:ext cx="3187959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СУБД </a:t>
            </a:r>
            <a:r>
              <a:rPr lang="ru-RU" sz="1600" dirty="0" err="1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PostgreSQL</a:t>
            </a:r>
            <a:r>
              <a:rPr lang="ru-RU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установлена</a:t>
            </a:r>
            <a:r>
              <a:rPr 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 сервере</a:t>
            </a:r>
            <a:r>
              <a:rPr 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students.ami.nstu.ru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04740" y="5509231"/>
            <a:ext cx="4627291" cy="601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Клиент</a:t>
            </a:r>
            <a:r>
              <a:rPr 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http:/www.students.ami.nstu.ru/phpPgAdmin/</a:t>
            </a:r>
          </a:p>
        </p:txBody>
      </p:sp>
      <p:sp>
        <p:nvSpPr>
          <p:cNvPr id="17" name="Line 28"/>
          <p:cNvSpPr>
            <a:spLocks noChangeShapeType="1"/>
          </p:cNvSpPr>
          <p:nvPr/>
        </p:nvSpPr>
        <p:spPr bwMode="auto">
          <a:xfrm flipV="1">
            <a:off x="3690672" y="5790869"/>
            <a:ext cx="1002905" cy="1560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 type="triangle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55579" y="6048431"/>
            <a:ext cx="2557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Базы данных</a:t>
            </a:r>
            <a:r>
              <a:rPr 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  <a:r>
              <a:rPr lang="en-US" sz="1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students</a:t>
            </a:r>
          </a:p>
          <a:p>
            <a:pPr>
              <a:spcAft>
                <a:spcPts val="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</a:t>
            </a:r>
            <a:r>
              <a:rPr lang="en-US" sz="1600" b="1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study_sql</a:t>
            </a:r>
            <a:endParaRPr lang="en-US" sz="1600" b="1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…………..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03410" y="6002438"/>
            <a:ext cx="12732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Схемы</a:t>
            </a:r>
            <a:r>
              <a:rPr 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sz="16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ru-RU" sz="1600" b="1" dirty="0" err="1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хема</a:t>
            </a:r>
            <a:r>
              <a:rPr lang="ru-RU" sz="1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1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Схема 2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Line 36"/>
          <p:cNvSpPr>
            <a:spLocks noChangeShapeType="1"/>
          </p:cNvSpPr>
          <p:nvPr/>
        </p:nvSpPr>
        <p:spPr bwMode="auto">
          <a:xfrm>
            <a:off x="2697288" y="6476203"/>
            <a:ext cx="800473" cy="67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Line 36"/>
          <p:cNvSpPr>
            <a:spLocks noChangeShapeType="1"/>
          </p:cNvSpPr>
          <p:nvPr/>
        </p:nvSpPr>
        <p:spPr bwMode="auto">
          <a:xfrm>
            <a:off x="2697288" y="6482925"/>
            <a:ext cx="800473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6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203848" y="53181"/>
            <a:ext cx="24482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Об </a:t>
            </a:r>
            <a:r>
              <a:rPr lang="en-US" altLang="ru-RU" sz="2400" b="1" dirty="0" smtClean="0"/>
              <a:t>online-</a:t>
            </a:r>
            <a:r>
              <a:rPr lang="ru-RU" altLang="ru-RU" sz="2400" b="1" dirty="0" smtClean="0"/>
              <a:t>курсе</a:t>
            </a:r>
            <a:endParaRPr lang="ru-RU" altLang="ru-RU" sz="2400" b="1" dirty="0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pic>
        <p:nvPicPr>
          <p:cNvPr id="31" name="Рисунок 3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8568952" cy="50788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5301208"/>
            <a:ext cx="6617376" cy="14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Три </a:t>
            </a:r>
            <a:r>
              <a:rPr lang="ru-RU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600" kern="18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оболочки на платформе </a:t>
            </a:r>
            <a:r>
              <a:rPr lang="en-US" sz="1600" kern="1800" dirty="0" err="1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Dispace</a:t>
            </a:r>
            <a:r>
              <a:rPr lang="ru-RU" sz="1600" kern="18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600" kern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платформы для автоматической проверки SQL-запросов и создания </a:t>
            </a:r>
            <a:r>
              <a:rPr lang="ru-RU" sz="1600" kern="18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online</a:t>
            </a:r>
            <a:r>
              <a:rPr lang="ru-RU" sz="1600" kern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-курса</a:t>
            </a:r>
            <a:endParaRPr lang="en-US" sz="1600" kern="18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600" kern="1800" dirty="0">
                <a:ea typeface="Times New Roman" panose="02020603050405020304" pitchFamily="18" charset="0"/>
              </a:rPr>
              <a:t>Формирование базы знаний для проверки SQL-запросов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0542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203848" y="53181"/>
            <a:ext cx="172841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Язык </a:t>
            </a:r>
            <a:r>
              <a:rPr lang="en-US" altLang="ru-RU" sz="2400" b="1" dirty="0" smtClean="0"/>
              <a:t>SQL</a:t>
            </a:r>
            <a:endParaRPr lang="ru-RU" altLang="ru-RU" sz="2400" b="1" dirty="0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368300" y="510381"/>
            <a:ext cx="7228036" cy="2111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None/>
            </a:pPr>
            <a:r>
              <a:rPr lang="ru-RU" sz="1600" i="1" dirty="0" err="1"/>
              <a:t>create</a:t>
            </a:r>
            <a:r>
              <a:rPr lang="ru-RU" sz="1600" i="1" dirty="0"/>
              <a:t> </a:t>
            </a:r>
            <a:r>
              <a:rPr lang="ru-RU" sz="1600" i="1" dirty="0" err="1"/>
              <a:t>table</a:t>
            </a:r>
            <a:r>
              <a:rPr lang="ru-RU" sz="1600" dirty="0"/>
              <a:t> – создание таблицы базы данных;</a:t>
            </a:r>
          </a:p>
          <a:p>
            <a:pPr>
              <a:buNone/>
            </a:pPr>
            <a:r>
              <a:rPr lang="ru-RU" sz="1600" i="1" dirty="0" err="1"/>
              <a:t>alter</a:t>
            </a:r>
            <a:r>
              <a:rPr lang="ru-RU" sz="1600" i="1" dirty="0"/>
              <a:t> </a:t>
            </a:r>
            <a:r>
              <a:rPr lang="ru-RU" sz="1600" i="1" dirty="0" err="1"/>
              <a:t>table</a:t>
            </a:r>
            <a:r>
              <a:rPr lang="ru-RU" sz="1600" dirty="0"/>
              <a:t> – 	модификация структуры таблицы базы данных;</a:t>
            </a:r>
          </a:p>
          <a:p>
            <a:pPr>
              <a:buNone/>
            </a:pPr>
            <a:r>
              <a:rPr lang="ru-RU" sz="1600" i="1" dirty="0" err="1"/>
              <a:t>drop</a:t>
            </a:r>
            <a:r>
              <a:rPr lang="ru-RU" sz="1600" i="1" dirty="0"/>
              <a:t> </a:t>
            </a:r>
            <a:r>
              <a:rPr lang="ru-RU" sz="1600" i="1" dirty="0" err="1"/>
              <a:t>table</a:t>
            </a:r>
            <a:r>
              <a:rPr lang="ru-RU" sz="1600" dirty="0"/>
              <a:t> – 	удаление таблицы базы данных;</a:t>
            </a:r>
          </a:p>
          <a:p>
            <a:pPr>
              <a:buNone/>
            </a:pPr>
            <a:r>
              <a:rPr lang="en-US" sz="1600" i="1" dirty="0" smtClean="0"/>
              <a:t>select</a:t>
            </a:r>
            <a:r>
              <a:rPr lang="ru-RU" sz="1600" dirty="0" smtClean="0"/>
              <a:t> </a:t>
            </a:r>
            <a:r>
              <a:rPr lang="ru-RU" sz="1600" dirty="0"/>
              <a:t>– </a:t>
            </a:r>
            <a:r>
              <a:rPr lang="ru-RU" sz="1600" dirty="0" smtClean="0"/>
              <a:t>выборка данных из таблицы (таблиц);</a:t>
            </a:r>
            <a:endParaRPr lang="ru-RU" sz="1600" dirty="0"/>
          </a:p>
          <a:p>
            <a:pPr>
              <a:buNone/>
            </a:pPr>
            <a:r>
              <a:rPr lang="ru-RU" sz="1600" i="1" dirty="0" err="1" smtClean="0"/>
              <a:t>insert</a:t>
            </a:r>
            <a:r>
              <a:rPr lang="ru-RU" sz="1600" dirty="0" smtClean="0"/>
              <a:t> </a:t>
            </a:r>
            <a:r>
              <a:rPr lang="ru-RU" sz="1600" dirty="0"/>
              <a:t>– добавление одной или нескольких строк в таблицу;</a:t>
            </a:r>
          </a:p>
          <a:p>
            <a:pPr>
              <a:buNone/>
            </a:pPr>
            <a:r>
              <a:rPr lang="ru-RU" sz="1600" i="1" dirty="0" err="1"/>
              <a:t>delete</a:t>
            </a:r>
            <a:r>
              <a:rPr lang="ru-RU" sz="1600" dirty="0"/>
              <a:t> – удаление одной или нескольких строк из таблицы;</a:t>
            </a:r>
          </a:p>
          <a:p>
            <a:pPr>
              <a:buNone/>
            </a:pPr>
            <a:r>
              <a:rPr lang="ru-RU" sz="1600" i="1" dirty="0" err="1"/>
              <a:t>update</a:t>
            </a:r>
            <a:r>
              <a:rPr lang="ru-RU" sz="1600" dirty="0"/>
              <a:t> – модификация одной или нескольких строк таблицы.</a:t>
            </a:r>
          </a:p>
        </p:txBody>
      </p:sp>
    </p:spTree>
    <p:extLst>
      <p:ext uri="{BB962C8B-B14F-4D97-AF65-F5344CB8AC3E}">
        <p14:creationId xmlns:p14="http://schemas.microsoft.com/office/powerpoint/2010/main" val="29929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203848" y="53181"/>
            <a:ext cx="172841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Язык </a:t>
            </a:r>
            <a:r>
              <a:rPr lang="en-US" altLang="ru-RU" sz="2400" b="1" dirty="0" smtClean="0"/>
              <a:t>SQL</a:t>
            </a:r>
            <a:endParaRPr lang="ru-RU" altLang="ru-RU" sz="2400" b="1" dirty="0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368300" y="510381"/>
            <a:ext cx="7228036" cy="2111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None/>
            </a:pPr>
            <a:r>
              <a:rPr lang="ru-RU" sz="1600" i="1" dirty="0" err="1"/>
              <a:t>create</a:t>
            </a:r>
            <a:r>
              <a:rPr lang="ru-RU" sz="1600" i="1" dirty="0"/>
              <a:t> </a:t>
            </a:r>
            <a:r>
              <a:rPr lang="ru-RU" sz="1600" i="1" dirty="0" err="1"/>
              <a:t>table</a:t>
            </a:r>
            <a:r>
              <a:rPr lang="ru-RU" sz="1600" dirty="0"/>
              <a:t> – создание таблицы базы данных;</a:t>
            </a:r>
          </a:p>
          <a:p>
            <a:pPr>
              <a:buNone/>
            </a:pPr>
            <a:r>
              <a:rPr lang="ru-RU" sz="1600" i="1" dirty="0" err="1"/>
              <a:t>alter</a:t>
            </a:r>
            <a:r>
              <a:rPr lang="ru-RU" sz="1600" i="1" dirty="0"/>
              <a:t> </a:t>
            </a:r>
            <a:r>
              <a:rPr lang="ru-RU" sz="1600" i="1" dirty="0" err="1"/>
              <a:t>table</a:t>
            </a:r>
            <a:r>
              <a:rPr lang="ru-RU" sz="1600" dirty="0"/>
              <a:t> – 	модификация структуры таблицы базы данных;</a:t>
            </a:r>
          </a:p>
          <a:p>
            <a:pPr>
              <a:buNone/>
            </a:pPr>
            <a:r>
              <a:rPr lang="ru-RU" sz="1600" i="1" dirty="0" err="1"/>
              <a:t>drop</a:t>
            </a:r>
            <a:r>
              <a:rPr lang="ru-RU" sz="1600" i="1" dirty="0"/>
              <a:t> </a:t>
            </a:r>
            <a:r>
              <a:rPr lang="ru-RU" sz="1600" i="1" dirty="0" err="1"/>
              <a:t>table</a:t>
            </a:r>
            <a:r>
              <a:rPr lang="ru-RU" sz="1600" dirty="0"/>
              <a:t> – 	удаление таблицы базы данных;</a:t>
            </a:r>
          </a:p>
          <a:p>
            <a:pPr>
              <a:buNone/>
            </a:pPr>
            <a:r>
              <a:rPr lang="en-US" sz="1600" i="1" dirty="0" smtClean="0"/>
              <a:t>select</a:t>
            </a:r>
            <a:r>
              <a:rPr lang="ru-RU" sz="1600" dirty="0" smtClean="0"/>
              <a:t> </a:t>
            </a:r>
            <a:r>
              <a:rPr lang="ru-RU" sz="1600" dirty="0"/>
              <a:t>– </a:t>
            </a:r>
            <a:r>
              <a:rPr lang="ru-RU" sz="1600" dirty="0" smtClean="0"/>
              <a:t>выборка данных из таблицы (таблиц);</a:t>
            </a:r>
            <a:endParaRPr lang="ru-RU" sz="1600" dirty="0"/>
          </a:p>
          <a:p>
            <a:pPr>
              <a:buNone/>
            </a:pPr>
            <a:r>
              <a:rPr lang="ru-RU" sz="1600" i="1" dirty="0" err="1" smtClean="0"/>
              <a:t>insert</a:t>
            </a:r>
            <a:r>
              <a:rPr lang="ru-RU" sz="1600" dirty="0" smtClean="0"/>
              <a:t> </a:t>
            </a:r>
            <a:r>
              <a:rPr lang="ru-RU" sz="1600" dirty="0"/>
              <a:t>– добавление одной или нескольких строк в таблицу;</a:t>
            </a:r>
          </a:p>
          <a:p>
            <a:pPr>
              <a:buNone/>
            </a:pPr>
            <a:r>
              <a:rPr lang="ru-RU" sz="1600" i="1" dirty="0" err="1"/>
              <a:t>delete</a:t>
            </a:r>
            <a:r>
              <a:rPr lang="ru-RU" sz="1600" dirty="0"/>
              <a:t> – удаление одной или нескольких строк из таблицы;</a:t>
            </a:r>
          </a:p>
          <a:p>
            <a:pPr>
              <a:buNone/>
            </a:pPr>
            <a:r>
              <a:rPr lang="ru-RU" sz="1600" i="1" dirty="0" err="1"/>
              <a:t>update</a:t>
            </a:r>
            <a:r>
              <a:rPr lang="ru-RU" sz="1600" dirty="0"/>
              <a:t> – модификация одной или нескольких строк таблицы.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2621728"/>
            <a:ext cx="597202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>
                <a:ea typeface="Times New Roman" panose="02020603050405020304" pitchFamily="18" charset="0"/>
              </a:rPr>
              <a:t>В общем случае оператор </a:t>
            </a:r>
            <a:r>
              <a:rPr lang="ru-RU" sz="1600" dirty="0" err="1">
                <a:ea typeface="Times New Roman" panose="02020603050405020304" pitchFamily="18" charset="0"/>
              </a:rPr>
              <a:t>Select</a:t>
            </a:r>
            <a:r>
              <a:rPr lang="ru-RU" sz="1600" dirty="0">
                <a:ea typeface="Times New Roman" panose="02020603050405020304" pitchFamily="18" charset="0"/>
              </a:rPr>
              <a:t> содержит следующие восемь спецификаторов, расположенных в операторе в следующем порядке: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s</a:t>
            </a:r>
            <a:r>
              <a:rPr lang="ru-RU" sz="1600" dirty="0" err="1" smtClean="0">
                <a:ea typeface="Times New Roman" panose="02020603050405020304" pitchFamily="18" charset="0"/>
              </a:rPr>
              <a:t>elect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f</a:t>
            </a:r>
            <a:r>
              <a:rPr lang="ru-RU" sz="1600" dirty="0" err="1" smtClean="0">
                <a:ea typeface="Times New Roman" panose="02020603050405020304" pitchFamily="18" charset="0"/>
              </a:rPr>
              <a:t>rom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спецификаторы </a:t>
            </a:r>
            <a:r>
              <a:rPr lang="en-US" sz="1600" dirty="0" smtClean="0">
                <a:ea typeface="Times New Roman" panose="02020603050405020304" pitchFamily="18" charset="0"/>
              </a:rPr>
              <a:t>join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w</a:t>
            </a:r>
            <a:r>
              <a:rPr lang="ru-RU" sz="1600" dirty="0" err="1" smtClean="0">
                <a:ea typeface="Times New Roman" panose="02020603050405020304" pitchFamily="18" charset="0"/>
              </a:rPr>
              <a:t>here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g</a:t>
            </a:r>
            <a:r>
              <a:rPr lang="ru-RU" sz="1600" dirty="0" err="1" smtClean="0">
                <a:ea typeface="Times New Roman" panose="02020603050405020304" pitchFamily="18" charset="0"/>
              </a:rPr>
              <a:t>roup</a:t>
            </a:r>
            <a:r>
              <a:rPr lang="ru-RU" sz="1600" dirty="0" smtClean="0"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a typeface="Times New Roman" panose="02020603050405020304" pitchFamily="18" charset="0"/>
              </a:rPr>
              <a:t>by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h</a:t>
            </a:r>
            <a:r>
              <a:rPr lang="ru-RU" sz="1600" dirty="0" err="1" smtClean="0">
                <a:ea typeface="Times New Roman" panose="02020603050405020304" pitchFamily="18" charset="0"/>
              </a:rPr>
              <a:t>aving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o</a:t>
            </a:r>
            <a:r>
              <a:rPr lang="ru-RU" sz="1600" dirty="0" err="1" smtClean="0">
                <a:ea typeface="Times New Roman" panose="02020603050405020304" pitchFamily="18" charset="0"/>
              </a:rPr>
              <a:t>rder</a:t>
            </a:r>
            <a:r>
              <a:rPr lang="ru-RU" sz="1600" dirty="0" smtClean="0"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a typeface="Times New Roman" panose="02020603050405020304" pitchFamily="18" charset="0"/>
              </a:rPr>
              <a:t>by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i</a:t>
            </a:r>
            <a:r>
              <a:rPr lang="ru-RU" sz="1600" dirty="0" err="1" smtClean="0">
                <a:ea typeface="Times New Roman" panose="02020603050405020304" pitchFamily="18" charset="0"/>
              </a:rPr>
              <a:t>nto</a:t>
            </a:r>
            <a:r>
              <a:rPr lang="ru-RU" sz="1600" dirty="0" smtClean="0"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a typeface="Times New Roman" panose="02020603050405020304" pitchFamily="18" charset="0"/>
              </a:rPr>
              <a:t>temp</a:t>
            </a:r>
            <a:r>
              <a:rPr lang="ru-RU" sz="1600" dirty="0">
                <a:ea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4506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203848" y="53181"/>
            <a:ext cx="172841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Язык </a:t>
            </a:r>
            <a:r>
              <a:rPr lang="en-US" altLang="ru-RU" sz="2400" b="1" dirty="0" smtClean="0"/>
              <a:t>SQL</a:t>
            </a:r>
            <a:endParaRPr lang="ru-RU" altLang="ru-RU" sz="2400" b="1" dirty="0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368300" y="510381"/>
            <a:ext cx="7228036" cy="2111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None/>
            </a:pPr>
            <a:r>
              <a:rPr lang="ru-RU" sz="1600" i="1" dirty="0" err="1"/>
              <a:t>create</a:t>
            </a:r>
            <a:r>
              <a:rPr lang="ru-RU" sz="1600" i="1" dirty="0"/>
              <a:t> </a:t>
            </a:r>
            <a:r>
              <a:rPr lang="ru-RU" sz="1600" i="1" dirty="0" err="1"/>
              <a:t>table</a:t>
            </a:r>
            <a:r>
              <a:rPr lang="ru-RU" sz="1600" dirty="0"/>
              <a:t> – создание таблицы базы данных;</a:t>
            </a:r>
          </a:p>
          <a:p>
            <a:pPr>
              <a:buNone/>
            </a:pPr>
            <a:r>
              <a:rPr lang="ru-RU" sz="1600" i="1" dirty="0" err="1"/>
              <a:t>alter</a:t>
            </a:r>
            <a:r>
              <a:rPr lang="ru-RU" sz="1600" i="1" dirty="0"/>
              <a:t> </a:t>
            </a:r>
            <a:r>
              <a:rPr lang="ru-RU" sz="1600" i="1" dirty="0" err="1"/>
              <a:t>table</a:t>
            </a:r>
            <a:r>
              <a:rPr lang="ru-RU" sz="1600" dirty="0"/>
              <a:t> – 	модификация структуры таблицы базы данных;</a:t>
            </a:r>
          </a:p>
          <a:p>
            <a:pPr>
              <a:buNone/>
            </a:pPr>
            <a:r>
              <a:rPr lang="ru-RU" sz="1600" i="1" dirty="0" err="1"/>
              <a:t>drop</a:t>
            </a:r>
            <a:r>
              <a:rPr lang="ru-RU" sz="1600" i="1" dirty="0"/>
              <a:t> </a:t>
            </a:r>
            <a:r>
              <a:rPr lang="ru-RU" sz="1600" i="1" dirty="0" err="1"/>
              <a:t>table</a:t>
            </a:r>
            <a:r>
              <a:rPr lang="ru-RU" sz="1600" dirty="0"/>
              <a:t> – 	удаление таблицы базы данных;</a:t>
            </a:r>
          </a:p>
          <a:p>
            <a:pPr>
              <a:buNone/>
            </a:pPr>
            <a:r>
              <a:rPr lang="en-US" sz="1600" i="1" dirty="0" smtClean="0"/>
              <a:t>select</a:t>
            </a:r>
            <a:r>
              <a:rPr lang="ru-RU" sz="1600" dirty="0" smtClean="0"/>
              <a:t> </a:t>
            </a:r>
            <a:r>
              <a:rPr lang="ru-RU" sz="1600" dirty="0"/>
              <a:t>– </a:t>
            </a:r>
            <a:r>
              <a:rPr lang="ru-RU" sz="1600" dirty="0" smtClean="0"/>
              <a:t>выборка данных из таблицы (таблиц);</a:t>
            </a:r>
            <a:endParaRPr lang="ru-RU" sz="1600" dirty="0"/>
          </a:p>
          <a:p>
            <a:pPr>
              <a:buNone/>
            </a:pPr>
            <a:r>
              <a:rPr lang="ru-RU" sz="1600" i="1" dirty="0" err="1" smtClean="0"/>
              <a:t>insert</a:t>
            </a:r>
            <a:r>
              <a:rPr lang="ru-RU" sz="1600" dirty="0" smtClean="0"/>
              <a:t> </a:t>
            </a:r>
            <a:r>
              <a:rPr lang="ru-RU" sz="1600" dirty="0"/>
              <a:t>– добавление одной или нескольких строк в таблицу;</a:t>
            </a:r>
          </a:p>
          <a:p>
            <a:pPr>
              <a:buNone/>
            </a:pPr>
            <a:r>
              <a:rPr lang="ru-RU" sz="1600" i="1" dirty="0" err="1"/>
              <a:t>delete</a:t>
            </a:r>
            <a:r>
              <a:rPr lang="ru-RU" sz="1600" dirty="0"/>
              <a:t> – удаление одной или нескольких строк из таблицы;</a:t>
            </a:r>
          </a:p>
          <a:p>
            <a:pPr>
              <a:buNone/>
            </a:pPr>
            <a:r>
              <a:rPr lang="ru-RU" sz="1600" i="1" dirty="0" err="1"/>
              <a:t>update</a:t>
            </a:r>
            <a:r>
              <a:rPr lang="ru-RU" sz="1600" dirty="0"/>
              <a:t> – модификация одной или нескольких строк таблицы.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2621728"/>
            <a:ext cx="597202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>
                <a:ea typeface="Times New Roman" panose="02020603050405020304" pitchFamily="18" charset="0"/>
              </a:rPr>
              <a:t>В общем случае оператор </a:t>
            </a:r>
            <a:r>
              <a:rPr lang="ru-RU" sz="1600" dirty="0" err="1">
                <a:ea typeface="Times New Roman" panose="02020603050405020304" pitchFamily="18" charset="0"/>
              </a:rPr>
              <a:t>Select</a:t>
            </a:r>
            <a:r>
              <a:rPr lang="ru-RU" sz="1600" dirty="0">
                <a:ea typeface="Times New Roman" panose="02020603050405020304" pitchFamily="18" charset="0"/>
              </a:rPr>
              <a:t> содержит следующие восемь спецификаторов, расположенных в операторе в следующем порядке: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s</a:t>
            </a:r>
            <a:r>
              <a:rPr lang="ru-RU" sz="1600" dirty="0" err="1" smtClean="0">
                <a:ea typeface="Times New Roman" panose="02020603050405020304" pitchFamily="18" charset="0"/>
              </a:rPr>
              <a:t>elect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f</a:t>
            </a:r>
            <a:r>
              <a:rPr lang="ru-RU" sz="1600" dirty="0" err="1" smtClean="0">
                <a:ea typeface="Times New Roman" panose="02020603050405020304" pitchFamily="18" charset="0"/>
              </a:rPr>
              <a:t>rom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спецификаторы </a:t>
            </a:r>
            <a:r>
              <a:rPr lang="en-US" sz="1600" dirty="0" smtClean="0">
                <a:ea typeface="Times New Roman" panose="02020603050405020304" pitchFamily="18" charset="0"/>
              </a:rPr>
              <a:t>join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w</a:t>
            </a:r>
            <a:r>
              <a:rPr lang="ru-RU" sz="1600" dirty="0" err="1" smtClean="0">
                <a:ea typeface="Times New Roman" panose="02020603050405020304" pitchFamily="18" charset="0"/>
              </a:rPr>
              <a:t>here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g</a:t>
            </a:r>
            <a:r>
              <a:rPr lang="ru-RU" sz="1600" dirty="0" err="1" smtClean="0">
                <a:ea typeface="Times New Roman" panose="02020603050405020304" pitchFamily="18" charset="0"/>
              </a:rPr>
              <a:t>roup</a:t>
            </a:r>
            <a:r>
              <a:rPr lang="ru-RU" sz="1600" dirty="0" smtClean="0"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a typeface="Times New Roman" panose="02020603050405020304" pitchFamily="18" charset="0"/>
              </a:rPr>
              <a:t>by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h</a:t>
            </a:r>
            <a:r>
              <a:rPr lang="ru-RU" sz="1600" dirty="0" err="1" smtClean="0">
                <a:ea typeface="Times New Roman" panose="02020603050405020304" pitchFamily="18" charset="0"/>
              </a:rPr>
              <a:t>aving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o</a:t>
            </a:r>
            <a:r>
              <a:rPr lang="ru-RU" sz="1600" dirty="0" err="1" smtClean="0">
                <a:ea typeface="Times New Roman" panose="02020603050405020304" pitchFamily="18" charset="0"/>
              </a:rPr>
              <a:t>rder</a:t>
            </a:r>
            <a:r>
              <a:rPr lang="ru-RU" sz="1600" dirty="0" smtClean="0"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a typeface="Times New Roman" panose="02020603050405020304" pitchFamily="18" charset="0"/>
              </a:rPr>
              <a:t>by</a:t>
            </a:r>
            <a:r>
              <a:rPr lang="ru-RU" sz="1600" dirty="0">
                <a:ea typeface="Times New Roman" panose="02020603050405020304" pitchFamily="18" charset="0"/>
              </a:rPr>
              <a:t>;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1600" dirty="0">
                <a:ea typeface="Times New Roman" panose="02020603050405020304" pitchFamily="18" charset="0"/>
              </a:rPr>
              <a:t>спецификатор </a:t>
            </a:r>
            <a:r>
              <a:rPr lang="en-US" sz="1600" dirty="0" err="1" smtClean="0">
                <a:ea typeface="Times New Roman" panose="02020603050405020304" pitchFamily="18" charset="0"/>
              </a:rPr>
              <a:t>i</a:t>
            </a:r>
            <a:r>
              <a:rPr lang="ru-RU" sz="1600" dirty="0" err="1" smtClean="0">
                <a:ea typeface="Times New Roman" panose="02020603050405020304" pitchFamily="18" charset="0"/>
              </a:rPr>
              <a:t>nto</a:t>
            </a:r>
            <a:r>
              <a:rPr lang="ru-RU" sz="1600" dirty="0" smtClean="0"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a typeface="Times New Roman" panose="02020603050405020304" pitchFamily="18" charset="0"/>
              </a:rPr>
              <a:t>temp</a:t>
            </a:r>
            <a:r>
              <a:rPr lang="ru-RU" sz="1600" dirty="0">
                <a:ea typeface="Times New Roman" panose="02020603050405020304" pitchFamily="18" charset="0"/>
              </a:rPr>
              <a:t>. </a:t>
            </a:r>
          </a:p>
        </p:txBody>
      </p:sp>
      <p:sp>
        <p:nvSpPr>
          <p:cNvPr id="30" name="Text Box 20"/>
          <p:cNvSpPr txBox="1">
            <a:spLocks noChangeArrowheads="1"/>
          </p:cNvSpPr>
          <p:nvPr/>
        </p:nvSpPr>
        <p:spPr bwMode="auto">
          <a:xfrm>
            <a:off x="4932263" y="5301208"/>
            <a:ext cx="3744416" cy="1224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None/>
            </a:pPr>
            <a:r>
              <a:rPr lang="en-US" sz="1600" b="1" dirty="0" smtClean="0"/>
              <a:t>SQL – </a:t>
            </a:r>
            <a:r>
              <a:rPr lang="ru-RU" sz="1600" b="1" dirty="0" smtClean="0"/>
              <a:t>язык непроцедурный</a:t>
            </a:r>
            <a:endParaRPr lang="en-US" sz="1600" b="1" dirty="0" smtClean="0"/>
          </a:p>
          <a:p>
            <a:pPr>
              <a:buNone/>
            </a:pPr>
            <a:r>
              <a:rPr lang="en-US" sz="1600" i="1" dirty="0" smtClean="0"/>
              <a:t>select</a:t>
            </a:r>
            <a:r>
              <a:rPr lang="ru-RU" sz="1600" i="1" dirty="0" smtClean="0"/>
              <a:t> </a:t>
            </a:r>
            <a:r>
              <a:rPr lang="en-US" sz="1600" i="1" dirty="0" err="1" smtClean="0"/>
              <a:t>s.n_post</a:t>
            </a:r>
            <a:r>
              <a:rPr lang="en-US" sz="1600" i="1" dirty="0"/>
              <a:t>, </a:t>
            </a:r>
            <a:r>
              <a:rPr lang="en-US" sz="1600" i="1" dirty="0" err="1" smtClean="0"/>
              <a:t>s.reiting</a:t>
            </a:r>
            <a:r>
              <a:rPr lang="en-US" sz="1600" i="1" dirty="0"/>
              <a:t> </a:t>
            </a:r>
            <a:r>
              <a:rPr lang="en-US" sz="1600" i="1" dirty="0" smtClean="0"/>
              <a:t>from s</a:t>
            </a:r>
          </a:p>
          <a:p>
            <a:pPr>
              <a:buNone/>
            </a:pPr>
            <a:r>
              <a:rPr lang="en-US" sz="1600" i="1" dirty="0"/>
              <a:t> </a:t>
            </a:r>
            <a:r>
              <a:rPr lang="en-US" sz="1600" i="1" dirty="0" smtClean="0"/>
              <a:t>       where </a:t>
            </a:r>
            <a:r>
              <a:rPr lang="en-US" sz="1600" i="1" dirty="0" err="1" smtClean="0"/>
              <a:t>s.town</a:t>
            </a:r>
            <a:r>
              <a:rPr lang="en-US" sz="1600" i="1" dirty="0" smtClean="0"/>
              <a:t> = </a:t>
            </a:r>
            <a:r>
              <a:rPr lang="ru-RU" sz="1600" i="1" dirty="0" smtClean="0"/>
              <a:t>'Париж</a:t>
            </a:r>
            <a:r>
              <a:rPr lang="ru-RU" sz="1600" i="1" dirty="0"/>
              <a:t>'</a:t>
            </a:r>
            <a:r>
              <a:rPr lang="en-US" sz="1600" i="1" dirty="0" smtClean="0"/>
              <a:t> </a:t>
            </a:r>
          </a:p>
          <a:p>
            <a:pPr>
              <a:buNone/>
            </a:pPr>
            <a:r>
              <a:rPr lang="en-US" sz="1600" i="1" dirty="0" smtClean="0"/>
              <a:t>	order by </a:t>
            </a:r>
            <a:r>
              <a:rPr lang="en-US" sz="1600" i="1" dirty="0" err="1"/>
              <a:t>s.reiting</a:t>
            </a:r>
            <a:r>
              <a:rPr lang="en-US" sz="1600" i="1" dirty="0"/>
              <a:t> </a:t>
            </a:r>
            <a:r>
              <a:rPr lang="en-US" sz="1600" i="1" dirty="0" err="1" smtClean="0"/>
              <a:t>desc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92668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511435"/>
            <a:ext cx="8568952" cy="1758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 схемы базы данных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окне поиска программ найти программу </a:t>
            </a:r>
            <a:r>
              <a:rPr lang="en-US" sz="16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putty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 помощью программы </a:t>
            </a:r>
            <a:r>
              <a:rPr lang="ru-RU" sz="1600" b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putty</a:t>
            </a:r>
            <a:r>
              <a:rPr lang="ru-RU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подключиться к серверу </a:t>
            </a:r>
            <a:r>
              <a:rPr lang="en-US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tudents.ami.nstu.ru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75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вести бригадные логин и пароль для работы с ОС </a:t>
            </a:r>
            <a:r>
              <a:rPr lang="en-US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Linux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набрать и выполнить команду </a:t>
            </a:r>
            <a:r>
              <a:rPr lang="ru-RU" sz="1600" b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new_schema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имя_схемы</a:t>
            </a:r>
            <a:r>
              <a:rPr lang="ru-RU" sz="1600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study_sql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здесь  </a:t>
            </a:r>
            <a:r>
              <a:rPr lang="ru-RU" sz="1600" i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имя_схемы</a:t>
            </a:r>
            <a:r>
              <a:rPr lang="ru-RU" sz="1600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= логин  (набранный без дефиса, если он есть в логине</a:t>
            </a:r>
            <a:r>
              <a:rPr lang="ru-RU" sz="1600" i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)</a:t>
            </a:r>
            <a:endParaRPr lang="ru-RU" sz="16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44614"/>
            <a:ext cx="2664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b="1" dirty="0" smtClean="0"/>
              <a:t>Порядок работы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164757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99191" y="2269930"/>
            <a:ext cx="8640960" cy="2116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None/>
            </a:pPr>
            <a:r>
              <a:rPr lang="ru-RU" sz="1600" dirty="0"/>
              <a:t>2. Ознакомиться с клиентской программой </a:t>
            </a:r>
            <a:r>
              <a:rPr lang="ru-RU" sz="1600" dirty="0" err="1" smtClean="0"/>
              <a:t>phpPgAdmin</a:t>
            </a:r>
            <a:endParaRPr lang="ru-RU" sz="1600" dirty="0" smtClean="0"/>
          </a:p>
          <a:p>
            <a:pPr marL="34290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/>
              <a:t>зайти  в </a:t>
            </a:r>
            <a:r>
              <a:rPr lang="ru-RU" sz="1600" dirty="0" err="1"/>
              <a:t>phpPgAdmin</a:t>
            </a:r>
            <a:r>
              <a:rPr lang="ru-RU" sz="1600" dirty="0"/>
              <a:t> </a:t>
            </a:r>
            <a:r>
              <a:rPr lang="ru-RU" sz="1600" b="1" dirty="0"/>
              <a:t>http://www.students.ami.nstu.ru/phpPgAdmin/</a:t>
            </a:r>
            <a:endParaRPr lang="ru-RU" sz="1600" dirty="0"/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 smtClean="0"/>
              <a:t>ознакомиться </a:t>
            </a:r>
            <a:r>
              <a:rPr lang="ru-RU" sz="1600" dirty="0"/>
              <a:t>с </a:t>
            </a:r>
            <a:r>
              <a:rPr lang="ru-RU" sz="1600" b="1" dirty="0" smtClean="0"/>
              <a:t>инструкцией</a:t>
            </a:r>
            <a:r>
              <a:rPr lang="en-US" sz="1600" b="1" dirty="0" smtClean="0"/>
              <a:t> </a:t>
            </a:r>
            <a:r>
              <a:rPr lang="ru-RU" sz="1600" b="1" dirty="0" smtClean="0"/>
              <a:t>по работе с программой </a:t>
            </a:r>
            <a:r>
              <a:rPr lang="en-US" sz="1600" b="1" dirty="0" err="1" smtClean="0"/>
              <a:t>phpPgAdmin</a:t>
            </a:r>
            <a:r>
              <a:rPr lang="ru-RU" sz="1600" dirty="0" smtClean="0"/>
              <a:t>; </a:t>
            </a:r>
            <a:endParaRPr lang="ru-RU" sz="1600" dirty="0"/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/>
              <a:t>на панели слева найти сервер </a:t>
            </a:r>
            <a:r>
              <a:rPr lang="ru-RU" sz="1600" dirty="0" err="1"/>
              <a:t>PostgreSQL</a:t>
            </a:r>
            <a:r>
              <a:rPr lang="ru-RU" sz="1600" dirty="0"/>
              <a:t> и кликнуть на нем мышкой; в появившемся окне ввести   логин и пароль</a:t>
            </a:r>
            <a:r>
              <a:rPr lang="ru-RU" sz="1600" dirty="0" smtClean="0"/>
              <a:t>;</a:t>
            </a: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/>
              <a:t>в базе данных </a:t>
            </a:r>
            <a:r>
              <a:rPr lang="ru-RU" sz="1600" b="1" dirty="0" err="1"/>
              <a:t>study_sql</a:t>
            </a:r>
            <a:r>
              <a:rPr lang="ru-RU" sz="1600" b="1" dirty="0"/>
              <a:t> </a:t>
            </a:r>
            <a:r>
              <a:rPr lang="ru-RU" sz="1600" dirty="0"/>
              <a:t>найти свою схему, раскрыть список таблиц и убедиться, что таблиц там нет</a:t>
            </a:r>
            <a:r>
              <a:rPr lang="ru-RU" sz="1600" dirty="0" smtClean="0"/>
              <a:t>.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511435"/>
            <a:ext cx="8568952" cy="1758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 схемы базы данных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окне поиска программ найти программу </a:t>
            </a:r>
            <a:r>
              <a:rPr lang="en-US" sz="16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putty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 помощью программы </a:t>
            </a:r>
            <a:r>
              <a:rPr lang="ru-RU" sz="1600" b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putty</a:t>
            </a:r>
            <a:r>
              <a:rPr lang="ru-RU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подключиться к серверу </a:t>
            </a:r>
            <a:r>
              <a:rPr lang="en-US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tudents.ami.nstu.ru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75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вести бригадные логин и пароль для работы с ОС </a:t>
            </a:r>
            <a:r>
              <a:rPr lang="en-US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Linux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набрать и выполнить команду </a:t>
            </a:r>
            <a:r>
              <a:rPr lang="ru-RU" sz="1600" b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new_schema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имя_схемы</a:t>
            </a:r>
            <a:r>
              <a:rPr lang="ru-RU" sz="1600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study_sql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здесь  </a:t>
            </a:r>
            <a:r>
              <a:rPr lang="ru-RU" sz="1600" i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имя_схемы</a:t>
            </a:r>
            <a:r>
              <a:rPr lang="ru-RU" sz="1600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= логин  (набранный без дефиса, если он есть в логине</a:t>
            </a:r>
            <a:r>
              <a:rPr lang="ru-RU" sz="1600" i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)</a:t>
            </a:r>
            <a:endParaRPr lang="ru-RU" sz="16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44614"/>
            <a:ext cx="2664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b="1" dirty="0" smtClean="0"/>
              <a:t>Порядок работы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271586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99191" y="2269930"/>
            <a:ext cx="8640960" cy="2116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None/>
            </a:pPr>
            <a:r>
              <a:rPr lang="ru-RU" sz="1600" dirty="0"/>
              <a:t>2. Ознакомиться с клиентской программой </a:t>
            </a:r>
            <a:r>
              <a:rPr lang="ru-RU" sz="1600" dirty="0" err="1" smtClean="0"/>
              <a:t>phpPgAdmin</a:t>
            </a:r>
            <a:endParaRPr lang="ru-RU" sz="1600" dirty="0" smtClean="0"/>
          </a:p>
          <a:p>
            <a:pPr marL="34290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/>
              <a:t>зайти  в </a:t>
            </a:r>
            <a:r>
              <a:rPr lang="ru-RU" sz="1600" dirty="0" err="1"/>
              <a:t>phpPgAdmin</a:t>
            </a:r>
            <a:r>
              <a:rPr lang="ru-RU" sz="1600" dirty="0"/>
              <a:t> </a:t>
            </a:r>
            <a:r>
              <a:rPr lang="ru-RU" sz="1600" b="1" dirty="0"/>
              <a:t>http://www.students.ami.nstu.ru/phpPgAdmin/</a:t>
            </a:r>
            <a:endParaRPr lang="ru-RU" sz="1600" dirty="0"/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 smtClean="0"/>
              <a:t>ознакомиться </a:t>
            </a:r>
            <a:r>
              <a:rPr lang="ru-RU" sz="1600" dirty="0"/>
              <a:t>с </a:t>
            </a:r>
            <a:r>
              <a:rPr lang="ru-RU" sz="1600" b="1" dirty="0" smtClean="0"/>
              <a:t>инструкцией</a:t>
            </a:r>
            <a:r>
              <a:rPr lang="en-US" sz="1600" b="1" dirty="0" smtClean="0"/>
              <a:t> </a:t>
            </a:r>
            <a:r>
              <a:rPr lang="ru-RU" sz="1600" b="1" dirty="0" smtClean="0"/>
              <a:t>по работе с программой </a:t>
            </a:r>
            <a:r>
              <a:rPr lang="en-US" sz="1600" b="1" dirty="0" err="1" smtClean="0"/>
              <a:t>phpPgAdmin</a:t>
            </a:r>
            <a:r>
              <a:rPr lang="ru-RU" sz="1600" dirty="0" smtClean="0"/>
              <a:t>; </a:t>
            </a:r>
            <a:endParaRPr lang="ru-RU" sz="1600" dirty="0"/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/>
              <a:t>на панели слева найти сервер </a:t>
            </a:r>
            <a:r>
              <a:rPr lang="ru-RU" sz="1600" dirty="0" err="1"/>
              <a:t>PostgreSQL</a:t>
            </a:r>
            <a:r>
              <a:rPr lang="ru-RU" sz="1600" dirty="0"/>
              <a:t> и кликнуть на нем мышкой; в появившемся окне ввести   логин и пароль</a:t>
            </a:r>
            <a:r>
              <a:rPr lang="ru-RU" sz="1600" dirty="0" smtClean="0"/>
              <a:t>;</a:t>
            </a: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/>
              <a:t>в базе данных </a:t>
            </a:r>
            <a:r>
              <a:rPr lang="ru-RU" sz="1600" b="1" dirty="0" err="1"/>
              <a:t>study_sql</a:t>
            </a:r>
            <a:r>
              <a:rPr lang="ru-RU" sz="1600" b="1" dirty="0"/>
              <a:t> </a:t>
            </a:r>
            <a:r>
              <a:rPr lang="ru-RU" sz="1600" dirty="0"/>
              <a:t>найти свою схему, раскрыть список таблиц и убедиться, что таблиц там нет</a:t>
            </a:r>
            <a:r>
              <a:rPr lang="ru-RU" sz="1600" dirty="0" smtClean="0"/>
              <a:t>.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511435"/>
            <a:ext cx="8568952" cy="1758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 схемы базы данных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окне поиска программ найти программу </a:t>
            </a:r>
            <a:r>
              <a:rPr lang="en-US" sz="16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putty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 помощью программы </a:t>
            </a:r>
            <a:r>
              <a:rPr lang="ru-RU" sz="1600" b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putty</a:t>
            </a:r>
            <a:r>
              <a:rPr lang="ru-RU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подключиться к серверу </a:t>
            </a:r>
            <a:r>
              <a:rPr lang="en-US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tudents.ami.nstu.ru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75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вести бригадные логин и пароль для работы с ОС </a:t>
            </a:r>
            <a:r>
              <a:rPr lang="en-US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Linux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набрать и выполнить команду </a:t>
            </a:r>
            <a:r>
              <a:rPr lang="ru-RU" sz="1600" b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new_schema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имя_схемы</a:t>
            </a:r>
            <a:r>
              <a:rPr lang="ru-RU" sz="1600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study_sql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здесь  </a:t>
            </a:r>
            <a:r>
              <a:rPr lang="ru-RU" sz="1600" i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имя_схемы</a:t>
            </a:r>
            <a:r>
              <a:rPr lang="ru-RU" sz="1600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= логин  (набранный без дефиса, если он есть в логине</a:t>
            </a:r>
            <a:r>
              <a:rPr lang="ru-RU" sz="1600" i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)</a:t>
            </a:r>
            <a:endParaRPr lang="ru-RU" sz="16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323" y="4350548"/>
            <a:ext cx="8640960" cy="246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3. Начальное знакомство с языком </a:t>
            </a:r>
            <a:r>
              <a:rPr lang="en-US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SQL 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открыть окно ввода запросов (кликнуть на слове SQL в верхнем правом углу), скопировать туда скрипт на создание трех таблиц в схеме и выполнить его;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убедиться, что результате выполнения скрипта в вашей схеме будет создано и заполнено данными 3 таблицы: s, p, </a:t>
            </a:r>
            <a:r>
              <a:rPr lang="ru-RU" sz="160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ознакомьтесь с содержанием скрипта (используемыми командами);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ознакомиться со структурой и с содержанием таблиц;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ознакомиться с командами языка SQL, выполнив примеры из учебного пособием </a:t>
            </a:r>
            <a:r>
              <a:rPr lang="ru-RU" sz="16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Язык структурированных запросов </a:t>
            </a:r>
            <a:r>
              <a:rPr lang="en-US" sz="16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SQL</a:t>
            </a:r>
            <a:r>
              <a:rPr lang="ru-RU" sz="16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44614"/>
            <a:ext cx="2664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b="1" dirty="0" smtClean="0"/>
              <a:t>Порядок работы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8173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04664"/>
            <a:ext cx="871296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4. Основная работа по проекту</a:t>
            </a:r>
          </a:p>
          <a:p>
            <a:pPr lvl="0"/>
            <a:r>
              <a:rPr lang="ru-RU" sz="1600" dirty="0" smtClean="0"/>
              <a:t>- выполнить </a:t>
            </a:r>
            <a:r>
              <a:rPr lang="ru-RU" sz="1600" dirty="0"/>
              <a:t>скрипт на создание четырех таблиц в схеме;</a:t>
            </a:r>
          </a:p>
          <a:p>
            <a:pPr lvl="0"/>
            <a:r>
              <a:rPr lang="ru-RU" sz="1600" dirty="0" smtClean="0"/>
              <a:t>- убедиться</a:t>
            </a:r>
            <a:r>
              <a:rPr lang="ru-RU" sz="1600" dirty="0"/>
              <a:t>, что результате выполнения скрипта в вашей схеме будет создано и заполнено данными 4 таблицы: s, p, j, </a:t>
            </a:r>
            <a:r>
              <a:rPr lang="ru-RU" sz="1600" dirty="0" err="1"/>
              <a:t>sp</a:t>
            </a:r>
            <a:r>
              <a:rPr lang="en-US" sz="1600" dirty="0"/>
              <a:t>j</a:t>
            </a:r>
            <a:r>
              <a:rPr lang="ru-RU" sz="1600" dirty="0"/>
              <a:t>;</a:t>
            </a:r>
          </a:p>
          <a:p>
            <a:pPr lvl="0"/>
            <a:r>
              <a:rPr lang="ru-RU" sz="1600" dirty="0" smtClean="0"/>
              <a:t>- ознакомьтесь </a:t>
            </a:r>
            <a:r>
              <a:rPr lang="ru-RU" sz="1600" dirty="0"/>
              <a:t>с содержанием скрипта (используемыми командами);</a:t>
            </a:r>
          </a:p>
          <a:p>
            <a:pPr lvl="0"/>
            <a:r>
              <a:rPr lang="ru-RU" sz="1600" dirty="0" smtClean="0"/>
              <a:t>- ознакомиться </a:t>
            </a:r>
            <a:r>
              <a:rPr lang="ru-RU" sz="1600" dirty="0"/>
              <a:t>со структурой и с содержанием таблиц; </a:t>
            </a:r>
          </a:p>
          <a:p>
            <a:pPr lvl="0"/>
            <a:r>
              <a:rPr lang="ru-RU" sz="1600" dirty="0" smtClean="0"/>
              <a:t>- целью </a:t>
            </a:r>
            <a:r>
              <a:rPr lang="ru-RU" sz="1600" dirty="0"/>
              <a:t>проекта является формирование и накопление базы знаний выполнения </a:t>
            </a:r>
            <a:r>
              <a:rPr lang="en-US" sz="1600" dirty="0"/>
              <a:t>SQL</a:t>
            </a:r>
            <a:r>
              <a:rPr lang="ru-RU" sz="1600" dirty="0"/>
              <a:t>-запросов; для формирование базы знаний следует использовать </a:t>
            </a:r>
            <a:r>
              <a:rPr lang="ru-RU" sz="1600" dirty="0" smtClean="0"/>
              <a:t>пособие </a:t>
            </a:r>
            <a:r>
              <a:rPr lang="ru-RU" sz="1600" b="1" dirty="0" smtClean="0"/>
              <a:t>Практикум по языку </a:t>
            </a:r>
            <a:r>
              <a:rPr lang="en-US" sz="1600" b="1" dirty="0" smtClean="0"/>
              <a:t>SQL</a:t>
            </a:r>
            <a:r>
              <a:rPr lang="ru-RU" sz="1600" dirty="0" smtClean="0"/>
              <a:t>;</a:t>
            </a:r>
            <a:r>
              <a:rPr lang="ru-RU" sz="1600" dirty="0"/>
              <a:t> в пособии подробно разбираются типовые запросы и предлагаются аналогичные задачи для самостоятельного выполнения;</a:t>
            </a:r>
          </a:p>
          <a:p>
            <a:pPr lvl="0"/>
            <a:r>
              <a:rPr lang="ru-RU" sz="1600" dirty="0" smtClean="0"/>
              <a:t>- отладку </a:t>
            </a:r>
            <a:r>
              <a:rPr lang="en-US" sz="1600" dirty="0"/>
              <a:t>SQL</a:t>
            </a:r>
            <a:r>
              <a:rPr lang="ru-RU" sz="1600" dirty="0"/>
              <a:t>-запросов осуществлять с использованием таблиц s, p, j, </a:t>
            </a:r>
            <a:r>
              <a:rPr lang="ru-RU" sz="1600" dirty="0" err="1"/>
              <a:t>sp</a:t>
            </a:r>
            <a:r>
              <a:rPr lang="en-US" sz="1600" dirty="0"/>
              <a:t>j</a:t>
            </a:r>
            <a:r>
              <a:rPr lang="ru-RU" sz="1600" dirty="0"/>
              <a:t>, но запросы должны правильно работать и на любых других модификациях данных этих таблиц;</a:t>
            </a:r>
          </a:p>
          <a:p>
            <a:pPr lvl="0"/>
            <a:r>
              <a:rPr lang="ru-RU" sz="1600" dirty="0" smtClean="0"/>
              <a:t>- перед </a:t>
            </a:r>
            <a:r>
              <a:rPr lang="ru-RU" sz="1600" dirty="0"/>
              <a:t>началом работы студент со своего корпоративного адреса сообщает на адрес </a:t>
            </a:r>
            <a:r>
              <a:rPr lang="en-US" sz="1600" b="1" dirty="0" smtClean="0"/>
              <a:t>stasyshina@ciu.nstu.ru</a:t>
            </a:r>
            <a:r>
              <a:rPr lang="en-US" sz="1600" dirty="0" smtClean="0"/>
              <a:t> </a:t>
            </a:r>
            <a:r>
              <a:rPr lang="ru-RU" sz="1600" dirty="0" smtClean="0"/>
              <a:t>куратору </a:t>
            </a:r>
            <a:r>
              <a:rPr lang="ru-RU" sz="1600" dirty="0" err="1"/>
              <a:t>Стасышиной</a:t>
            </a:r>
            <a:r>
              <a:rPr lang="ru-RU" sz="1600" dirty="0"/>
              <a:t> Татьяне Леонидовне о готовности выполнения очередного типового запроса, получает номер типового запроса и набор задач для самостоятельного решения;</a:t>
            </a:r>
          </a:p>
          <a:p>
            <a:pPr lvl="0"/>
            <a:r>
              <a:rPr lang="ru-RU" sz="1600" dirty="0" smtClean="0"/>
              <a:t>- студент </a:t>
            </a:r>
            <a:r>
              <a:rPr lang="ru-RU" sz="1600" dirty="0"/>
              <a:t>внимательно изучает описание и порядок выполнения типового запроса с указанным номером (обязательно нужно внимательно прочитать пояснения к формулировкам запросов на стр. 6), повторяя все действия в программе </a:t>
            </a:r>
            <a:r>
              <a:rPr lang="ru-RU" sz="1600" dirty="0" err="1"/>
              <a:t>phpPgAdmin</a:t>
            </a:r>
            <a:r>
              <a:rPr lang="ru-RU" sz="1600" dirty="0"/>
              <a:t>;</a:t>
            </a:r>
          </a:p>
          <a:p>
            <a:pPr lvl="0"/>
            <a:r>
              <a:rPr lang="ru-RU" sz="1600" dirty="0" smtClean="0"/>
              <a:t>- студент </a:t>
            </a:r>
            <a:r>
              <a:rPr lang="ru-RU" sz="1600" dirty="0"/>
              <a:t>выполняет задания для самостоятельного решения, описанные в письме, подготавливая </a:t>
            </a:r>
            <a:r>
              <a:rPr lang="en-US" sz="1600" dirty="0"/>
              <a:t>SQL</a:t>
            </a:r>
            <a:r>
              <a:rPr lang="ru-RU" sz="1600" dirty="0"/>
              <a:t>-запросы в программе </a:t>
            </a:r>
            <a:r>
              <a:rPr lang="ru-RU" sz="1600" dirty="0" err="1"/>
              <a:t>phpPgAdmin</a:t>
            </a:r>
            <a:r>
              <a:rPr lang="ru-RU" sz="1600" dirty="0"/>
              <a:t>;</a:t>
            </a:r>
          </a:p>
          <a:p>
            <a:pPr lvl="0"/>
            <a:r>
              <a:rPr lang="ru-RU" sz="1600" dirty="0" smtClean="0"/>
              <a:t>- выполнив </a:t>
            </a:r>
            <a:r>
              <a:rPr lang="ru-RU" sz="1600" dirty="0"/>
              <a:t>задания, студент отправляет со своего адреса корпоративной почты отдельным письмом на адрес </a:t>
            </a:r>
            <a:r>
              <a:rPr lang="en-US" sz="1600" b="1" dirty="0"/>
              <a:t>stasyshina@ciu.nstu.ru</a:t>
            </a:r>
            <a:r>
              <a:rPr lang="ru-RU" sz="1600" dirty="0" smtClean="0"/>
              <a:t> </a:t>
            </a:r>
            <a:r>
              <a:rPr lang="ru-RU" sz="1600" dirty="0"/>
              <a:t>текстовый файл ( формата *</a:t>
            </a:r>
            <a:r>
              <a:rPr lang="ru-RU" sz="1600" i="1" dirty="0"/>
              <a:t>.</a:t>
            </a:r>
            <a:r>
              <a:rPr lang="ru-RU" sz="1600" i="1" dirty="0" err="1"/>
              <a:t>txt</a:t>
            </a:r>
            <a:r>
              <a:rPr lang="ru-RU" sz="1600" i="1" dirty="0"/>
              <a:t> или *</a:t>
            </a:r>
            <a:r>
              <a:rPr lang="ru-RU" sz="1600" dirty="0"/>
              <a:t>.</a:t>
            </a:r>
            <a:r>
              <a:rPr lang="ru-RU" sz="1600" dirty="0" err="1"/>
              <a:t>sql</a:t>
            </a:r>
            <a:r>
              <a:rPr lang="ru-RU" sz="1600" dirty="0"/>
              <a:t>) с текстами  заданий и написанными </a:t>
            </a:r>
            <a:r>
              <a:rPr lang="en-US" sz="1600" dirty="0"/>
              <a:t>SQL</a:t>
            </a:r>
            <a:r>
              <a:rPr lang="ru-RU" sz="1600" dirty="0"/>
              <a:t>-запросами; в теме письма указать номер типового запроса;</a:t>
            </a:r>
          </a:p>
          <a:p>
            <a:r>
              <a:rPr lang="ru-RU" sz="1600" dirty="0" smtClean="0"/>
              <a:t>- после </a:t>
            </a:r>
            <a:r>
              <a:rPr lang="ru-RU" sz="1600" dirty="0"/>
              <a:t>этого студент обращается за получением очередного типового запроса, получает его номер, и работает над очередным типовым запросом.</a:t>
            </a:r>
            <a:endParaRPr lang="ru-RU" sz="16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44614"/>
            <a:ext cx="2664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b="1" dirty="0" smtClean="0"/>
              <a:t>Порядок работы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172786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2794000" y="0"/>
            <a:ext cx="34671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Технологии баз данных</a:t>
            </a:r>
            <a:endParaRPr lang="ru-RU" altLang="ru-RU" sz="2400" b="1"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0" y="1124744"/>
          <a:ext cx="9055174" cy="5425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69863" y="503238"/>
            <a:ext cx="88201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Какие</a:t>
            </a:r>
            <a:r>
              <a:rPr lang="en-US" altLang="ru-RU" sz="1600" dirty="0"/>
              <a:t>,</a:t>
            </a:r>
            <a:r>
              <a:rPr lang="ru-RU" altLang="ru-RU" sz="1600" dirty="0"/>
              <a:t> на Ваш взгляд</a:t>
            </a:r>
            <a:r>
              <a:rPr lang="en-US" altLang="ru-RU" sz="1600" dirty="0"/>
              <a:t>, </a:t>
            </a:r>
            <a:r>
              <a:rPr lang="ru-RU" altLang="ru-RU" sz="1600" dirty="0"/>
              <a:t>дисциплины</a:t>
            </a:r>
            <a:r>
              <a:rPr lang="en-US" altLang="ru-RU" sz="1600" dirty="0"/>
              <a:t> (</a:t>
            </a:r>
            <a:r>
              <a:rPr lang="ru-RU" altLang="ru-RU" sz="1600" dirty="0"/>
              <a:t>разделы) учебной программы оказались наиболее полезными для Вашей производственной деятельность</a:t>
            </a:r>
            <a:r>
              <a:rPr lang="en-US" altLang="ru-RU" sz="1600" dirty="0"/>
              <a:t>?</a:t>
            </a:r>
            <a:r>
              <a:rPr lang="ru-RU" altLang="ru-RU" sz="16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Диаграмма 23"/>
          <p:cNvGraphicFramePr>
            <a:graphicFrameLocks/>
          </p:cNvGraphicFramePr>
          <p:nvPr/>
        </p:nvGraphicFramePr>
        <p:xfrm>
          <a:off x="52667" y="1340768"/>
          <a:ext cx="8974136" cy="5287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53975" y="765175"/>
            <a:ext cx="882015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Перечислите</a:t>
            </a:r>
            <a:r>
              <a:rPr lang="en-US" altLang="ru-RU" sz="1600" dirty="0"/>
              <a:t>,</a:t>
            </a:r>
            <a:r>
              <a:rPr lang="ru-RU" altLang="ru-RU" sz="1600" dirty="0"/>
              <a:t> пожалуйста</a:t>
            </a:r>
            <a:r>
              <a:rPr lang="en-US" altLang="ru-RU" sz="1600" dirty="0"/>
              <a:t>,</a:t>
            </a:r>
            <a:r>
              <a:rPr lang="ru-RU" altLang="ru-RU" sz="1600" dirty="0"/>
              <a:t> технологии</a:t>
            </a:r>
            <a:r>
              <a:rPr lang="en-US" altLang="ru-RU" sz="1600" dirty="0"/>
              <a:t>,</a:t>
            </a:r>
            <a:r>
              <a:rPr lang="ru-RU" altLang="ru-RU" sz="1600" dirty="0"/>
              <a:t> которыми Вы владеете 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794000" y="0"/>
            <a:ext cx="34671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Технологии баз данных</a:t>
            </a:r>
            <a:endParaRPr lang="ru-RU" altLang="ru-RU" sz="2400" b="1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173328" y="614363"/>
            <a:ext cx="88201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База данных</a:t>
            </a:r>
            <a:r>
              <a:rPr lang="ru-RU" altLang="ru-RU" sz="1600" dirty="0"/>
              <a:t> </a:t>
            </a:r>
            <a:r>
              <a:rPr lang="en-US" altLang="ru-RU" sz="1600" b="1" dirty="0"/>
              <a:t>(</a:t>
            </a:r>
            <a:r>
              <a:rPr lang="ru-RU" altLang="ru-RU" sz="1600" b="1" dirty="0"/>
              <a:t>БД)</a:t>
            </a:r>
            <a:r>
              <a:rPr lang="ru-RU" altLang="ru-RU" sz="1600" dirty="0"/>
              <a:t>– совокупность логически связанных данных и описаний этих данных, доступ к которым осуществляется с помощью системы управления базами данных </a:t>
            </a:r>
          </a:p>
        </p:txBody>
      </p:sp>
      <p:sp>
        <p:nvSpPr>
          <p:cNvPr id="7179" name="Rectangle 3"/>
          <p:cNvSpPr>
            <a:spLocks noChangeArrowheads="1"/>
          </p:cNvSpPr>
          <p:nvPr/>
        </p:nvSpPr>
        <p:spPr bwMode="auto">
          <a:xfrm>
            <a:off x="2794000" y="0"/>
            <a:ext cx="34671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Технологии баз данных</a:t>
            </a:r>
            <a:endParaRPr lang="ru-RU" altLang="ru-RU" sz="2400" b="1">
              <a:cs typeface="Times New Roman" panose="02020603050405020304" pitchFamily="18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18916" y="1222220"/>
            <a:ext cx="864235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СУБД</a:t>
            </a:r>
            <a:r>
              <a:rPr lang="ru-RU" altLang="ru-RU" sz="1600" dirty="0"/>
              <a:t> (</a:t>
            </a:r>
            <a:r>
              <a:rPr lang="ru-RU" altLang="ru-RU" sz="1600" b="1" dirty="0"/>
              <a:t>Система Управления Базами Данных</a:t>
            </a:r>
            <a:r>
              <a:rPr lang="ru-RU" altLang="ru-RU" sz="1600" dirty="0"/>
              <a:t>, она же </a:t>
            </a:r>
            <a:r>
              <a:rPr lang="ru-RU" altLang="ru-RU" sz="1600" b="1" dirty="0"/>
              <a:t>DBMS </a:t>
            </a:r>
            <a:r>
              <a:rPr lang="ru-RU" altLang="ru-RU" sz="1600" b="1" dirty="0">
                <a:solidFill>
                  <a:srgbClr val="000000"/>
                </a:solidFill>
              </a:rPr>
              <a:t>–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DataBase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Managment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System</a:t>
            </a:r>
            <a:r>
              <a:rPr lang="ru-RU" altLang="ru-RU" sz="1600" dirty="0"/>
              <a:t>) </a:t>
            </a:r>
            <a:r>
              <a:rPr lang="ru-RU" altLang="ru-RU" sz="1600" dirty="0">
                <a:solidFill>
                  <a:srgbClr val="000000"/>
                </a:solidFill>
              </a:rPr>
              <a:t>–</a:t>
            </a:r>
            <a:r>
              <a:rPr lang="ru-RU" altLang="ru-RU" sz="1600" dirty="0"/>
              <a:t> средство централизованного управления базой данных как социальным ресурсом в интересах всей совокупности пользователей и представляющая собой набор программных средств, предназначенных для создания в вычислительной системе общей базы данных для множества приложений, поддержания ее в рабочем состоянии, предоставления пользователю всех допустимых в базе средств работы с данными и обеспечения эффективного доступа пользователей к содержащейся в ней информации в рамках предоставленных им полномочий </a:t>
            </a:r>
          </a:p>
        </p:txBody>
      </p:sp>
      <p:sp>
        <p:nvSpPr>
          <p:cNvPr id="18" name="Прямоугольник 31"/>
          <p:cNvSpPr>
            <a:spLocks noChangeArrowheads="1"/>
          </p:cNvSpPr>
          <p:nvPr/>
        </p:nvSpPr>
        <p:spPr bwMode="auto">
          <a:xfrm>
            <a:off x="1223949" y="3442289"/>
            <a:ext cx="26590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000000"/>
                </a:solidFill>
              </a:rPr>
              <a:t>языковых и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000000"/>
                </a:solidFill>
              </a:rPr>
              <a:t>программных</a:t>
            </a:r>
            <a:r>
              <a:rPr lang="en-US" altLang="ru-RU" sz="1600">
                <a:solidFill>
                  <a:srgbClr val="000000"/>
                </a:solidFill>
              </a:rPr>
              <a:t> </a:t>
            </a:r>
            <a:r>
              <a:rPr lang="ru-RU" altLang="ru-RU" sz="1600">
                <a:solidFill>
                  <a:srgbClr val="000000"/>
                </a:solidFill>
              </a:rPr>
              <a:t>средств, </a:t>
            </a:r>
            <a:endParaRPr lang="ru-RU" altLang="ru-RU" sz="1600"/>
          </a:p>
        </p:txBody>
      </p:sp>
      <p:sp>
        <p:nvSpPr>
          <p:cNvPr id="19" name="Прямоугольник 32"/>
          <p:cNvSpPr>
            <a:spLocks noChangeArrowheads="1"/>
          </p:cNvSpPr>
          <p:nvPr/>
        </p:nvSpPr>
        <p:spPr bwMode="auto">
          <a:xfrm>
            <a:off x="3246424" y="3691526"/>
            <a:ext cx="2087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i="1">
                <a:solidFill>
                  <a:srgbClr val="000000"/>
                </a:solidFill>
              </a:rPr>
              <a:t>предназначенных для </a:t>
            </a:r>
            <a:endParaRPr lang="ru-RU" altLang="ru-RU" sz="1600"/>
          </a:p>
        </p:txBody>
      </p:sp>
      <p:sp>
        <p:nvSpPr>
          <p:cNvPr id="20" name="Прямоугольник 33"/>
          <p:cNvSpPr>
            <a:spLocks noChangeArrowheads="1"/>
          </p:cNvSpPr>
          <p:nvPr/>
        </p:nvSpPr>
        <p:spPr bwMode="auto">
          <a:xfrm>
            <a:off x="125399" y="3075576"/>
            <a:ext cx="6099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</a:rPr>
              <a:t>Система управления базами данных (СУБД) </a:t>
            </a:r>
            <a:r>
              <a:rPr lang="ru-RU" altLang="ru-RU" sz="1600">
                <a:solidFill>
                  <a:srgbClr val="000000"/>
                </a:solidFill>
              </a:rPr>
              <a:t>– это совокупность</a:t>
            </a:r>
            <a:endParaRPr lang="ru-RU" altLang="ru-RU" sz="1600"/>
          </a:p>
        </p:txBody>
      </p:sp>
      <p:sp>
        <p:nvSpPr>
          <p:cNvPr id="21" name="Text Box 144"/>
          <p:cNvSpPr txBox="1">
            <a:spLocks noChangeArrowheads="1"/>
          </p:cNvSpPr>
          <p:nvPr/>
        </p:nvSpPr>
        <p:spPr bwMode="auto">
          <a:xfrm rot="16200000">
            <a:off x="407180" y="3620883"/>
            <a:ext cx="981075" cy="246062"/>
          </a:xfrm>
          <a:prstGeom prst="rect">
            <a:avLst/>
          </a:prstGeom>
          <a:solidFill>
            <a:schemeClr val="bg1">
              <a:alpha val="36862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0">
            <a:spAutoFit/>
          </a:bodyPr>
          <a:lstStyle>
            <a:lvl1pPr marL="609600" indent="-609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0600" indent="-5334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52600" indent="-381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09800" indent="-381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ru-RU" altLang="ru-RU" sz="1600" b="1"/>
              <a:t>Состав</a:t>
            </a:r>
          </a:p>
        </p:txBody>
      </p:sp>
      <p:sp>
        <p:nvSpPr>
          <p:cNvPr id="22" name="Text Box 144"/>
          <p:cNvSpPr txBox="1">
            <a:spLocks noChangeArrowheads="1"/>
          </p:cNvSpPr>
          <p:nvPr/>
        </p:nvSpPr>
        <p:spPr bwMode="auto">
          <a:xfrm rot="16200000">
            <a:off x="8181962" y="3802651"/>
            <a:ext cx="1144587" cy="246063"/>
          </a:xfrm>
          <a:prstGeom prst="rect">
            <a:avLst/>
          </a:prstGeom>
          <a:solidFill>
            <a:schemeClr val="bg1">
              <a:alpha val="36862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0">
            <a:spAutoFit/>
          </a:bodyPr>
          <a:lstStyle>
            <a:lvl1pPr marL="609600" indent="-609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0600" indent="-5334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52600" indent="-381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09800" indent="-381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ru-RU" altLang="ru-RU" sz="1600" b="1"/>
              <a:t>Функции</a:t>
            </a:r>
          </a:p>
        </p:txBody>
      </p:sp>
      <p:sp>
        <p:nvSpPr>
          <p:cNvPr id="23" name="Прямоугольник 36"/>
          <p:cNvSpPr>
            <a:spLocks noChangeArrowheads="1"/>
          </p:cNvSpPr>
          <p:nvPr/>
        </p:nvSpPr>
        <p:spPr bwMode="auto">
          <a:xfrm>
            <a:off x="5841987" y="3410539"/>
            <a:ext cx="26590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/>
              <a:t>создания,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600"/>
              <a:t>ведения и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600"/>
              <a:t>совместного использования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600"/>
              <a:t>базы данных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600"/>
              <a:t>многими пользователями</a:t>
            </a:r>
            <a:r>
              <a:rPr lang="ru-RU" altLang="ru-RU" sz="1600">
                <a:solidFill>
                  <a:srgbClr val="000000"/>
                </a:solidFill>
              </a:rPr>
              <a:t> </a:t>
            </a:r>
            <a:endParaRPr lang="ru-RU" altLang="ru-RU" sz="1600"/>
          </a:p>
        </p:txBody>
      </p: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99" y="4472576"/>
            <a:ext cx="5483225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213452" y="5538916"/>
            <a:ext cx="6665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Font typeface="Times New Roman" panose="02020603050405020304" pitchFamily="18" charset="0"/>
              <a:buAutoNum type="arabicPeriod"/>
            </a:pPr>
            <a:r>
              <a:rPr lang="ru-RU" altLang="ru-RU" sz="1600" dirty="0">
                <a:cs typeface="Times New Roman" panose="02020603050405020304" pitchFamily="18" charset="0"/>
              </a:rPr>
              <a:t>Предоставление средств и услуг для всех категорий пользователей БД</a:t>
            </a:r>
          </a:p>
          <a:p>
            <a:pPr algn="just">
              <a:spcBef>
                <a:spcPct val="0"/>
              </a:spcBef>
              <a:buFont typeface="Times New Roman" panose="02020603050405020304" pitchFamily="18" charset="0"/>
              <a:buAutoNum type="arabicPeriod"/>
            </a:pPr>
            <a:r>
              <a:rPr lang="ru-RU" altLang="ru-RU" sz="1600" dirty="0">
                <a:cs typeface="Times New Roman" panose="02020603050405020304" pitchFamily="18" charset="0"/>
              </a:rPr>
              <a:t>Поддержка БД на всех этапах ее жизненного цикла:</a:t>
            </a: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3347864" y="5129799"/>
            <a:ext cx="598487" cy="4619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-47643" y="166501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52258" name="Text Box 34"/>
          <p:cNvSpPr txBox="1">
            <a:spLocks noChangeArrowheads="1"/>
          </p:cNvSpPr>
          <p:nvPr/>
        </p:nvSpPr>
        <p:spPr bwMode="auto">
          <a:xfrm>
            <a:off x="2349482" y="188640"/>
            <a:ext cx="310097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/>
              <a:t>По </a:t>
            </a:r>
            <a:r>
              <a:rPr lang="ru-RU" altLang="ru-RU" sz="1600" dirty="0"/>
              <a:t>используемой модели данных</a:t>
            </a:r>
          </a:p>
        </p:txBody>
      </p:sp>
      <p:sp>
        <p:nvSpPr>
          <p:cNvPr id="52259" name="Line 35"/>
          <p:cNvSpPr>
            <a:spLocks noChangeShapeType="1"/>
          </p:cNvSpPr>
          <p:nvPr/>
        </p:nvSpPr>
        <p:spPr bwMode="auto">
          <a:xfrm flipH="1">
            <a:off x="1079482" y="490265"/>
            <a:ext cx="2206625" cy="315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60" name="Line 36"/>
          <p:cNvSpPr>
            <a:spLocks noChangeShapeType="1"/>
          </p:cNvSpPr>
          <p:nvPr/>
        </p:nvSpPr>
        <p:spPr bwMode="auto">
          <a:xfrm flipH="1">
            <a:off x="2347895" y="528365"/>
            <a:ext cx="1162050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61" name="Line 37"/>
          <p:cNvSpPr>
            <a:spLocks noChangeShapeType="1"/>
          </p:cNvSpPr>
          <p:nvPr/>
        </p:nvSpPr>
        <p:spPr bwMode="auto">
          <a:xfrm>
            <a:off x="4479907" y="520428"/>
            <a:ext cx="1328738" cy="298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63" name="Text Box 39"/>
          <p:cNvSpPr txBox="1">
            <a:spLocks noChangeArrowheads="1"/>
          </p:cNvSpPr>
          <p:nvPr/>
        </p:nvSpPr>
        <p:spPr bwMode="auto">
          <a:xfrm>
            <a:off x="9507" y="742678"/>
            <a:ext cx="159067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Дореляционные</a:t>
            </a:r>
          </a:p>
        </p:txBody>
      </p:sp>
      <p:sp>
        <p:nvSpPr>
          <p:cNvPr id="52265" name="Text Box 41"/>
          <p:cNvSpPr txBox="1">
            <a:spLocks noChangeArrowheads="1"/>
          </p:cNvSpPr>
          <p:nvPr/>
        </p:nvSpPr>
        <p:spPr bwMode="auto">
          <a:xfrm>
            <a:off x="1703203" y="766490"/>
            <a:ext cx="15305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/>
              <a:t>Реляционные</a:t>
            </a:r>
            <a:endParaRPr lang="ru-RU" altLang="ru-RU" sz="1600" b="1" dirty="0"/>
          </a:p>
        </p:txBody>
      </p:sp>
      <p:sp>
        <p:nvSpPr>
          <p:cNvPr id="52266" name="Text Box 42"/>
          <p:cNvSpPr txBox="1">
            <a:spLocks noChangeArrowheads="1"/>
          </p:cNvSpPr>
          <p:nvPr/>
        </p:nvSpPr>
        <p:spPr bwMode="auto">
          <a:xfrm>
            <a:off x="3965557" y="758445"/>
            <a:ext cx="15557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Многомерные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(OLAP-</a:t>
            </a:r>
            <a:r>
              <a:rPr lang="ru-RU" altLang="ru-RU" sz="1600" dirty="0"/>
              <a:t>модели)</a:t>
            </a:r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779445" y="1077640"/>
            <a:ext cx="3175" cy="1122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Text Box 39"/>
          <p:cNvSpPr txBox="1">
            <a:spLocks noChangeArrowheads="1"/>
          </p:cNvSpPr>
          <p:nvPr/>
        </p:nvSpPr>
        <p:spPr bwMode="auto">
          <a:xfrm>
            <a:off x="5006957" y="2004740"/>
            <a:ext cx="4068763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- документные</a:t>
            </a:r>
            <a:r>
              <a:rPr lang="en-US" altLang="ru-RU" sz="1600" dirty="0"/>
              <a:t> (MongoDB)</a:t>
            </a:r>
            <a:endParaRPr lang="ru-RU" altLang="ru-RU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- </a:t>
            </a:r>
            <a:r>
              <a:rPr lang="ru-RU" altLang="ru-RU" sz="1600" dirty="0" err="1"/>
              <a:t>столбцовые</a:t>
            </a:r>
            <a:r>
              <a:rPr lang="ru-RU" altLang="ru-RU" sz="1600" dirty="0"/>
              <a:t> (</a:t>
            </a:r>
            <a:r>
              <a:rPr lang="en-US" altLang="ru-RU" sz="1600" dirty="0"/>
              <a:t>Cassandra</a:t>
            </a:r>
            <a:r>
              <a:rPr lang="ru-RU" altLang="ru-RU" sz="1600" dirty="0"/>
              <a:t>, </a:t>
            </a:r>
            <a:r>
              <a:rPr lang="en-US" altLang="ru-RU" sz="1600" dirty="0"/>
              <a:t>Amazon </a:t>
            </a:r>
            <a:r>
              <a:rPr lang="en-US" altLang="ru-RU" sz="1600" dirty="0" err="1"/>
              <a:t>SimplyDB</a:t>
            </a:r>
            <a:r>
              <a:rPr lang="ru-RU" altLang="ru-RU" sz="16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- ключ-значение (</a:t>
            </a:r>
            <a:r>
              <a:rPr lang="en-US" altLang="ru-RU" sz="1600" dirty="0" err="1"/>
              <a:t>Riak</a:t>
            </a:r>
            <a:r>
              <a:rPr lang="ru-RU" altLang="ru-RU" sz="1600" dirty="0"/>
              <a:t>, </a:t>
            </a:r>
            <a:r>
              <a:rPr lang="en-US" altLang="ru-RU" sz="1600" dirty="0"/>
              <a:t>Amazon </a:t>
            </a:r>
            <a:r>
              <a:rPr lang="en-US" altLang="ru-RU" sz="1600" dirty="0" err="1"/>
              <a:t>DynamoDB</a:t>
            </a:r>
            <a:r>
              <a:rPr lang="ru-RU" altLang="ru-RU" sz="16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- </a:t>
            </a:r>
            <a:r>
              <a:rPr lang="ru-RU" altLang="ru-RU" sz="1600" dirty="0" err="1"/>
              <a:t>графовые</a:t>
            </a:r>
            <a:r>
              <a:rPr lang="ru-RU" altLang="ru-RU" sz="1600" dirty="0"/>
              <a:t> (</a:t>
            </a:r>
            <a:r>
              <a:rPr lang="en-US" altLang="ru-RU" sz="1600" dirty="0"/>
              <a:t>Neo</a:t>
            </a:r>
            <a:r>
              <a:rPr lang="ru-RU" altLang="ru-RU" sz="1600" dirty="0"/>
              <a:t>4</a:t>
            </a:r>
            <a:r>
              <a:rPr lang="en-US" altLang="ru-RU" sz="1600" dirty="0"/>
              <a:t>J</a:t>
            </a:r>
            <a:r>
              <a:rPr lang="ru-RU" altLang="ru-RU" sz="1600" dirty="0"/>
              <a:t>, </a:t>
            </a:r>
            <a:r>
              <a:rPr lang="en-US" altLang="ru-RU" sz="1600" dirty="0"/>
              <a:t>Infinite Graph</a:t>
            </a:r>
            <a:r>
              <a:rPr lang="ru-RU" altLang="ru-RU" sz="1600" dirty="0"/>
              <a:t>)</a:t>
            </a:r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 flipH="1">
            <a:off x="6416657" y="1388790"/>
            <a:ext cx="0" cy="646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ext Box 39"/>
          <p:cNvSpPr txBox="1">
            <a:spLocks noChangeArrowheads="1"/>
          </p:cNvSpPr>
          <p:nvPr/>
        </p:nvSpPr>
        <p:spPr bwMode="auto">
          <a:xfrm>
            <a:off x="-50818" y="2193653"/>
            <a:ext cx="417671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иерархические модели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сетевые модели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модели на основе инвертируемых списков </a:t>
            </a:r>
          </a:p>
        </p:txBody>
      </p:sp>
      <p:sp>
        <p:nvSpPr>
          <p:cNvPr id="24" name="Line 36"/>
          <p:cNvSpPr>
            <a:spLocks noChangeShapeType="1"/>
          </p:cNvSpPr>
          <p:nvPr/>
        </p:nvSpPr>
        <p:spPr bwMode="auto">
          <a:xfrm flipH="1">
            <a:off x="2619358" y="518840"/>
            <a:ext cx="1144586" cy="973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Text Box 41"/>
          <p:cNvSpPr txBox="1">
            <a:spLocks noChangeArrowheads="1"/>
          </p:cNvSpPr>
          <p:nvPr/>
        </p:nvSpPr>
        <p:spPr bwMode="auto">
          <a:xfrm>
            <a:off x="3407551" y="1455762"/>
            <a:ext cx="1380473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Объектно-реляционные</a:t>
            </a:r>
          </a:p>
        </p:txBody>
      </p:sp>
      <p:sp>
        <p:nvSpPr>
          <p:cNvPr id="26" name="Line 36"/>
          <p:cNvSpPr>
            <a:spLocks noChangeShapeType="1"/>
          </p:cNvSpPr>
          <p:nvPr/>
        </p:nvSpPr>
        <p:spPr bwMode="auto">
          <a:xfrm>
            <a:off x="4019532" y="496615"/>
            <a:ext cx="452438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Text Box 42"/>
          <p:cNvSpPr txBox="1">
            <a:spLocks noChangeArrowheads="1"/>
          </p:cNvSpPr>
          <p:nvPr/>
        </p:nvSpPr>
        <p:spPr bwMode="auto">
          <a:xfrm>
            <a:off x="5530832" y="766490"/>
            <a:ext cx="15097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 err="1" smtClean="0"/>
              <a:t>NoSql</a:t>
            </a:r>
            <a:r>
              <a:rPr lang="en-US" altLang="ru-RU" sz="1600" dirty="0" smtClean="0"/>
              <a:t>-</a:t>
            </a:r>
            <a:r>
              <a:rPr lang="ru-RU" altLang="ru-RU" sz="1600" dirty="0" smtClean="0"/>
              <a:t>модели</a:t>
            </a:r>
            <a:endParaRPr lang="ru-RU" altLang="ru-RU" sz="1600" dirty="0"/>
          </a:p>
        </p:txBody>
      </p:sp>
      <p:sp>
        <p:nvSpPr>
          <p:cNvPr id="29" name="Text Box 42"/>
          <p:cNvSpPr txBox="1">
            <a:spLocks noChangeArrowheads="1"/>
          </p:cNvSpPr>
          <p:nvPr/>
        </p:nvSpPr>
        <p:spPr bwMode="auto">
          <a:xfrm>
            <a:off x="7042132" y="779190"/>
            <a:ext cx="2128838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Специализированные</a:t>
            </a:r>
          </a:p>
        </p:txBody>
      </p:sp>
      <p:sp>
        <p:nvSpPr>
          <p:cNvPr id="30" name="Line 37"/>
          <p:cNvSpPr>
            <a:spLocks noChangeShapeType="1"/>
          </p:cNvSpPr>
          <p:nvPr/>
        </p:nvSpPr>
        <p:spPr bwMode="auto">
          <a:xfrm>
            <a:off x="5122845" y="518840"/>
            <a:ext cx="2703512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 flipH="1">
            <a:off x="8105757" y="1077640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" name="Text Box 39"/>
          <p:cNvSpPr txBox="1">
            <a:spLocks noChangeArrowheads="1"/>
          </p:cNvSpPr>
          <p:nvPr/>
        </p:nvSpPr>
        <p:spPr bwMode="auto">
          <a:xfrm>
            <a:off x="7367570" y="1223690"/>
            <a:ext cx="15509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темпоральные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</a:t>
            </a:r>
            <a:r>
              <a:rPr lang="en-US" altLang="ru-RU" sz="1600"/>
              <a:t>….</a:t>
            </a:r>
            <a:endParaRPr lang="ru-RU" altLang="ru-RU" sz="1600"/>
          </a:p>
        </p:txBody>
      </p:sp>
      <p:sp>
        <p:nvSpPr>
          <p:cNvPr id="33" name="Text Box 41"/>
          <p:cNvSpPr txBox="1">
            <a:spLocks noChangeArrowheads="1"/>
          </p:cNvSpPr>
          <p:nvPr/>
        </p:nvSpPr>
        <p:spPr bwMode="auto">
          <a:xfrm>
            <a:off x="1395396" y="1427685"/>
            <a:ext cx="2090737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Объектно-ориентированные (</a:t>
            </a:r>
            <a:r>
              <a:rPr lang="en-US" altLang="ru-RU" sz="1600" dirty="0" err="1"/>
              <a:t>ObjectStore</a:t>
            </a:r>
            <a:r>
              <a:rPr lang="en-US" altLang="ru-RU" sz="1600" dirty="0"/>
              <a:t>, Jasmine)</a:t>
            </a:r>
            <a:endParaRPr lang="ru-RU" altLang="ru-RU" sz="1600" dirty="0"/>
          </a:p>
        </p:txBody>
      </p:sp>
      <p:sp>
        <p:nvSpPr>
          <p:cNvPr id="34" name="Line 36"/>
          <p:cNvSpPr>
            <a:spLocks noChangeShapeType="1"/>
          </p:cNvSpPr>
          <p:nvPr/>
        </p:nvSpPr>
        <p:spPr bwMode="auto">
          <a:xfrm>
            <a:off x="3852846" y="520428"/>
            <a:ext cx="77954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41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-47643" y="166501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52258" name="Text Box 34"/>
          <p:cNvSpPr txBox="1">
            <a:spLocks noChangeArrowheads="1"/>
          </p:cNvSpPr>
          <p:nvPr/>
        </p:nvSpPr>
        <p:spPr bwMode="auto">
          <a:xfrm>
            <a:off x="2349482" y="188640"/>
            <a:ext cx="310097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/>
              <a:t>По </a:t>
            </a:r>
            <a:r>
              <a:rPr lang="ru-RU" altLang="ru-RU" sz="1600" dirty="0"/>
              <a:t>используемой модели данных</a:t>
            </a:r>
          </a:p>
        </p:txBody>
      </p:sp>
      <p:sp>
        <p:nvSpPr>
          <p:cNvPr id="52259" name="Line 35"/>
          <p:cNvSpPr>
            <a:spLocks noChangeShapeType="1"/>
          </p:cNvSpPr>
          <p:nvPr/>
        </p:nvSpPr>
        <p:spPr bwMode="auto">
          <a:xfrm flipH="1">
            <a:off x="1079482" y="490265"/>
            <a:ext cx="2206625" cy="315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60" name="Line 36"/>
          <p:cNvSpPr>
            <a:spLocks noChangeShapeType="1"/>
          </p:cNvSpPr>
          <p:nvPr/>
        </p:nvSpPr>
        <p:spPr bwMode="auto">
          <a:xfrm flipH="1">
            <a:off x="2347895" y="528365"/>
            <a:ext cx="1162050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61" name="Line 37"/>
          <p:cNvSpPr>
            <a:spLocks noChangeShapeType="1"/>
          </p:cNvSpPr>
          <p:nvPr/>
        </p:nvSpPr>
        <p:spPr bwMode="auto">
          <a:xfrm>
            <a:off x="4479907" y="520428"/>
            <a:ext cx="1328738" cy="298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63" name="Text Box 39"/>
          <p:cNvSpPr txBox="1">
            <a:spLocks noChangeArrowheads="1"/>
          </p:cNvSpPr>
          <p:nvPr/>
        </p:nvSpPr>
        <p:spPr bwMode="auto">
          <a:xfrm>
            <a:off x="9507" y="742678"/>
            <a:ext cx="159067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Дореляционные</a:t>
            </a:r>
          </a:p>
        </p:txBody>
      </p:sp>
      <p:sp>
        <p:nvSpPr>
          <p:cNvPr id="52265" name="Text Box 41"/>
          <p:cNvSpPr txBox="1">
            <a:spLocks noChangeArrowheads="1"/>
          </p:cNvSpPr>
          <p:nvPr/>
        </p:nvSpPr>
        <p:spPr bwMode="auto">
          <a:xfrm>
            <a:off x="1703203" y="766490"/>
            <a:ext cx="15305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/>
              <a:t>Реляционные</a:t>
            </a:r>
            <a:endParaRPr lang="ru-RU" altLang="ru-RU" sz="1600" b="1" dirty="0"/>
          </a:p>
        </p:txBody>
      </p:sp>
      <p:sp>
        <p:nvSpPr>
          <p:cNvPr id="52266" name="Text Box 42"/>
          <p:cNvSpPr txBox="1">
            <a:spLocks noChangeArrowheads="1"/>
          </p:cNvSpPr>
          <p:nvPr/>
        </p:nvSpPr>
        <p:spPr bwMode="auto">
          <a:xfrm>
            <a:off x="3965557" y="758445"/>
            <a:ext cx="15557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Многомерные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(OLAP-</a:t>
            </a:r>
            <a:r>
              <a:rPr lang="ru-RU" altLang="ru-RU" sz="1600" dirty="0"/>
              <a:t>модели)</a:t>
            </a:r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779445" y="1077640"/>
            <a:ext cx="3175" cy="1122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Text Box 39"/>
          <p:cNvSpPr txBox="1">
            <a:spLocks noChangeArrowheads="1"/>
          </p:cNvSpPr>
          <p:nvPr/>
        </p:nvSpPr>
        <p:spPr bwMode="auto">
          <a:xfrm>
            <a:off x="5006957" y="2004740"/>
            <a:ext cx="4068763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- документные</a:t>
            </a:r>
            <a:r>
              <a:rPr lang="en-US" altLang="ru-RU" sz="1600" dirty="0"/>
              <a:t> (MongoDB)</a:t>
            </a:r>
            <a:endParaRPr lang="ru-RU" altLang="ru-RU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- </a:t>
            </a:r>
            <a:r>
              <a:rPr lang="ru-RU" altLang="ru-RU" sz="1600" dirty="0" err="1"/>
              <a:t>столбцовые</a:t>
            </a:r>
            <a:r>
              <a:rPr lang="ru-RU" altLang="ru-RU" sz="1600" dirty="0"/>
              <a:t> (</a:t>
            </a:r>
            <a:r>
              <a:rPr lang="en-US" altLang="ru-RU" sz="1600" dirty="0"/>
              <a:t>Cassandra</a:t>
            </a:r>
            <a:r>
              <a:rPr lang="ru-RU" altLang="ru-RU" sz="1600" dirty="0"/>
              <a:t>, </a:t>
            </a:r>
            <a:r>
              <a:rPr lang="en-US" altLang="ru-RU" sz="1600" dirty="0"/>
              <a:t>Amazon </a:t>
            </a:r>
            <a:r>
              <a:rPr lang="en-US" altLang="ru-RU" sz="1600" dirty="0" err="1"/>
              <a:t>SimplyDB</a:t>
            </a:r>
            <a:r>
              <a:rPr lang="ru-RU" altLang="ru-RU" sz="16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- ключ-значение (</a:t>
            </a:r>
            <a:r>
              <a:rPr lang="en-US" altLang="ru-RU" sz="1600" dirty="0" err="1"/>
              <a:t>Riak</a:t>
            </a:r>
            <a:r>
              <a:rPr lang="ru-RU" altLang="ru-RU" sz="1600" dirty="0"/>
              <a:t>, </a:t>
            </a:r>
            <a:r>
              <a:rPr lang="en-US" altLang="ru-RU" sz="1600" dirty="0"/>
              <a:t>Amazon </a:t>
            </a:r>
            <a:r>
              <a:rPr lang="en-US" altLang="ru-RU" sz="1600" dirty="0" err="1"/>
              <a:t>DynamoDB</a:t>
            </a:r>
            <a:r>
              <a:rPr lang="ru-RU" altLang="ru-RU" sz="16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- </a:t>
            </a:r>
            <a:r>
              <a:rPr lang="ru-RU" altLang="ru-RU" sz="1600" dirty="0" err="1"/>
              <a:t>графовые</a:t>
            </a:r>
            <a:r>
              <a:rPr lang="ru-RU" altLang="ru-RU" sz="1600" dirty="0"/>
              <a:t> (</a:t>
            </a:r>
            <a:r>
              <a:rPr lang="en-US" altLang="ru-RU" sz="1600" dirty="0"/>
              <a:t>Neo</a:t>
            </a:r>
            <a:r>
              <a:rPr lang="ru-RU" altLang="ru-RU" sz="1600" dirty="0"/>
              <a:t>4</a:t>
            </a:r>
            <a:r>
              <a:rPr lang="en-US" altLang="ru-RU" sz="1600" dirty="0"/>
              <a:t>J</a:t>
            </a:r>
            <a:r>
              <a:rPr lang="ru-RU" altLang="ru-RU" sz="1600" dirty="0"/>
              <a:t>, </a:t>
            </a:r>
            <a:r>
              <a:rPr lang="en-US" altLang="ru-RU" sz="1600" dirty="0"/>
              <a:t>Infinite Graph</a:t>
            </a:r>
            <a:r>
              <a:rPr lang="ru-RU" altLang="ru-RU" sz="1600" dirty="0"/>
              <a:t>)</a:t>
            </a:r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 flipH="1">
            <a:off x="6416657" y="1388790"/>
            <a:ext cx="0" cy="646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ext Box 39"/>
          <p:cNvSpPr txBox="1">
            <a:spLocks noChangeArrowheads="1"/>
          </p:cNvSpPr>
          <p:nvPr/>
        </p:nvSpPr>
        <p:spPr bwMode="auto">
          <a:xfrm>
            <a:off x="-50818" y="2193653"/>
            <a:ext cx="417671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иерархические модели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сетевые модели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модели на основе инвертируемых списков </a:t>
            </a:r>
          </a:p>
        </p:txBody>
      </p:sp>
      <p:sp>
        <p:nvSpPr>
          <p:cNvPr id="24" name="Line 36"/>
          <p:cNvSpPr>
            <a:spLocks noChangeShapeType="1"/>
          </p:cNvSpPr>
          <p:nvPr/>
        </p:nvSpPr>
        <p:spPr bwMode="auto">
          <a:xfrm flipH="1">
            <a:off x="2619358" y="518840"/>
            <a:ext cx="1144586" cy="973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Text Box 41"/>
          <p:cNvSpPr txBox="1">
            <a:spLocks noChangeArrowheads="1"/>
          </p:cNvSpPr>
          <p:nvPr/>
        </p:nvSpPr>
        <p:spPr bwMode="auto">
          <a:xfrm>
            <a:off x="3407551" y="1455762"/>
            <a:ext cx="1380473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Объектно-реляционные</a:t>
            </a:r>
          </a:p>
        </p:txBody>
      </p:sp>
      <p:sp>
        <p:nvSpPr>
          <p:cNvPr id="26" name="Line 36"/>
          <p:cNvSpPr>
            <a:spLocks noChangeShapeType="1"/>
          </p:cNvSpPr>
          <p:nvPr/>
        </p:nvSpPr>
        <p:spPr bwMode="auto">
          <a:xfrm>
            <a:off x="4019532" y="496615"/>
            <a:ext cx="452438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Text Box 42"/>
          <p:cNvSpPr txBox="1">
            <a:spLocks noChangeArrowheads="1"/>
          </p:cNvSpPr>
          <p:nvPr/>
        </p:nvSpPr>
        <p:spPr bwMode="auto">
          <a:xfrm>
            <a:off x="5530832" y="766490"/>
            <a:ext cx="15097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 err="1" smtClean="0"/>
              <a:t>NoSql</a:t>
            </a:r>
            <a:r>
              <a:rPr lang="en-US" altLang="ru-RU" sz="1600" dirty="0" smtClean="0"/>
              <a:t>-</a:t>
            </a:r>
            <a:r>
              <a:rPr lang="ru-RU" altLang="ru-RU" sz="1600" dirty="0"/>
              <a:t>модели)</a:t>
            </a:r>
          </a:p>
        </p:txBody>
      </p:sp>
      <p:sp>
        <p:nvSpPr>
          <p:cNvPr id="29" name="Text Box 42"/>
          <p:cNvSpPr txBox="1">
            <a:spLocks noChangeArrowheads="1"/>
          </p:cNvSpPr>
          <p:nvPr/>
        </p:nvSpPr>
        <p:spPr bwMode="auto">
          <a:xfrm>
            <a:off x="7042132" y="779190"/>
            <a:ext cx="2128838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Специализированные</a:t>
            </a:r>
          </a:p>
        </p:txBody>
      </p:sp>
      <p:sp>
        <p:nvSpPr>
          <p:cNvPr id="30" name="Line 37"/>
          <p:cNvSpPr>
            <a:spLocks noChangeShapeType="1"/>
          </p:cNvSpPr>
          <p:nvPr/>
        </p:nvSpPr>
        <p:spPr bwMode="auto">
          <a:xfrm>
            <a:off x="5122845" y="518840"/>
            <a:ext cx="2703512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 flipH="1">
            <a:off x="8105757" y="1077640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" name="Text Box 39"/>
          <p:cNvSpPr txBox="1">
            <a:spLocks noChangeArrowheads="1"/>
          </p:cNvSpPr>
          <p:nvPr/>
        </p:nvSpPr>
        <p:spPr bwMode="auto">
          <a:xfrm>
            <a:off x="7367570" y="1223690"/>
            <a:ext cx="15509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темпоральные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- </a:t>
            </a:r>
            <a:r>
              <a:rPr lang="en-US" altLang="ru-RU" sz="1600"/>
              <a:t>….</a:t>
            </a:r>
            <a:endParaRPr lang="ru-RU" altLang="ru-RU" sz="1600"/>
          </a:p>
        </p:txBody>
      </p:sp>
      <p:sp>
        <p:nvSpPr>
          <p:cNvPr id="33" name="Text Box 41"/>
          <p:cNvSpPr txBox="1">
            <a:spLocks noChangeArrowheads="1"/>
          </p:cNvSpPr>
          <p:nvPr/>
        </p:nvSpPr>
        <p:spPr bwMode="auto">
          <a:xfrm>
            <a:off x="1395396" y="1427685"/>
            <a:ext cx="2090737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Объектно-ориентированные (</a:t>
            </a:r>
            <a:r>
              <a:rPr lang="en-US" altLang="ru-RU" sz="1600" dirty="0" err="1"/>
              <a:t>ObjectStore</a:t>
            </a:r>
            <a:r>
              <a:rPr lang="en-US" altLang="ru-RU" sz="1600" dirty="0"/>
              <a:t>, Jasmine)</a:t>
            </a:r>
            <a:endParaRPr lang="ru-RU" altLang="ru-RU" sz="1600" dirty="0"/>
          </a:p>
        </p:txBody>
      </p:sp>
      <p:sp>
        <p:nvSpPr>
          <p:cNvPr id="34" name="Line 36"/>
          <p:cNvSpPr>
            <a:spLocks noChangeShapeType="1"/>
          </p:cNvSpPr>
          <p:nvPr/>
        </p:nvSpPr>
        <p:spPr bwMode="auto">
          <a:xfrm>
            <a:off x="3852846" y="520428"/>
            <a:ext cx="77954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5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31" y="3016335"/>
            <a:ext cx="8580026" cy="384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Овал 35"/>
          <p:cNvSpPr/>
          <p:nvPr/>
        </p:nvSpPr>
        <p:spPr>
          <a:xfrm>
            <a:off x="2454300" y="6453336"/>
            <a:ext cx="6659562" cy="404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35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313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35988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-38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pic>
        <p:nvPicPr>
          <p:cNvPr id="75787" name="Picture 11" descr="Соотношение основных понятий реляционного подх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7164388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7164388" y="2492375"/>
            <a:ext cx="2160587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Атрибут -</a:t>
            </a:r>
            <a:r>
              <a:rPr lang="ru-RU" altLang="ru-RU" sz="1600"/>
              <a:t>поименованная характеристика некоторой сущности.</a:t>
            </a:r>
            <a:endParaRPr lang="ru-RU" altLang="ru-RU" sz="2400"/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193675" y="3689350"/>
            <a:ext cx="90360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Если D</a:t>
            </a:r>
            <a:r>
              <a:rPr lang="ru-RU" altLang="ru-RU" sz="1000"/>
              <a:t>1</a:t>
            </a:r>
            <a:r>
              <a:rPr lang="ru-RU" altLang="ru-RU" sz="1600"/>
              <a:t>, D</a:t>
            </a:r>
            <a:r>
              <a:rPr lang="ru-RU" altLang="ru-RU" sz="1000"/>
              <a:t>2</a:t>
            </a:r>
            <a:r>
              <a:rPr lang="ru-RU" altLang="ru-RU" sz="1600"/>
              <a:t>,. . . D</a:t>
            </a:r>
            <a:r>
              <a:rPr lang="ru-RU" altLang="ru-RU" sz="1000"/>
              <a:t>n</a:t>
            </a:r>
            <a:r>
              <a:rPr lang="ru-RU" altLang="ru-RU" sz="1600"/>
              <a:t>, - домены n-арного отношения.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&lt;d</a:t>
            </a:r>
            <a:r>
              <a:rPr lang="ru-RU" altLang="ru-RU" sz="1000"/>
              <a:t>1</a:t>
            </a:r>
            <a:r>
              <a:rPr lang="ru-RU" altLang="ru-RU" sz="1600"/>
              <a:t>, d</a:t>
            </a:r>
            <a:r>
              <a:rPr lang="ru-RU" altLang="ru-RU" sz="1000"/>
              <a:t>2</a:t>
            </a:r>
            <a:r>
              <a:rPr lang="ru-RU" altLang="ru-RU" sz="1600"/>
              <a:t>, . . . d</a:t>
            </a:r>
            <a:r>
              <a:rPr lang="en-US" altLang="ru-RU" sz="1000"/>
              <a:t>n</a:t>
            </a:r>
            <a:r>
              <a:rPr lang="ru-RU" altLang="ru-RU" sz="1600"/>
              <a:t>,&gt;, где d</a:t>
            </a:r>
            <a:r>
              <a:rPr lang="ru-RU" altLang="ru-RU" sz="1200"/>
              <a:t>i</a:t>
            </a:r>
            <a:r>
              <a:rPr lang="ru-RU" altLang="ru-RU" sz="1600"/>
              <a:t> принадлежит D</a:t>
            </a:r>
            <a:r>
              <a:rPr lang="ru-RU" altLang="ru-RU" sz="1200"/>
              <a:t>i</a:t>
            </a:r>
            <a:r>
              <a:rPr lang="ru-RU" altLang="ru-RU" sz="1600"/>
              <a:t>, i=1,</a:t>
            </a:r>
            <a:r>
              <a:rPr lang="en-US" altLang="ru-RU" sz="1600"/>
              <a:t>n</a:t>
            </a:r>
            <a:r>
              <a:rPr lang="ru-RU" altLang="ru-RU" sz="1600"/>
              <a:t> - </a:t>
            </a:r>
            <a:r>
              <a:rPr lang="ru-RU" altLang="ru-RU" sz="1600" b="1"/>
              <a:t>кортеж.</a:t>
            </a:r>
            <a:r>
              <a:rPr lang="ru-RU" altLang="ru-RU" sz="1600"/>
              <a:t> Множество всех кортежей &lt;d</a:t>
            </a:r>
            <a:r>
              <a:rPr lang="ru-RU" altLang="ru-RU" sz="1000"/>
              <a:t>1</a:t>
            </a:r>
            <a:r>
              <a:rPr lang="ru-RU" altLang="ru-RU" sz="1600"/>
              <a:t>, d</a:t>
            </a:r>
            <a:r>
              <a:rPr lang="ru-RU" altLang="ru-RU" sz="1000"/>
              <a:t>2</a:t>
            </a:r>
            <a:r>
              <a:rPr lang="ru-RU" altLang="ru-RU" sz="1600"/>
              <a:t>, . . . d</a:t>
            </a:r>
            <a:r>
              <a:rPr lang="en-US" altLang="ru-RU" sz="1000"/>
              <a:t>n</a:t>
            </a:r>
            <a:r>
              <a:rPr lang="ru-RU" altLang="ru-RU" sz="1600"/>
              <a:t>,&gt;,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где d</a:t>
            </a:r>
            <a:r>
              <a:rPr lang="ru-RU" altLang="ru-RU" sz="1200"/>
              <a:t>i </a:t>
            </a:r>
            <a:r>
              <a:rPr lang="ru-RU" altLang="ru-RU" sz="1600"/>
              <a:t>принадлежит D</a:t>
            </a:r>
            <a:r>
              <a:rPr lang="ru-RU" altLang="ru-RU" sz="1000"/>
              <a:t>i</a:t>
            </a:r>
            <a:r>
              <a:rPr lang="ru-RU" altLang="ru-RU" sz="1600"/>
              <a:t>, i=1,</a:t>
            </a:r>
            <a:r>
              <a:rPr lang="en-US" altLang="ru-RU" sz="1600"/>
              <a:t>n</a:t>
            </a:r>
            <a:r>
              <a:rPr lang="ru-RU" altLang="ru-RU" sz="1600"/>
              <a:t> арности n - декартово произведение множеств D</a:t>
            </a:r>
            <a:r>
              <a:rPr lang="ru-RU" altLang="ru-RU" sz="1000"/>
              <a:t>1</a:t>
            </a:r>
            <a:r>
              <a:rPr lang="ru-RU" altLang="ru-RU" sz="1600"/>
              <a:t> </a:t>
            </a:r>
            <a:r>
              <a:rPr lang="ru-RU" altLang="ru-RU" sz="1600" baseline="30000"/>
              <a:t>х</a:t>
            </a:r>
            <a:r>
              <a:rPr lang="ru-RU" altLang="ru-RU" sz="1600"/>
              <a:t> D</a:t>
            </a:r>
            <a:r>
              <a:rPr lang="ru-RU" altLang="ru-RU" sz="1000"/>
              <a:t>2</a:t>
            </a:r>
            <a:r>
              <a:rPr lang="ru-RU" altLang="ru-RU" sz="1600"/>
              <a:t> </a:t>
            </a:r>
            <a:r>
              <a:rPr lang="ru-RU" altLang="ru-RU" sz="1600" baseline="30000"/>
              <a:t>х</a:t>
            </a:r>
            <a:r>
              <a:rPr lang="ru-RU" altLang="ru-RU" sz="1600"/>
              <a:t> . . . </a:t>
            </a:r>
            <a:r>
              <a:rPr lang="ru-RU" altLang="ru-RU" sz="1600" baseline="30000"/>
              <a:t>х </a:t>
            </a:r>
            <a:r>
              <a:rPr lang="ru-RU" altLang="ru-RU" sz="1600"/>
              <a:t>D</a:t>
            </a:r>
            <a:r>
              <a:rPr lang="ru-RU" altLang="ru-RU" sz="1000"/>
              <a:t>n</a:t>
            </a:r>
            <a:r>
              <a:rPr lang="ru-RU" altLang="ru-RU" sz="1600"/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Отношение R</a:t>
            </a:r>
            <a:r>
              <a:rPr lang="ru-RU" altLang="ru-RU" sz="1600"/>
              <a:t> на множествах D</a:t>
            </a:r>
            <a:r>
              <a:rPr lang="ru-RU" altLang="ru-RU" sz="1000"/>
              <a:t>1</a:t>
            </a:r>
            <a:r>
              <a:rPr lang="ru-RU" altLang="ru-RU" sz="1600"/>
              <a:t>, D</a:t>
            </a:r>
            <a:r>
              <a:rPr lang="ru-RU" altLang="ru-RU" sz="1000"/>
              <a:t>2</a:t>
            </a:r>
            <a:r>
              <a:rPr lang="ru-RU" altLang="ru-RU" sz="1600"/>
              <a:t>,. . . D</a:t>
            </a:r>
            <a:r>
              <a:rPr lang="ru-RU" altLang="ru-RU" sz="1000"/>
              <a:t>n</a:t>
            </a:r>
            <a:r>
              <a:rPr lang="ru-RU" altLang="ru-RU" sz="1600"/>
              <a:t> - некоторое подмножество кортежей арности n декартового произведения доменов D</a:t>
            </a:r>
            <a:r>
              <a:rPr lang="ru-RU" altLang="ru-RU" sz="1000"/>
              <a:t>1</a:t>
            </a:r>
            <a:r>
              <a:rPr lang="ru-RU" altLang="ru-RU" sz="1600"/>
              <a:t> </a:t>
            </a:r>
            <a:r>
              <a:rPr lang="ru-RU" altLang="ru-RU" sz="1600" baseline="30000"/>
              <a:t>х</a:t>
            </a:r>
            <a:r>
              <a:rPr lang="ru-RU" altLang="ru-RU" sz="1600"/>
              <a:t> D</a:t>
            </a:r>
            <a:r>
              <a:rPr lang="ru-RU" altLang="ru-RU" sz="1000"/>
              <a:t>2</a:t>
            </a:r>
            <a:r>
              <a:rPr lang="ru-RU" altLang="ru-RU" sz="1600"/>
              <a:t> </a:t>
            </a:r>
            <a:r>
              <a:rPr lang="ru-RU" altLang="ru-RU" sz="1600" baseline="30000"/>
              <a:t>х</a:t>
            </a:r>
            <a:r>
              <a:rPr lang="ru-RU" altLang="ru-RU" sz="1600"/>
              <a:t> . . . </a:t>
            </a:r>
            <a:r>
              <a:rPr lang="ru-RU" altLang="ru-RU" sz="1600" baseline="30000"/>
              <a:t>х</a:t>
            </a:r>
            <a:r>
              <a:rPr lang="ru-RU" altLang="ru-RU" sz="1600"/>
              <a:t> D</a:t>
            </a:r>
            <a:r>
              <a:rPr lang="ru-RU" altLang="ru-RU" sz="1000"/>
              <a:t>n</a:t>
            </a:r>
            <a:r>
              <a:rPr lang="ru-RU" altLang="ru-RU" sz="1600"/>
              <a:t>. </a:t>
            </a:r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179388" y="5013325"/>
            <a:ext cx="8604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Схема отношения</a:t>
            </a:r>
            <a:r>
              <a:rPr lang="ru-RU" altLang="ru-RU" sz="1600"/>
              <a:t> (</a:t>
            </a:r>
            <a:r>
              <a:rPr lang="ru-RU" altLang="ru-RU" sz="1600" b="1"/>
              <a:t>заголовок отношения</a:t>
            </a:r>
            <a:r>
              <a:rPr lang="ru-RU" altLang="ru-RU" sz="1600"/>
              <a:t>) – это именованное конечное множество упорядоченных пар вида &lt;A, T&gt;, где A - имя </a:t>
            </a:r>
            <a:r>
              <a:rPr lang="ru-RU" altLang="ru-RU" sz="1600" i="1"/>
              <a:t>атрибута</a:t>
            </a:r>
            <a:r>
              <a:rPr lang="ru-RU" altLang="ru-RU" sz="1600"/>
              <a:t>, а T - имя базового </a:t>
            </a:r>
            <a:r>
              <a:rPr lang="ru-RU" altLang="ru-RU" sz="1600" i="1"/>
              <a:t>типа</a:t>
            </a:r>
            <a:r>
              <a:rPr lang="ru-RU" altLang="ru-RU" sz="1600"/>
              <a:t> или </a:t>
            </a:r>
            <a:r>
              <a:rPr lang="ru-RU" altLang="ru-RU" sz="1600" i="1"/>
              <a:t>домена.</a:t>
            </a:r>
            <a:endParaRPr lang="ru-RU" altLang="ru-RU" sz="2400"/>
          </a:p>
        </p:txBody>
      </p:sp>
      <p:sp>
        <p:nvSpPr>
          <p:cNvPr id="75791" name="Text Box 15"/>
          <p:cNvSpPr txBox="1">
            <a:spLocks noChangeArrowheads="1"/>
          </p:cNvSpPr>
          <p:nvPr/>
        </p:nvSpPr>
        <p:spPr bwMode="auto">
          <a:xfrm>
            <a:off x="7164388" y="620713"/>
            <a:ext cx="2124075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Домен</a:t>
            </a:r>
            <a:r>
              <a:rPr lang="ru-RU" altLang="ru-RU" sz="1600"/>
              <a:t> – допустимое потенциальное множество значений данного типа (базовый тип данных    + логическое выражение).</a:t>
            </a:r>
          </a:p>
        </p:txBody>
      </p:sp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5191920" y="5520854"/>
            <a:ext cx="3814762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Реляционная БД</a:t>
            </a:r>
            <a:r>
              <a:rPr lang="ru-RU" altLang="ru-RU" sz="1600" dirty="0"/>
              <a:t> –</a:t>
            </a:r>
            <a:r>
              <a:rPr lang="en-US" altLang="ru-RU" sz="1600" dirty="0"/>
              <a:t>    R</a:t>
            </a:r>
            <a:r>
              <a:rPr lang="en-US" altLang="ru-RU" sz="1000" dirty="0"/>
              <a:t>1</a:t>
            </a:r>
            <a:r>
              <a:rPr lang="en-US" altLang="ru-RU" sz="1600" dirty="0"/>
              <a:t>(A</a:t>
            </a:r>
            <a:r>
              <a:rPr lang="en-US" altLang="ru-RU" sz="1000" dirty="0"/>
              <a:t>11</a:t>
            </a:r>
            <a:r>
              <a:rPr lang="en-US" altLang="ru-RU" sz="1600" dirty="0"/>
              <a:t>, A</a:t>
            </a:r>
            <a:r>
              <a:rPr lang="en-US" altLang="ru-RU" sz="1000" dirty="0"/>
              <a:t>12</a:t>
            </a:r>
            <a:r>
              <a:rPr lang="en-US" altLang="ru-RU" sz="1600" dirty="0"/>
              <a:t> . . . </a:t>
            </a:r>
            <a:r>
              <a:rPr lang="ru-RU" altLang="ru-RU" sz="1600" dirty="0"/>
              <a:t>A</a:t>
            </a:r>
            <a:r>
              <a:rPr lang="ru-RU" altLang="ru-RU" sz="1000" dirty="0"/>
              <a:t>1n</a:t>
            </a:r>
            <a:r>
              <a:rPr lang="ru-RU" altLang="ru-RU" sz="16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                                     R</a:t>
            </a:r>
            <a:r>
              <a:rPr lang="en-US" altLang="ru-RU" sz="1000" dirty="0"/>
              <a:t>2</a:t>
            </a:r>
            <a:r>
              <a:rPr lang="en-US" altLang="ru-RU" sz="1600" dirty="0"/>
              <a:t>(A</a:t>
            </a:r>
            <a:r>
              <a:rPr lang="en-US" altLang="ru-RU" sz="1000" dirty="0"/>
              <a:t>21</a:t>
            </a:r>
            <a:r>
              <a:rPr lang="en-US" altLang="ru-RU" sz="1600" dirty="0"/>
              <a:t>, A</a:t>
            </a:r>
            <a:r>
              <a:rPr lang="en-US" altLang="ru-RU" sz="1000" dirty="0"/>
              <a:t>22</a:t>
            </a:r>
            <a:r>
              <a:rPr lang="en-US" altLang="ru-RU" sz="1600" dirty="0"/>
              <a:t> . . . </a:t>
            </a:r>
            <a:r>
              <a:rPr lang="ru-RU" altLang="ru-RU" sz="1600" dirty="0"/>
              <a:t>A</a:t>
            </a:r>
            <a:r>
              <a:rPr lang="en-US" altLang="ru-RU" sz="1000" dirty="0"/>
              <a:t>2</a:t>
            </a:r>
            <a:r>
              <a:rPr lang="ru-RU" altLang="ru-RU" sz="1000" dirty="0"/>
              <a:t>n</a:t>
            </a:r>
            <a:r>
              <a:rPr lang="ru-RU" altLang="ru-RU" sz="16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                                     …………………….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                                     R</a:t>
            </a:r>
            <a:r>
              <a:rPr lang="en-US" altLang="ru-RU" sz="1000" dirty="0"/>
              <a:t>m</a:t>
            </a:r>
            <a:r>
              <a:rPr lang="en-US" altLang="ru-RU" sz="1600" dirty="0"/>
              <a:t>(A</a:t>
            </a:r>
            <a:r>
              <a:rPr lang="en-US" altLang="ru-RU" sz="1000" dirty="0"/>
              <a:t>m1</a:t>
            </a:r>
            <a:r>
              <a:rPr lang="en-US" altLang="ru-RU" sz="1600" dirty="0"/>
              <a:t>, A</a:t>
            </a:r>
            <a:r>
              <a:rPr lang="en-US" altLang="ru-RU" sz="1000" dirty="0"/>
              <a:t>m2</a:t>
            </a:r>
            <a:r>
              <a:rPr lang="en-US" altLang="ru-RU" sz="1600" dirty="0"/>
              <a:t> . . . </a:t>
            </a:r>
            <a:r>
              <a:rPr lang="ru-RU" altLang="ru-RU" sz="1600" dirty="0"/>
              <a:t>A</a:t>
            </a:r>
            <a:r>
              <a:rPr lang="en-US" altLang="ru-RU" sz="1000" dirty="0"/>
              <a:t>m</a:t>
            </a:r>
            <a:r>
              <a:rPr lang="ru-RU" altLang="ru-RU" sz="1000" dirty="0"/>
              <a:t>n</a:t>
            </a:r>
            <a:r>
              <a:rPr lang="ru-RU" altLang="ru-RU" sz="1600" dirty="0"/>
              <a:t>)</a:t>
            </a:r>
          </a:p>
        </p:txBody>
      </p:sp>
      <p:sp>
        <p:nvSpPr>
          <p:cNvPr id="75793" name="Text Box 17"/>
          <p:cNvSpPr txBox="1">
            <a:spLocks noChangeArrowheads="1"/>
          </p:cNvSpPr>
          <p:nvPr/>
        </p:nvSpPr>
        <p:spPr bwMode="auto">
          <a:xfrm>
            <a:off x="175564" y="5509927"/>
            <a:ext cx="446405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/>
              <a:t>Сотрудники</a:t>
            </a:r>
            <a:r>
              <a:rPr lang="ru-RU" altLang="ru-RU" sz="1600" dirty="0" smtClean="0"/>
              <a:t> </a:t>
            </a:r>
            <a:r>
              <a:rPr lang="ru-RU" altLang="ru-RU" sz="1600" dirty="0"/>
              <a:t>({</a:t>
            </a:r>
            <a:r>
              <a:rPr lang="ru-RU" altLang="ru-RU" sz="1600" dirty="0" err="1"/>
              <a:t>Таб_номер</a:t>
            </a:r>
            <a:r>
              <a:rPr lang="ru-RU" altLang="ru-RU" sz="1600" dirty="0"/>
              <a:t>, номера пропусков},</a:t>
            </a:r>
            <a:endParaRPr lang="en-US" altLang="ru-RU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                       </a:t>
            </a:r>
            <a:r>
              <a:rPr lang="ru-RU" altLang="ru-RU" sz="1600" dirty="0"/>
              <a:t> {</a:t>
            </a:r>
            <a:r>
              <a:rPr lang="ru-RU" altLang="ru-RU" sz="1600" dirty="0" err="1"/>
              <a:t>Сотр_имя</a:t>
            </a:r>
            <a:r>
              <a:rPr lang="ru-RU" altLang="ru-RU" sz="1600" dirty="0"/>
              <a:t>, имена},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	</a:t>
            </a:r>
            <a:r>
              <a:rPr lang="en-US" altLang="ru-RU" sz="1600" dirty="0"/>
              <a:t>      {</a:t>
            </a:r>
            <a:r>
              <a:rPr lang="ru-RU" altLang="ru-RU" sz="1600" dirty="0" err="1"/>
              <a:t>Сотр_зарпл</a:t>
            </a:r>
            <a:r>
              <a:rPr lang="ru-RU" altLang="ru-RU" sz="1600" dirty="0"/>
              <a:t>, размер з/п},</a:t>
            </a:r>
            <a:endParaRPr lang="en-US" altLang="ru-RU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dirty="0"/>
              <a:t>                     </a:t>
            </a:r>
            <a:r>
              <a:rPr lang="ru-RU" altLang="ru-RU" sz="1600" dirty="0"/>
              <a:t> </a:t>
            </a:r>
            <a:r>
              <a:rPr lang="en-US" altLang="ru-RU" sz="1600" dirty="0"/>
              <a:t>  </a:t>
            </a:r>
            <a:r>
              <a:rPr lang="ru-RU" altLang="ru-RU" sz="1600" dirty="0"/>
              <a:t>{</a:t>
            </a:r>
            <a:r>
              <a:rPr lang="ru-RU" altLang="ru-RU" sz="1600" dirty="0" err="1"/>
              <a:t>Отдел_ном</a:t>
            </a:r>
            <a:r>
              <a:rPr lang="ru-RU" altLang="ru-RU" sz="1600" dirty="0"/>
              <a:t>, номера отделов})</a:t>
            </a: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1403648" y="117475"/>
            <a:ext cx="60486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Основные </a:t>
            </a:r>
            <a:r>
              <a:rPr lang="ru-RU" altLang="ru-RU" sz="2400" b="1" dirty="0"/>
              <a:t>понятия реляционной модели</a:t>
            </a:r>
          </a:p>
        </p:txBody>
      </p:sp>
      <p:sp>
        <p:nvSpPr>
          <p:cNvPr id="19" name="Прямоугольник 1"/>
          <p:cNvSpPr>
            <a:spLocks noChangeArrowheads="1"/>
          </p:cNvSpPr>
          <p:nvPr/>
        </p:nvSpPr>
        <p:spPr bwMode="auto">
          <a:xfrm>
            <a:off x="193675" y="6517332"/>
            <a:ext cx="793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cs typeface="Times New Roman" panose="02020603050405020304" pitchFamily="18" charset="0"/>
              </a:rPr>
              <a:t>Ключ</a:t>
            </a:r>
            <a:r>
              <a:rPr lang="ru-RU" altLang="ru-RU" sz="1600" dirty="0">
                <a:cs typeface="Times New Roman" panose="02020603050405020304" pitchFamily="18" charset="0"/>
              </a:rPr>
              <a:t> отношения – атрибут, значение которого идентифицирует кортеж отношения </a:t>
            </a:r>
            <a:endParaRPr lang="ru-RU" altLang="ru-RU" sz="1600" dirty="0"/>
          </a:p>
        </p:txBody>
      </p:sp>
    </p:spTree>
    <p:extLst>
      <p:ext uri="{BB962C8B-B14F-4D97-AF65-F5344CB8AC3E}">
        <p14:creationId xmlns:p14="http://schemas.microsoft.com/office/powerpoint/2010/main" val="167165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-83296" y="340756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0250" name="Text Box 27"/>
          <p:cNvSpPr txBox="1">
            <a:spLocks noChangeArrowheads="1"/>
          </p:cNvSpPr>
          <p:nvPr/>
        </p:nvSpPr>
        <p:spPr bwMode="auto">
          <a:xfrm>
            <a:off x="329132" y="2631224"/>
            <a:ext cx="87137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Внешний ключ</a:t>
            </a:r>
            <a:r>
              <a:rPr lang="ru-RU" altLang="ru-RU" sz="1600" dirty="0"/>
              <a:t> </a:t>
            </a:r>
            <a:r>
              <a:rPr lang="en-US" altLang="ru-RU" sz="1600" dirty="0"/>
              <a:t>(foreign key) </a:t>
            </a:r>
            <a:r>
              <a:rPr lang="ru-RU" altLang="ru-RU" sz="1600" dirty="0"/>
              <a:t>– атрибут, значения которого однозначно характеризуют сущности, представленные кортежами некоторого другого отношения, заданные своим первичным ключом. </a:t>
            </a:r>
          </a:p>
        </p:txBody>
      </p:sp>
      <p:sp>
        <p:nvSpPr>
          <p:cNvPr id="13323" name="Text Box 34"/>
          <p:cNvSpPr txBox="1">
            <a:spLocks noChangeArrowheads="1"/>
          </p:cNvSpPr>
          <p:nvPr/>
        </p:nvSpPr>
        <p:spPr bwMode="auto">
          <a:xfrm>
            <a:off x="1163540" y="4121459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graphicFrame>
        <p:nvGraphicFramePr>
          <p:cNvPr id="1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872789"/>
              </p:ext>
            </p:extLst>
          </p:nvPr>
        </p:nvGraphicFramePr>
        <p:xfrm>
          <a:off x="355503" y="3283259"/>
          <a:ext cx="8281987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" name="Visio" r:id="rId3" imgW="5515051" imgH="1769364" progId="Visio.Drawing.11">
                  <p:embed/>
                </p:oleObj>
              </mc:Choice>
              <mc:Fallback>
                <p:oleObj name="Visio" r:id="rId3" imgW="5515051" imgH="1769364" progId="Visio.Drawing.11">
                  <p:embed/>
                  <p:pic>
                    <p:nvPicPr>
                      <p:cNvPr id="19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503" y="3283259"/>
                        <a:ext cx="8281987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419942" y="776209"/>
            <a:ext cx="39134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/>
              <a:t>Фундаментальные </a:t>
            </a:r>
            <a:r>
              <a:rPr lang="ru-RU" altLang="ru-RU" sz="1600" b="1" dirty="0"/>
              <a:t>свойства отношений</a:t>
            </a:r>
          </a:p>
        </p:txBody>
      </p:sp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329132" y="1173280"/>
            <a:ext cx="3362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1. Отсутствие кортежей-дубликатов.</a:t>
            </a:r>
            <a:endParaRPr lang="ru-RU" altLang="ru-RU" sz="2400"/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329132" y="1460618"/>
            <a:ext cx="3865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2. Отсутствие упорядоченности кортежей.</a:t>
            </a:r>
            <a:endParaRPr lang="ru-RU" altLang="ru-RU" sz="2400"/>
          </a:p>
        </p:txBody>
      </p:sp>
      <p:sp>
        <p:nvSpPr>
          <p:cNvPr id="24" name="Text Box 32"/>
          <p:cNvSpPr txBox="1">
            <a:spLocks noChangeArrowheads="1"/>
          </p:cNvSpPr>
          <p:nvPr/>
        </p:nvSpPr>
        <p:spPr bwMode="auto">
          <a:xfrm>
            <a:off x="329132" y="1747955"/>
            <a:ext cx="39258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3. Отсутствие упорядоченности атрибутов.</a:t>
            </a:r>
            <a:endParaRPr lang="ru-RU" altLang="ru-RU" sz="2400"/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1403648" y="117475"/>
            <a:ext cx="60486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Основные </a:t>
            </a:r>
            <a:r>
              <a:rPr lang="ru-RU" altLang="ru-RU" sz="2400" b="1" dirty="0"/>
              <a:t>понятия реляционной модели</a:t>
            </a:r>
          </a:p>
        </p:txBody>
      </p:sp>
      <p:sp>
        <p:nvSpPr>
          <p:cNvPr id="26" name="Text Box 33"/>
          <p:cNvSpPr txBox="1">
            <a:spLocks noChangeArrowheads="1"/>
          </p:cNvSpPr>
          <p:nvPr/>
        </p:nvSpPr>
        <p:spPr bwMode="auto">
          <a:xfrm>
            <a:off x="337069" y="2045921"/>
            <a:ext cx="3362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4. Атомарность значений атрибутов.</a:t>
            </a:r>
            <a:endParaRPr lang="ru-RU" altLang="ru-RU" sz="2400" dirty="0"/>
          </a:p>
        </p:txBody>
      </p:sp>
      <p:sp>
        <p:nvSpPr>
          <p:cNvPr id="27" name="Text Box 253"/>
          <p:cNvSpPr txBox="1">
            <a:spLocks noChangeArrowheads="1"/>
          </p:cNvSpPr>
          <p:nvPr/>
        </p:nvSpPr>
        <p:spPr bwMode="auto">
          <a:xfrm>
            <a:off x="353806" y="5637094"/>
            <a:ext cx="19195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b="1" dirty="0" smtClean="0"/>
              <a:t>Null-</a:t>
            </a:r>
            <a:r>
              <a:rPr lang="ru-RU" altLang="ru-RU" sz="1800" b="1" dirty="0" smtClean="0"/>
              <a:t>значения</a:t>
            </a:r>
            <a:endParaRPr lang="ru-RU" alt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55988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267100" y="361601"/>
            <a:ext cx="32476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 smtClean="0"/>
              <a:t>Архитектура</a:t>
            </a:r>
            <a:r>
              <a:rPr lang="en-US" altLang="ru-RU" sz="1600" i="1" dirty="0" smtClean="0"/>
              <a:t> </a:t>
            </a:r>
            <a:r>
              <a:rPr lang="ru-RU" altLang="ru-RU" sz="1600" i="1" dirty="0"/>
              <a:t>Сервера баз данных</a:t>
            </a:r>
            <a:r>
              <a:rPr lang="ru-RU" altLang="ru-RU" sz="2400" dirty="0"/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9369" y="101174"/>
            <a:ext cx="80648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ru-RU" sz="1600" b="1" dirty="0">
                <a:ea typeface="Times New Roman" panose="02020603050405020304" pitchFamily="18" charset="0"/>
              </a:rPr>
              <a:t>Сервер базы данных</a:t>
            </a:r>
            <a:r>
              <a:rPr lang="ru-RU" sz="1600" dirty="0">
                <a:ea typeface="Times New Roman" panose="02020603050405020304" pitchFamily="18" charset="0"/>
              </a:rPr>
              <a:t> = СУБД, основанная на архитектуре “клиент-сервер”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281556" y="402897"/>
            <a:ext cx="2808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СУБД </a:t>
            </a:r>
            <a:r>
              <a:rPr lang="en-US" altLang="ru-RU" sz="1600" b="1" dirty="0"/>
              <a:t> &gt; </a:t>
            </a:r>
            <a:r>
              <a:rPr lang="ru-RU" altLang="ru-RU" sz="1600" b="1" dirty="0"/>
              <a:t>Сервер баз данных</a:t>
            </a:r>
            <a:r>
              <a:rPr lang="ru-RU" altLang="ru-RU" sz="2400" b="1" dirty="0"/>
              <a:t> </a:t>
            </a:r>
            <a:endParaRPr lang="ru-RU" altLang="ru-RU" sz="1600" dirty="0"/>
          </a:p>
        </p:txBody>
      </p:sp>
      <p:graphicFrame>
        <p:nvGraphicFramePr>
          <p:cNvPr id="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484045"/>
              </p:ext>
            </p:extLst>
          </p:nvPr>
        </p:nvGraphicFramePr>
        <p:xfrm>
          <a:off x="480619" y="904154"/>
          <a:ext cx="7907805" cy="2828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Visio" r:id="rId3" imgW="4701845" imgH="2392985" progId="Visio.Drawing.11">
                  <p:embed/>
                </p:oleObj>
              </mc:Choice>
              <mc:Fallback>
                <p:oleObj name="Visio" r:id="rId3" imgW="4701845" imgH="2392985" progId="Visio.Drawing.11">
                  <p:embed/>
                  <p:pic>
                    <p:nvPicPr>
                      <p:cNvPr id="5019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619" y="904154"/>
                        <a:ext cx="7907805" cy="2828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916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28117</TotalTime>
  <Words>1964</Words>
  <Application>Microsoft Office PowerPoint</Application>
  <PresentationFormat>Экран (4:3)</PresentationFormat>
  <Paragraphs>219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Times New Roman</vt:lpstr>
      <vt:lpstr>Wingdings</vt:lpstr>
      <vt:lpstr>Оформление по умолчанию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ИНТЕРФЕЙС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vms</dc:creator>
  <cp:lastModifiedBy>Стасышин Владимир Михайлович</cp:lastModifiedBy>
  <cp:revision>409</cp:revision>
  <dcterms:created xsi:type="dcterms:W3CDTF">2005-01-17T11:30:06Z</dcterms:created>
  <dcterms:modified xsi:type="dcterms:W3CDTF">2022-09-27T02:42:22Z</dcterms:modified>
</cp:coreProperties>
</file>