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43"/>
  </p:notesMasterIdLst>
  <p:sldIdLst>
    <p:sldId id="257" r:id="rId2"/>
    <p:sldId id="321" r:id="rId3"/>
    <p:sldId id="279" r:id="rId4"/>
    <p:sldId id="322" r:id="rId5"/>
    <p:sldId id="317" r:id="rId6"/>
    <p:sldId id="316" r:id="rId7"/>
    <p:sldId id="318" r:id="rId8"/>
    <p:sldId id="282" r:id="rId9"/>
    <p:sldId id="315" r:id="rId10"/>
    <p:sldId id="285" r:id="rId11"/>
    <p:sldId id="335" r:id="rId12"/>
    <p:sldId id="336" r:id="rId13"/>
    <p:sldId id="337" r:id="rId14"/>
    <p:sldId id="334" r:id="rId15"/>
    <p:sldId id="330" r:id="rId16"/>
    <p:sldId id="286" r:id="rId17"/>
    <p:sldId id="287" r:id="rId18"/>
    <p:sldId id="288" r:id="rId19"/>
    <p:sldId id="289" r:id="rId20"/>
    <p:sldId id="290" r:id="rId21"/>
    <p:sldId id="325" r:id="rId22"/>
    <p:sldId id="291" r:id="rId23"/>
    <p:sldId id="292" r:id="rId24"/>
    <p:sldId id="294" r:id="rId25"/>
    <p:sldId id="293" r:id="rId26"/>
    <p:sldId id="296" r:id="rId27"/>
    <p:sldId id="297" r:id="rId28"/>
    <p:sldId id="298" r:id="rId29"/>
    <p:sldId id="299" r:id="rId30"/>
    <p:sldId id="331" r:id="rId31"/>
    <p:sldId id="329" r:id="rId32"/>
    <p:sldId id="301" r:id="rId33"/>
    <p:sldId id="302" r:id="rId34"/>
    <p:sldId id="332" r:id="rId35"/>
    <p:sldId id="303" r:id="rId36"/>
    <p:sldId id="310" r:id="rId37"/>
    <p:sldId id="312" r:id="rId38"/>
    <p:sldId id="333" r:id="rId39"/>
    <p:sldId id="314" r:id="rId40"/>
    <p:sldId id="338" r:id="rId41"/>
    <p:sldId id="339" r:id="rId4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33" autoAdjust="0"/>
    <p:restoredTop sz="94617" autoAdjust="0"/>
  </p:normalViewPr>
  <p:slideViewPr>
    <p:cSldViewPr>
      <p:cViewPr>
        <p:scale>
          <a:sx n="100" d="100"/>
          <a:sy n="100" d="100"/>
        </p:scale>
        <p:origin x="-1866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06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910A3475-E2FF-491A-82FA-5C488CCE5A63}" type="datetimeFigureOut">
              <a:rPr lang="ru-RU"/>
              <a:pPr>
                <a:defRPr/>
              </a:pPr>
              <a:t>04.04.2018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E7C0A8A3-9797-4293-99AB-6FA762278D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36</a:t>
            </a:fld>
            <a:endParaRPr lang="ru-RU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37</a:t>
            </a:fld>
            <a:endParaRPr lang="ru-RU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38</a:t>
            </a:fld>
            <a:endParaRPr lang="ru-RU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39</a:t>
            </a:fld>
            <a:endParaRPr lang="ru-RU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40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41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9DEF83F2-B42B-4EC8-9B61-A073633D1C3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2912BB-9F03-41D5-BEBC-F993589A2DC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65736D-C18C-4298-82AA-05FF4E92477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21E73F70-3B75-4733-85DF-17DEEEECCE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B24B33-8E74-4FC7-A2A2-DC894E1B6AF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632491-C7C0-46B4-B729-0A185EBF20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1CD12E-5906-43DC-A721-79B23E5673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5C08EA-D4C5-46C0-850B-257C1289F24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9FFD59-964E-49FA-B09B-158BD07602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876C71-FF61-48E6-9597-702500EE24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ADD66B7E-B214-493F-B4CE-2D809E8D30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image" Target="../media/image5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3;&#1043;&#1058;&#1059;\!&#1050;&#1043;\Antialiasing_Compare.avi" TargetMode="External"/><Relationship Id="rId4" Type="http://schemas.openxmlformats.org/officeDocument/2006/relationships/image" Target="../media/image5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image" Target="../media/image61.jpeg"/><Relationship Id="rId7" Type="http://schemas.openxmlformats.org/officeDocument/2006/relationships/image" Target="../media/image65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67.png"/><Relationship Id="rId7" Type="http://schemas.openxmlformats.org/officeDocument/2006/relationships/image" Target="../media/image71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11" Type="http://schemas.openxmlformats.org/officeDocument/2006/relationships/image" Target="../media/image75.png"/><Relationship Id="rId5" Type="http://schemas.openxmlformats.org/officeDocument/2006/relationships/image" Target="../media/image69.png"/><Relationship Id="rId10" Type="http://schemas.openxmlformats.org/officeDocument/2006/relationships/image" Target="../media/image74.png"/><Relationship Id="rId4" Type="http://schemas.openxmlformats.org/officeDocument/2006/relationships/image" Target="../media/image68.png"/><Relationship Id="rId9" Type="http://schemas.openxmlformats.org/officeDocument/2006/relationships/image" Target="../media/image7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3;&#1043;&#1058;&#1059;\!&#1050;&#1043;\SMAA-Enhanced-Subpixel-Morphological-Antialiasing.avi" TargetMode="External"/><Relationship Id="rId4" Type="http://schemas.openxmlformats.org/officeDocument/2006/relationships/image" Target="../media/image8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3;&#1043;&#1058;&#1059;\!&#1050;&#1043;\MSAA(8x)%20vs%20FXAA(High)%20-%20Sapphire%20HD7970.avi" TargetMode="External"/><Relationship Id="rId4" Type="http://schemas.openxmlformats.org/officeDocument/2006/relationships/image" Target="../media/image8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3;&#1043;&#1058;&#1059;\!&#1050;&#1043;\TXAA%20&#1074;%20Assassins%20Creed%20III.avi" TargetMode="External"/><Relationship Id="rId4" Type="http://schemas.openxmlformats.org/officeDocument/2006/relationships/image" Target="../media/image8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smtClean="0"/>
              <a:t>Сглаживание</a:t>
            </a:r>
            <a:r>
              <a:rPr lang="en-US" sz="360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6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sz="2800" dirty="0" smtClean="0"/>
              <a:t>1</a:t>
            </a:r>
            <a:r>
              <a:rPr lang="ru-RU" sz="2800" dirty="0" smtClean="0"/>
              <a:t>. Методы сглаживания полигонов</a:t>
            </a:r>
            <a:br>
              <a:rPr lang="ru-RU" sz="2800" dirty="0" smtClean="0"/>
            </a:b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 Сглаживание </a:t>
            </a:r>
            <a:r>
              <a:rPr lang="ru-RU" dirty="0" smtClean="0">
                <a:solidFill>
                  <a:schemeClr val="tx1"/>
                </a:solidFill>
              </a:rPr>
              <a:t>примитивов </a:t>
            </a:r>
            <a:r>
              <a:rPr lang="en-US" dirty="0" smtClean="0">
                <a:solidFill>
                  <a:schemeClr val="tx1"/>
                </a:solidFill>
              </a:rPr>
              <a:t>[1/4]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67544" y="2348880"/>
            <a:ext cx="79928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Классический вариант – алгоритм 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Wo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Но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может и сам частично сглаживать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Сглаживание полигонов в</a:t>
            </a:r>
            <a:r>
              <a:rPr lang="en-US" sz="2800" dirty="0" smtClean="0"/>
              <a:t> OpenGL</a:t>
            </a:r>
            <a:r>
              <a:rPr lang="ru-RU" sz="2800" dirty="0" smtClean="0"/>
              <a:t>:</a:t>
            </a:r>
            <a:br>
              <a:rPr lang="ru-RU" sz="2800" dirty="0" smtClean="0"/>
            </a:br>
            <a:r>
              <a:rPr lang="ru-RU" sz="2400" dirty="0" smtClean="0"/>
              <a:t>точки размеров 10,30,50,70</a:t>
            </a:r>
            <a:endParaRPr lang="en-US" sz="16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 Сглаживание </a:t>
            </a:r>
            <a:r>
              <a:rPr lang="ru-RU" dirty="0" smtClean="0">
                <a:solidFill>
                  <a:schemeClr val="tx1"/>
                </a:solidFill>
              </a:rPr>
              <a:t>примитивов </a:t>
            </a:r>
            <a:r>
              <a:rPr lang="en-US" dirty="0" smtClean="0">
                <a:solidFill>
                  <a:schemeClr val="tx1"/>
                </a:solidFill>
              </a:rPr>
              <a:t>[2/4]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96752"/>
            <a:ext cx="4838700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147145"/>
            <a:ext cx="4838700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2627784" y="3430741"/>
            <a:ext cx="59766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glHint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( GL_POINT_SMOOTH_HINT, GL_NICEST );</a:t>
            </a: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glEnable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( GL_POINT_SMOOTH );</a:t>
            </a:r>
            <a:endParaRPr lang="ru-RU" dirty="0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Сглаживание полигонов </a:t>
            </a:r>
            <a:r>
              <a:rPr lang="ru-RU" sz="2800" dirty="0" err="1" smtClean="0"/>
              <a:t>полигонов</a:t>
            </a:r>
            <a:r>
              <a:rPr lang="ru-RU" sz="2800" dirty="0" smtClean="0"/>
              <a:t> в</a:t>
            </a:r>
            <a:r>
              <a:rPr lang="en-US" sz="2800" dirty="0" smtClean="0"/>
              <a:t> OpenGL</a:t>
            </a:r>
            <a:r>
              <a:rPr lang="ru-RU" sz="2800" dirty="0" smtClean="0"/>
              <a:t>:</a:t>
            </a:r>
            <a:br>
              <a:rPr lang="ru-RU" sz="2800" dirty="0" smtClean="0"/>
            </a:br>
            <a:r>
              <a:rPr lang="ru-RU" sz="2400" dirty="0" smtClean="0"/>
              <a:t>линии толщиной 10</a:t>
            </a:r>
            <a:endParaRPr lang="en-US" sz="16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 Сглаживание </a:t>
            </a:r>
            <a:r>
              <a:rPr lang="ru-RU" dirty="0" smtClean="0">
                <a:solidFill>
                  <a:schemeClr val="tx1"/>
                </a:solidFill>
              </a:rPr>
              <a:t>примитивов </a:t>
            </a:r>
            <a:r>
              <a:rPr lang="en-US" dirty="0" smtClean="0">
                <a:solidFill>
                  <a:schemeClr val="tx1"/>
                </a:solidFill>
              </a:rPr>
              <a:t>[3/4]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627784" y="3430741"/>
            <a:ext cx="59766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glHint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(GL_LINE_SMOOTH_HINT, GL_NICEST );</a:t>
            </a: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glEnable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(GL_LINE_SMOOTH );</a:t>
            </a:r>
            <a:endParaRPr lang="ru-RU" dirty="0">
              <a:latin typeface="Consolas" pitchFamily="49" charset="0"/>
              <a:cs typeface="Consolas" pitchFamily="49" charset="0"/>
            </a:endParaRP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96752"/>
            <a:ext cx="4838700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149080"/>
            <a:ext cx="4838700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92280" y="4077072"/>
            <a:ext cx="1584176" cy="2216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32241" y="1181100"/>
            <a:ext cx="1715844" cy="2213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Группа 14"/>
          <p:cNvGrpSpPr/>
          <p:nvPr/>
        </p:nvGrpSpPr>
        <p:grpSpPr>
          <a:xfrm>
            <a:off x="3923928" y="1772816"/>
            <a:ext cx="3168352" cy="1152128"/>
            <a:chOff x="3923928" y="1772816"/>
            <a:chExt cx="3168352" cy="1152128"/>
          </a:xfrm>
        </p:grpSpPr>
        <p:sp>
          <p:nvSpPr>
            <p:cNvPr id="10" name="Овал 9"/>
            <p:cNvSpPr/>
            <p:nvPr/>
          </p:nvSpPr>
          <p:spPr>
            <a:xfrm>
              <a:off x="3923928" y="1772816"/>
              <a:ext cx="1152128" cy="1152128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2" name="Прямая со стрелкой 11"/>
            <p:cNvCxnSpPr>
              <a:stCxn id="10" idx="6"/>
            </p:cNvCxnSpPr>
            <p:nvPr/>
          </p:nvCxnSpPr>
          <p:spPr>
            <a:xfrm>
              <a:off x="5076056" y="2348880"/>
              <a:ext cx="2016224" cy="0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prstDash val="dash"/>
              <a:tailEnd type="stealt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6" name="Группа 15"/>
          <p:cNvGrpSpPr/>
          <p:nvPr/>
        </p:nvGrpSpPr>
        <p:grpSpPr>
          <a:xfrm>
            <a:off x="3923928" y="4772769"/>
            <a:ext cx="3168352" cy="1152128"/>
            <a:chOff x="3923928" y="1772816"/>
            <a:chExt cx="3168352" cy="1152128"/>
          </a:xfrm>
        </p:grpSpPr>
        <p:sp>
          <p:nvSpPr>
            <p:cNvPr id="17" name="Овал 16"/>
            <p:cNvSpPr/>
            <p:nvPr/>
          </p:nvSpPr>
          <p:spPr>
            <a:xfrm>
              <a:off x="3923928" y="1772816"/>
              <a:ext cx="1152128" cy="1152128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8" name="Прямая со стрелкой 17"/>
            <p:cNvCxnSpPr>
              <a:stCxn id="17" idx="6"/>
            </p:cNvCxnSpPr>
            <p:nvPr/>
          </p:nvCxnSpPr>
          <p:spPr>
            <a:xfrm>
              <a:off x="5076056" y="2348880"/>
              <a:ext cx="2016224" cy="0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prstDash val="dash"/>
              <a:tailEnd type="stealt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Сглаживание в</a:t>
            </a:r>
            <a:r>
              <a:rPr lang="en-US" sz="2800" dirty="0" smtClean="0"/>
              <a:t> OpenGL</a:t>
            </a:r>
            <a:r>
              <a:rPr lang="ru-RU" sz="2800" dirty="0" smtClean="0"/>
              <a:t>:</a:t>
            </a:r>
            <a:br>
              <a:rPr lang="ru-RU" sz="2800" dirty="0" smtClean="0"/>
            </a:br>
            <a:r>
              <a:rPr lang="ru-RU" sz="2400" dirty="0" smtClean="0"/>
              <a:t>линии толщиной 1</a:t>
            </a:r>
            <a:endParaRPr lang="en-US" sz="16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 Сглаживание </a:t>
            </a:r>
            <a:r>
              <a:rPr lang="ru-RU" dirty="0" smtClean="0">
                <a:solidFill>
                  <a:schemeClr val="tx1"/>
                </a:solidFill>
              </a:rPr>
              <a:t>примитивов </a:t>
            </a:r>
            <a:r>
              <a:rPr lang="en-US" dirty="0" smtClean="0">
                <a:solidFill>
                  <a:schemeClr val="tx1"/>
                </a:solidFill>
              </a:rPr>
              <a:t>[4/4]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grpSp>
        <p:nvGrpSpPr>
          <p:cNvPr id="5" name="Группа 19"/>
          <p:cNvGrpSpPr/>
          <p:nvPr/>
        </p:nvGrpSpPr>
        <p:grpSpPr>
          <a:xfrm>
            <a:off x="611560" y="1340768"/>
            <a:ext cx="7829550" cy="2014538"/>
            <a:chOff x="611560" y="1340768"/>
            <a:chExt cx="7829550" cy="2014538"/>
          </a:xfrm>
        </p:grpSpPr>
        <p:pic>
          <p:nvPicPr>
            <p:cNvPr id="29707" name="Picture 1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11560" y="1340768"/>
              <a:ext cx="7829550" cy="2014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TextBox 17"/>
            <p:cNvSpPr txBox="1"/>
            <p:nvPr/>
          </p:nvSpPr>
          <p:spPr>
            <a:xfrm>
              <a:off x="611560" y="1988840"/>
              <a:ext cx="246253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Без сглаживания</a:t>
              </a:r>
              <a:endParaRPr lang="ru-RU" sz="2000" dirty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6" name="Группа 20"/>
          <p:cNvGrpSpPr/>
          <p:nvPr/>
        </p:nvGrpSpPr>
        <p:grpSpPr>
          <a:xfrm>
            <a:off x="539552" y="4221088"/>
            <a:ext cx="7996238" cy="2033588"/>
            <a:chOff x="539552" y="4221088"/>
            <a:chExt cx="7996238" cy="2033588"/>
          </a:xfrm>
        </p:grpSpPr>
        <p:pic>
          <p:nvPicPr>
            <p:cNvPr id="29706" name="Picture 1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39552" y="4221088"/>
              <a:ext cx="7996238" cy="2033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TextBox 18"/>
            <p:cNvSpPr txBox="1"/>
            <p:nvPr/>
          </p:nvSpPr>
          <p:spPr>
            <a:xfrm>
              <a:off x="539552" y="4869160"/>
              <a:ext cx="251062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dirty="0" smtClean="0">
                  <a:solidFill>
                    <a:srgbClr val="00B05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Со сглаживанием</a:t>
              </a:r>
              <a:endParaRPr lang="ru-RU" sz="2000" dirty="0">
                <a:solidFill>
                  <a:srgbClr val="00B05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2. Методы сглаживания всей сцены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 Сглаживание </a:t>
            </a:r>
            <a:r>
              <a:rPr lang="en-US" dirty="0" smtClean="0">
                <a:solidFill>
                  <a:schemeClr val="tx1"/>
                </a:solidFill>
              </a:rPr>
              <a:t>SSAA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[1/8]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14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67544" y="2348880"/>
            <a:ext cx="79928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Full Scene AA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FSAA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– сглаживание </a:t>
            </a:r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всей сцены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  <a:p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800100" lvl="4" indent="-342900">
              <a:spcBef>
                <a:spcPts val="0"/>
              </a:spcBef>
              <a:buFont typeface="Wingdings" pitchFamily="2" charset="2"/>
              <a:buChar char="Ø"/>
            </a:pP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SuperSample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AA (SSAA) – избыточная выборка</a:t>
            </a:r>
          </a:p>
          <a:p>
            <a:pPr marL="800100" lvl="4" indent="-342900">
              <a:spcBef>
                <a:spcPts val="0"/>
              </a:spcBef>
              <a:buFont typeface="Wingdings" pitchFamily="2" charset="2"/>
              <a:buChar char="Ø"/>
            </a:pP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800100" lvl="4" indent="-342900">
              <a:spcBef>
                <a:spcPts val="0"/>
              </a:spcBef>
              <a:buFont typeface="Wingdings" pitchFamily="2" charset="2"/>
              <a:buChar char="Ø"/>
            </a:pP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MultySample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AA (MSAA) – множественная выборка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Сглаживание </a:t>
            </a:r>
            <a:r>
              <a:rPr lang="en-US" sz="2800" dirty="0" smtClean="0">
                <a:solidFill>
                  <a:schemeClr val="tx1"/>
                </a:solidFill>
              </a:rPr>
              <a:t>SSAA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 Сглаживание </a:t>
            </a:r>
            <a:r>
              <a:rPr lang="en-US" dirty="0" smtClean="0">
                <a:solidFill>
                  <a:schemeClr val="tx1"/>
                </a:solidFill>
              </a:rPr>
              <a:t>SSAA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[2/8]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15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20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15218" y="1215802"/>
            <a:ext cx="2544763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39406" y="1196752"/>
            <a:ext cx="2536825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1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88443" y="3808190"/>
            <a:ext cx="2562225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25"/>
          <p:cNvGrpSpPr>
            <a:grpSpLocks/>
          </p:cNvGrpSpPr>
          <p:nvPr/>
        </p:nvGrpSpPr>
        <p:grpSpPr bwMode="auto">
          <a:xfrm>
            <a:off x="2097856" y="2152427"/>
            <a:ext cx="2241550" cy="614363"/>
            <a:chOff x="606" y="1616"/>
            <a:chExt cx="1412" cy="387"/>
          </a:xfrm>
        </p:grpSpPr>
        <p:sp>
          <p:nvSpPr>
            <p:cNvPr id="24" name="Rectangle 20"/>
            <p:cNvSpPr>
              <a:spLocks noChangeArrowheads="1"/>
            </p:cNvSpPr>
            <p:nvPr/>
          </p:nvSpPr>
          <p:spPr bwMode="auto">
            <a:xfrm>
              <a:off x="606" y="1616"/>
              <a:ext cx="318" cy="387"/>
            </a:xfrm>
            <a:prstGeom prst="rect">
              <a:avLst/>
            </a:prstGeom>
            <a:noFill/>
            <a:ln w="25400">
              <a:solidFill>
                <a:srgbClr val="CD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" name="Line 21"/>
            <p:cNvSpPr>
              <a:spLocks noChangeShapeType="1"/>
            </p:cNvSpPr>
            <p:nvPr/>
          </p:nvSpPr>
          <p:spPr bwMode="auto">
            <a:xfrm>
              <a:off x="930" y="1797"/>
              <a:ext cx="1088" cy="0"/>
            </a:xfrm>
            <a:prstGeom prst="line">
              <a:avLst/>
            </a:prstGeom>
            <a:noFill/>
            <a:ln w="25400">
              <a:solidFill>
                <a:srgbClr val="CD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" name="Group 26"/>
          <p:cNvGrpSpPr>
            <a:grpSpLocks/>
          </p:cNvGrpSpPr>
          <p:nvPr/>
        </p:nvGrpSpPr>
        <p:grpSpPr bwMode="auto">
          <a:xfrm>
            <a:off x="3885381" y="4778152"/>
            <a:ext cx="2241550" cy="614363"/>
            <a:chOff x="1903" y="3270"/>
            <a:chExt cx="1412" cy="387"/>
          </a:xfrm>
        </p:grpSpPr>
        <p:sp>
          <p:nvSpPr>
            <p:cNvPr id="27" name="Rectangle 22"/>
            <p:cNvSpPr>
              <a:spLocks noChangeArrowheads="1"/>
            </p:cNvSpPr>
            <p:nvPr/>
          </p:nvSpPr>
          <p:spPr bwMode="auto">
            <a:xfrm>
              <a:off x="1903" y="3270"/>
              <a:ext cx="318" cy="387"/>
            </a:xfrm>
            <a:prstGeom prst="rect">
              <a:avLst/>
            </a:prstGeom>
            <a:noFill/>
            <a:ln w="25400">
              <a:solidFill>
                <a:srgbClr val="CD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2227" y="3451"/>
              <a:ext cx="1088" cy="0"/>
            </a:xfrm>
            <a:prstGeom prst="line">
              <a:avLst/>
            </a:prstGeom>
            <a:noFill/>
            <a:ln w="25400">
              <a:solidFill>
                <a:srgbClr val="CD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29" name="Picture 2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39631" y="3808190"/>
            <a:ext cx="2536825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Text Box 27"/>
          <p:cNvSpPr txBox="1">
            <a:spLocks noChangeArrowheads="1"/>
          </p:cNvSpPr>
          <p:nvPr/>
        </p:nvSpPr>
        <p:spPr bwMode="auto">
          <a:xfrm>
            <a:off x="432568" y="1215802"/>
            <a:ext cx="9350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/>
              <a:t>Без АА</a:t>
            </a:r>
          </a:p>
        </p:txBody>
      </p:sp>
      <p:sp>
        <p:nvSpPr>
          <p:cNvPr id="31" name="Text Box 28"/>
          <p:cNvSpPr txBox="1">
            <a:spLocks noChangeArrowheads="1"/>
          </p:cNvSpPr>
          <p:nvPr/>
        </p:nvSpPr>
        <p:spPr bwMode="auto">
          <a:xfrm>
            <a:off x="1332681" y="5895752"/>
            <a:ext cx="16398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Результат АА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Сглаживание </a:t>
            </a:r>
            <a:r>
              <a:rPr lang="en-US" sz="2800" dirty="0" smtClean="0">
                <a:solidFill>
                  <a:schemeClr val="tx1"/>
                </a:solidFill>
              </a:rPr>
              <a:t>SSAA</a:t>
            </a:r>
            <a:br>
              <a:rPr lang="en-US" sz="2800" dirty="0" smtClean="0">
                <a:solidFill>
                  <a:schemeClr val="tx1"/>
                </a:solidFill>
              </a:rPr>
            </a:br>
            <a:r>
              <a:rPr lang="en-US" sz="2400" dirty="0" smtClean="0">
                <a:solidFill>
                  <a:schemeClr val="tx1"/>
                </a:solidFill>
              </a:rPr>
              <a:t>(</a:t>
            </a:r>
            <a:r>
              <a:rPr lang="ru-RU" sz="2400" dirty="0" smtClean="0">
                <a:solidFill>
                  <a:schemeClr val="tx1"/>
                </a:solidFill>
              </a:rPr>
              <a:t>малые сдвиги</a:t>
            </a:r>
            <a:r>
              <a:rPr lang="en-US" sz="2400" dirty="0" smtClean="0">
                <a:solidFill>
                  <a:schemeClr val="tx1"/>
                </a:solidFill>
              </a:rPr>
              <a:t>)</a:t>
            </a:r>
            <a:endParaRPr lang="ru-RU" sz="20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 Сглаживание </a:t>
            </a:r>
            <a:r>
              <a:rPr lang="en-US" dirty="0" smtClean="0">
                <a:solidFill>
                  <a:schemeClr val="tx1"/>
                </a:solidFill>
              </a:rPr>
              <a:t>SSAA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[3/8]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16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4499992" y="4653136"/>
            <a:ext cx="4171950" cy="15700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0"/>
              <a:t>gl</a:t>
            </a:r>
            <a:r>
              <a:rPr lang="en-US" sz="1600" b="1"/>
              <a:t>ClearAccum </a:t>
            </a:r>
            <a:r>
              <a:rPr lang="en-US" sz="1600"/>
              <a:t>(</a:t>
            </a:r>
            <a:r>
              <a:rPr lang="ru-RU" sz="1600"/>
              <a:t> </a:t>
            </a:r>
            <a:r>
              <a:rPr lang="en-US" sz="1600" i="1"/>
              <a:t>0, 0, 0, 1 </a:t>
            </a:r>
            <a:r>
              <a:rPr lang="en-US" sz="1600"/>
              <a:t>) ;</a:t>
            </a:r>
            <a:endParaRPr lang="ru-RU" sz="1600"/>
          </a:p>
          <a:p>
            <a:pPr>
              <a:lnSpc>
                <a:spcPct val="120000"/>
              </a:lnSpc>
            </a:pPr>
            <a:r>
              <a:rPr lang="en-US" sz="1600" i="1"/>
              <a:t>i =1..n</a:t>
            </a:r>
          </a:p>
          <a:p>
            <a:pPr>
              <a:lnSpc>
                <a:spcPct val="120000"/>
              </a:lnSpc>
            </a:pPr>
            <a:r>
              <a:rPr lang="en-US" sz="1600" i="1"/>
              <a:t>	</a:t>
            </a:r>
            <a:r>
              <a:rPr lang="en-US" sz="1600"/>
              <a:t>RenderWithShift ( i</a:t>
            </a:r>
            <a:r>
              <a:rPr lang="en-US" sz="1600" i="1"/>
              <a:t> </a:t>
            </a:r>
            <a:r>
              <a:rPr lang="en-US" sz="1600"/>
              <a:t>)</a:t>
            </a:r>
            <a:r>
              <a:rPr lang="en-US" sz="1600" i="1"/>
              <a:t> ;</a:t>
            </a:r>
          </a:p>
          <a:p>
            <a:pPr>
              <a:lnSpc>
                <a:spcPct val="120000"/>
              </a:lnSpc>
            </a:pPr>
            <a:r>
              <a:rPr lang="en-US" sz="1600"/>
              <a:t>	</a:t>
            </a:r>
            <a:r>
              <a:rPr lang="ru-RU" sz="1600"/>
              <a:t>gl</a:t>
            </a:r>
            <a:r>
              <a:rPr lang="ru-RU" sz="1600" b="1"/>
              <a:t>Accum</a:t>
            </a:r>
            <a:r>
              <a:rPr lang="en-US" sz="1600" b="1"/>
              <a:t> </a:t>
            </a:r>
            <a:r>
              <a:rPr lang="ru-RU" sz="1600"/>
              <a:t>(</a:t>
            </a:r>
            <a:r>
              <a:rPr lang="en-US" sz="1600"/>
              <a:t> </a:t>
            </a:r>
            <a:r>
              <a:rPr lang="ru-RU" sz="1600"/>
              <a:t>GL_ACCUM,</a:t>
            </a:r>
            <a:r>
              <a:rPr lang="en-US" sz="1600"/>
              <a:t> </a:t>
            </a:r>
            <a:r>
              <a:rPr lang="ru-RU" sz="1600" i="1"/>
              <a:t>1.0</a:t>
            </a:r>
            <a:r>
              <a:rPr lang="en-US" sz="1600" i="1"/>
              <a:t> </a:t>
            </a:r>
            <a:r>
              <a:rPr lang="ru-RU" sz="1600" i="1"/>
              <a:t>/</a:t>
            </a:r>
            <a:r>
              <a:rPr lang="en-US" sz="1600" i="1"/>
              <a:t> n</a:t>
            </a:r>
            <a:r>
              <a:rPr lang="en-US" sz="1600"/>
              <a:t> </a:t>
            </a:r>
            <a:r>
              <a:rPr lang="ru-RU" sz="1600"/>
              <a:t>)</a:t>
            </a:r>
            <a:r>
              <a:rPr lang="en-US" sz="1600"/>
              <a:t> </a:t>
            </a:r>
            <a:r>
              <a:rPr lang="ru-RU" sz="1600"/>
              <a:t>;</a:t>
            </a:r>
            <a:endParaRPr lang="en-US" sz="1600"/>
          </a:p>
          <a:p>
            <a:pPr>
              <a:lnSpc>
                <a:spcPct val="120000"/>
              </a:lnSpc>
            </a:pPr>
            <a:r>
              <a:rPr lang="ru-RU" sz="1600"/>
              <a:t>gl</a:t>
            </a:r>
            <a:r>
              <a:rPr lang="ru-RU" sz="1600" b="1"/>
              <a:t>Accum</a:t>
            </a:r>
            <a:r>
              <a:rPr lang="en-US" sz="1600" b="1"/>
              <a:t> </a:t>
            </a:r>
            <a:r>
              <a:rPr lang="ru-RU" sz="1600"/>
              <a:t>(</a:t>
            </a:r>
            <a:r>
              <a:rPr lang="en-US" sz="1600"/>
              <a:t> </a:t>
            </a:r>
            <a:r>
              <a:rPr lang="ru-RU" sz="1600"/>
              <a:t>GL_RETURN,</a:t>
            </a:r>
            <a:r>
              <a:rPr lang="en-US" sz="1600"/>
              <a:t> </a:t>
            </a:r>
            <a:r>
              <a:rPr lang="ru-RU" sz="1600" i="1"/>
              <a:t>1</a:t>
            </a:r>
            <a:r>
              <a:rPr lang="en-US" sz="1600" i="1"/>
              <a:t> </a:t>
            </a:r>
            <a:r>
              <a:rPr lang="ru-RU" sz="1600"/>
              <a:t>)</a:t>
            </a:r>
            <a:r>
              <a:rPr lang="en-US" sz="1600"/>
              <a:t> </a:t>
            </a:r>
            <a:r>
              <a:rPr lang="ru-RU" sz="1600"/>
              <a:t>;</a:t>
            </a:r>
          </a:p>
        </p:txBody>
      </p:sp>
      <p:sp>
        <p:nvSpPr>
          <p:cNvPr id="9" name="Rectangle 20"/>
          <p:cNvSpPr>
            <a:spLocks noChangeArrowheads="1"/>
          </p:cNvSpPr>
          <p:nvPr/>
        </p:nvSpPr>
        <p:spPr bwMode="auto">
          <a:xfrm>
            <a:off x="323850" y="2635250"/>
            <a:ext cx="1438275" cy="14382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" name="Rectangle 21"/>
          <p:cNvSpPr>
            <a:spLocks noChangeArrowheads="1"/>
          </p:cNvSpPr>
          <p:nvPr/>
        </p:nvSpPr>
        <p:spPr bwMode="auto">
          <a:xfrm>
            <a:off x="1044575" y="2635250"/>
            <a:ext cx="1438275" cy="14382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" name="Rectangle 22"/>
          <p:cNvSpPr>
            <a:spLocks noChangeArrowheads="1"/>
          </p:cNvSpPr>
          <p:nvPr/>
        </p:nvSpPr>
        <p:spPr bwMode="auto">
          <a:xfrm>
            <a:off x="1044575" y="3354388"/>
            <a:ext cx="1438275" cy="14382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" name="Rectangle 23"/>
          <p:cNvSpPr>
            <a:spLocks noChangeArrowheads="1"/>
          </p:cNvSpPr>
          <p:nvPr/>
        </p:nvSpPr>
        <p:spPr bwMode="auto">
          <a:xfrm>
            <a:off x="323850" y="3354388"/>
            <a:ext cx="1438275" cy="14382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Rectangle 24"/>
          <p:cNvSpPr>
            <a:spLocks noChangeArrowheads="1"/>
          </p:cNvSpPr>
          <p:nvPr/>
        </p:nvSpPr>
        <p:spPr bwMode="auto">
          <a:xfrm>
            <a:off x="323850" y="4075113"/>
            <a:ext cx="1438275" cy="14382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1044575" y="4075113"/>
            <a:ext cx="1438275" cy="14382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" name="Rectangle 26"/>
          <p:cNvSpPr>
            <a:spLocks noChangeArrowheads="1"/>
          </p:cNvSpPr>
          <p:nvPr/>
        </p:nvSpPr>
        <p:spPr bwMode="auto">
          <a:xfrm>
            <a:off x="1763713" y="4075113"/>
            <a:ext cx="1438275" cy="14382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" name="Rectangle 27"/>
          <p:cNvSpPr>
            <a:spLocks noChangeArrowheads="1"/>
          </p:cNvSpPr>
          <p:nvPr/>
        </p:nvSpPr>
        <p:spPr bwMode="auto">
          <a:xfrm>
            <a:off x="1763713" y="3354388"/>
            <a:ext cx="1438275" cy="14382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" name="Rectangle 28"/>
          <p:cNvSpPr>
            <a:spLocks noChangeArrowheads="1"/>
          </p:cNvSpPr>
          <p:nvPr/>
        </p:nvSpPr>
        <p:spPr bwMode="auto">
          <a:xfrm>
            <a:off x="1763713" y="2635250"/>
            <a:ext cx="1438275" cy="14382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" name="AutoShape 29"/>
          <p:cNvSpPr>
            <a:spLocks noChangeArrowheads="1"/>
          </p:cNvSpPr>
          <p:nvPr/>
        </p:nvSpPr>
        <p:spPr bwMode="auto">
          <a:xfrm>
            <a:off x="827088" y="3212977"/>
            <a:ext cx="1944712" cy="1944812"/>
          </a:xfrm>
          <a:custGeom>
            <a:avLst/>
            <a:gdLst>
              <a:gd name="T0" fmla="*/ 2147483647 w 21600"/>
              <a:gd name="T1" fmla="*/ 1124364263 h 21600"/>
              <a:gd name="T2" fmla="*/ 115542638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CD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" name="Rectangle 30"/>
          <p:cNvSpPr>
            <a:spLocks noChangeArrowheads="1"/>
          </p:cNvSpPr>
          <p:nvPr/>
        </p:nvSpPr>
        <p:spPr bwMode="auto">
          <a:xfrm>
            <a:off x="4572000" y="1700808"/>
            <a:ext cx="399808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 smtClean="0"/>
              <a:t>Сцена </a:t>
            </a:r>
            <a:r>
              <a:rPr lang="ru-RU" dirty="0" err="1" smtClean="0"/>
              <a:t>рендериться</a:t>
            </a:r>
            <a:r>
              <a:rPr lang="ru-RU" dirty="0" smtClean="0"/>
              <a:t> </a:t>
            </a:r>
            <a:r>
              <a:rPr lang="ru-RU" i="1" dirty="0" smtClean="0"/>
              <a:t>несколько раз</a:t>
            </a:r>
            <a:br>
              <a:rPr lang="ru-RU" i="1" dirty="0" smtClean="0"/>
            </a:br>
            <a:r>
              <a:rPr lang="ru-RU" i="1" dirty="0" smtClean="0"/>
              <a:t>с малыми сдвигами</a:t>
            </a:r>
          </a:p>
          <a:p>
            <a:endParaRPr lang="ru-RU" dirty="0" smtClean="0"/>
          </a:p>
          <a:p>
            <a:r>
              <a:rPr lang="ru-RU" dirty="0" smtClean="0"/>
              <a:t>Результат - </a:t>
            </a:r>
            <a:r>
              <a:rPr lang="ru-RU" b="1" dirty="0" err="1" smtClean="0"/>
              <a:t>осредняется</a:t>
            </a:r>
            <a:endParaRPr lang="ru-RU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7 -0.07356 C 0.0217 -0.07356 0.0434 -0.04811 0.0434 -0.01619 C 0.0434 0.01527 0.0217 0.04164 -0.00417 0.04164 C -0.03021 0.04164 -0.05105 0.01527 -0.05105 -0.01619 C -0.05105 -0.04811 -0.03021 -0.07356 -0.00417 -0.07356 Z " pathEditMode="relative" rAng="0" ptsTypes="fffff">
                                      <p:cBhvr>
                                        <p:cTn id="11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8" grpId="0" animBg="1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Сглаживание </a:t>
            </a:r>
            <a:r>
              <a:rPr lang="en-US" sz="2800" dirty="0" smtClean="0">
                <a:solidFill>
                  <a:schemeClr val="tx1"/>
                </a:solidFill>
              </a:rPr>
              <a:t>SSAA</a:t>
            </a:r>
            <a:r>
              <a:rPr lang="ru-RU" sz="2800" dirty="0" smtClean="0">
                <a:solidFill>
                  <a:schemeClr val="tx1"/>
                </a:solidFill>
              </a:rPr>
              <a:t>-4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(идея)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 Сглаживание </a:t>
            </a:r>
            <a:r>
              <a:rPr lang="en-US" dirty="0" smtClean="0">
                <a:solidFill>
                  <a:schemeClr val="tx1"/>
                </a:solidFill>
              </a:rPr>
              <a:t>SSAA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[4/8]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17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20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3725" y="1484313"/>
            <a:ext cx="3257550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825" y="1484313"/>
            <a:ext cx="3213100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AutoShape 18"/>
          <p:cNvSpPr>
            <a:spLocks noChangeArrowheads="1"/>
          </p:cNvSpPr>
          <p:nvPr/>
        </p:nvSpPr>
        <p:spPr bwMode="auto">
          <a:xfrm>
            <a:off x="4067175" y="2852738"/>
            <a:ext cx="865188" cy="576262"/>
          </a:xfrm>
          <a:custGeom>
            <a:avLst/>
            <a:gdLst>
              <a:gd name="T0" fmla="*/ 830295949 w 21600"/>
              <a:gd name="T1" fmla="*/ 0 h 21600"/>
              <a:gd name="T2" fmla="*/ 0 w 21600"/>
              <a:gd name="T3" fmla="*/ 205079566 h 21600"/>
              <a:gd name="T4" fmla="*/ 830295949 w 21600"/>
              <a:gd name="T5" fmla="*/ 410159132 h 21600"/>
              <a:gd name="T6" fmla="*/ 1388109048 w 21600"/>
              <a:gd name="T7" fmla="*/ 20507956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4403 h 21600"/>
              <a:gd name="T14" fmla="*/ 16459 w 21600"/>
              <a:gd name="T15" fmla="*/ 1719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2920" y="0"/>
                </a:moveTo>
                <a:lnTo>
                  <a:pt x="12920" y="4403"/>
                </a:lnTo>
                <a:lnTo>
                  <a:pt x="3375" y="4403"/>
                </a:lnTo>
                <a:lnTo>
                  <a:pt x="3375" y="17197"/>
                </a:lnTo>
                <a:lnTo>
                  <a:pt x="12920" y="17197"/>
                </a:lnTo>
                <a:lnTo>
                  <a:pt x="1292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4403"/>
                </a:moveTo>
                <a:lnTo>
                  <a:pt x="1350" y="17197"/>
                </a:lnTo>
                <a:lnTo>
                  <a:pt x="2700" y="17197"/>
                </a:lnTo>
                <a:lnTo>
                  <a:pt x="2700" y="4403"/>
                </a:lnTo>
                <a:close/>
              </a:path>
              <a:path w="21600" h="21600">
                <a:moveTo>
                  <a:pt x="0" y="4403"/>
                </a:moveTo>
                <a:lnTo>
                  <a:pt x="0" y="17197"/>
                </a:lnTo>
                <a:lnTo>
                  <a:pt x="675" y="17197"/>
                </a:lnTo>
                <a:lnTo>
                  <a:pt x="675" y="4403"/>
                </a:lnTo>
                <a:close/>
              </a:path>
            </a:pathLst>
          </a:custGeom>
          <a:solidFill>
            <a:srgbClr val="00CD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" name="Text Box 19"/>
          <p:cNvSpPr txBox="1">
            <a:spLocks noChangeArrowheads="1"/>
          </p:cNvSpPr>
          <p:nvPr/>
        </p:nvSpPr>
        <p:spPr bwMode="auto">
          <a:xfrm>
            <a:off x="592138" y="4659313"/>
            <a:ext cx="33321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Генерируем изображение </a:t>
            </a:r>
          </a:p>
          <a:p>
            <a:r>
              <a:rPr lang="ru-RU"/>
              <a:t>в удвоенном разрешении 4х4</a:t>
            </a:r>
          </a:p>
        </p:txBody>
      </p:sp>
      <p:sp>
        <p:nvSpPr>
          <p:cNvPr id="24" name="Text Box 20"/>
          <p:cNvSpPr txBox="1">
            <a:spLocks noChangeArrowheads="1"/>
          </p:cNvSpPr>
          <p:nvPr/>
        </p:nvSpPr>
        <p:spPr bwMode="auto">
          <a:xfrm>
            <a:off x="5487988" y="4652963"/>
            <a:ext cx="30448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/>
              <a:t>Уменьшаем полученное </a:t>
            </a:r>
          </a:p>
          <a:p>
            <a:r>
              <a:rPr lang="ru-RU" dirty="0"/>
              <a:t>изображение</a:t>
            </a:r>
          </a:p>
          <a:p>
            <a:r>
              <a:rPr lang="ru-RU" dirty="0"/>
              <a:t>до исходного размера 2х2,</a:t>
            </a:r>
          </a:p>
          <a:p>
            <a:r>
              <a:rPr lang="ru-RU" dirty="0"/>
              <a:t>усредняя </a:t>
            </a:r>
            <a:r>
              <a:rPr lang="ru-RU" dirty="0" err="1"/>
              <a:t>субпиксели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/>
      <p:bldP spid="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Сглаживание </a:t>
            </a:r>
            <a:r>
              <a:rPr lang="en-US" sz="2800" dirty="0" smtClean="0">
                <a:solidFill>
                  <a:schemeClr val="tx1"/>
                </a:solidFill>
              </a:rPr>
              <a:t>SSAA</a:t>
            </a:r>
            <a:r>
              <a:rPr lang="ru-RU" sz="2800" dirty="0" smtClean="0">
                <a:solidFill>
                  <a:schemeClr val="tx1"/>
                </a:solidFill>
              </a:rPr>
              <a:t>-4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(пример с отрезком)</a:t>
            </a:r>
            <a:endParaRPr lang="ru-RU" sz="20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 Сглаживание </a:t>
            </a:r>
            <a:r>
              <a:rPr lang="en-US" dirty="0" smtClean="0">
                <a:solidFill>
                  <a:schemeClr val="tx1"/>
                </a:solidFill>
              </a:rPr>
              <a:t>SSAA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[5/8]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18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0" name="Picture 8" descr="AA_r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6724" y="1196752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9" descr="AA_r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62424" y="1196752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0" descr="AA_r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8144" y="3451820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395287" y="3789140"/>
            <a:ext cx="9350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Без АА</a:t>
            </a: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7019924" y="1484090"/>
            <a:ext cx="16398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Результат АА</a:t>
            </a:r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5148064" y="5949280"/>
            <a:ext cx="35290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dirty="0"/>
              <a:t>Вспомогательное изображение</a:t>
            </a:r>
          </a:p>
        </p:txBody>
      </p:sp>
      <p:sp>
        <p:nvSpPr>
          <p:cNvPr id="16" name="AutoShape 14"/>
          <p:cNvSpPr>
            <a:spLocks noChangeArrowheads="1"/>
          </p:cNvSpPr>
          <p:nvPr/>
        </p:nvSpPr>
        <p:spPr bwMode="auto">
          <a:xfrm>
            <a:off x="3203574" y="2349277"/>
            <a:ext cx="576263" cy="358775"/>
          </a:xfrm>
          <a:prstGeom prst="notchedRightArrow">
            <a:avLst>
              <a:gd name="adj1" fmla="val 49556"/>
              <a:gd name="adj2" fmla="val 72569"/>
            </a:avLst>
          </a:prstGeom>
          <a:solidFill>
            <a:srgbClr val="00CD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" name="AutoShape 15"/>
          <p:cNvSpPr>
            <a:spLocks noChangeArrowheads="1"/>
          </p:cNvSpPr>
          <p:nvPr/>
        </p:nvSpPr>
        <p:spPr bwMode="auto">
          <a:xfrm rot="13659277">
            <a:off x="5690659" y="2987828"/>
            <a:ext cx="576262" cy="358775"/>
          </a:xfrm>
          <a:prstGeom prst="notchedRightArrow">
            <a:avLst>
              <a:gd name="adj1" fmla="val 49556"/>
              <a:gd name="adj2" fmla="val 72569"/>
            </a:avLst>
          </a:prstGeom>
          <a:solidFill>
            <a:srgbClr val="00CD00"/>
          </a:solidFill>
          <a:ln w="9525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Сглаживание </a:t>
            </a:r>
            <a:r>
              <a:rPr lang="en-US" sz="2800" dirty="0" smtClean="0">
                <a:solidFill>
                  <a:schemeClr val="tx1"/>
                </a:solidFill>
              </a:rPr>
              <a:t>SSAA</a:t>
            </a:r>
            <a:r>
              <a:rPr lang="ru-RU" sz="2800" dirty="0" smtClean="0">
                <a:solidFill>
                  <a:schemeClr val="tx1"/>
                </a:solidFill>
              </a:rPr>
              <a:t>-4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400" dirty="0" smtClean="0"/>
              <a:t>(пример с кольцом)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 Сглаживание </a:t>
            </a:r>
            <a:r>
              <a:rPr lang="en-US" dirty="0" smtClean="0">
                <a:solidFill>
                  <a:schemeClr val="tx1"/>
                </a:solidFill>
              </a:rPr>
              <a:t>SSAA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[6/8]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19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467544" y="1196752"/>
            <a:ext cx="492000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/>
              <a:t>Цель: нарисовать </a:t>
            </a:r>
            <a:r>
              <a:rPr lang="ru-RU" dirty="0" smtClean="0"/>
              <a:t>кольцо</a:t>
            </a:r>
            <a:br>
              <a:rPr lang="ru-RU" dirty="0" smtClean="0"/>
            </a:br>
            <a:r>
              <a:rPr lang="ru-RU" dirty="0" smtClean="0"/>
              <a:t>размерностью </a:t>
            </a:r>
            <a:r>
              <a:rPr lang="ru-RU" b="1" dirty="0"/>
              <a:t>50х50</a:t>
            </a:r>
            <a:r>
              <a:rPr lang="ru-RU" dirty="0"/>
              <a:t> пикселей без ступенек</a:t>
            </a:r>
          </a:p>
        </p:txBody>
      </p:sp>
      <p:pic>
        <p:nvPicPr>
          <p:cNvPr id="19" name="Picture 5" descr="AA_ring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1840" y="2297113"/>
            <a:ext cx="2700000" cy="27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6" descr="AA_ring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575" y="2297113"/>
            <a:ext cx="2700000" cy="27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7" descr="AA_ring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76456" y="2297113"/>
            <a:ext cx="2700000" cy="27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8" descr="AA_ring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64088" y="1268760"/>
            <a:ext cx="719138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Text Box 9"/>
          <p:cNvSpPr txBox="1">
            <a:spLocks noChangeArrowheads="1"/>
          </p:cNvSpPr>
          <p:nvPr/>
        </p:nvSpPr>
        <p:spPr bwMode="auto">
          <a:xfrm>
            <a:off x="395537" y="5157192"/>
            <a:ext cx="2736304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/>
              <a:t>Создаем изображение</a:t>
            </a:r>
          </a:p>
          <a:p>
            <a:r>
              <a:rPr lang="ru-RU" dirty="0"/>
              <a:t>1</a:t>
            </a:r>
            <a:r>
              <a:rPr lang="ru-RU" dirty="0" smtClean="0"/>
              <a:t>00 </a:t>
            </a:r>
            <a:r>
              <a:rPr lang="ru-RU" dirty="0" err="1"/>
              <a:t>х</a:t>
            </a:r>
            <a:r>
              <a:rPr lang="ru-RU" dirty="0"/>
              <a:t> </a:t>
            </a:r>
            <a:r>
              <a:rPr lang="ru-RU" dirty="0" smtClean="0"/>
              <a:t>100 </a:t>
            </a:r>
            <a:r>
              <a:rPr lang="ru-RU" dirty="0"/>
              <a:t>пикселей</a:t>
            </a:r>
          </a:p>
          <a:p>
            <a:r>
              <a:rPr lang="ru-RU" dirty="0"/>
              <a:t>(т.е. в 4 раза больше)</a:t>
            </a:r>
          </a:p>
        </p:txBody>
      </p:sp>
      <p:sp>
        <p:nvSpPr>
          <p:cNvPr id="24" name="Text Box 10"/>
          <p:cNvSpPr txBox="1">
            <a:spLocks noChangeArrowheads="1"/>
          </p:cNvSpPr>
          <p:nvPr/>
        </p:nvSpPr>
        <p:spPr bwMode="auto">
          <a:xfrm>
            <a:off x="3131840" y="5445224"/>
            <a:ext cx="287972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/>
              <a:t>Условно </a:t>
            </a:r>
            <a:r>
              <a:rPr lang="ru-RU" dirty="0" err="1"/>
              <a:t>растеризуем</a:t>
            </a:r>
            <a:r>
              <a:rPr lang="ru-RU" dirty="0"/>
              <a:t> изображение сеткой из</a:t>
            </a:r>
          </a:p>
          <a:p>
            <a:r>
              <a:rPr lang="ru-RU" dirty="0" smtClean="0"/>
              <a:t>100 </a:t>
            </a:r>
            <a:r>
              <a:rPr lang="ru-RU" dirty="0" err="1"/>
              <a:t>х</a:t>
            </a:r>
            <a:r>
              <a:rPr lang="ru-RU" dirty="0"/>
              <a:t> </a:t>
            </a:r>
            <a:r>
              <a:rPr lang="ru-RU" dirty="0" smtClean="0"/>
              <a:t>100 </a:t>
            </a:r>
            <a:r>
              <a:rPr lang="ru-RU" dirty="0"/>
              <a:t>пикселей</a:t>
            </a:r>
          </a:p>
        </p:txBody>
      </p:sp>
      <p:sp>
        <p:nvSpPr>
          <p:cNvPr id="25" name="Text Box 11"/>
          <p:cNvSpPr txBox="1">
            <a:spLocks noChangeArrowheads="1"/>
          </p:cNvSpPr>
          <p:nvPr/>
        </p:nvSpPr>
        <p:spPr bwMode="auto">
          <a:xfrm>
            <a:off x="6156325" y="5241925"/>
            <a:ext cx="2520131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/>
              <a:t>Усредняем цвет в каждой </a:t>
            </a:r>
            <a:r>
              <a:rPr lang="ru-RU" dirty="0" smtClean="0"/>
              <a:t>группе</a:t>
            </a:r>
            <a:br>
              <a:rPr lang="ru-RU" dirty="0" smtClean="0"/>
            </a:br>
            <a:r>
              <a:rPr lang="ru-RU" dirty="0" smtClean="0"/>
              <a:t>из 2х2 </a:t>
            </a:r>
            <a:r>
              <a:rPr lang="ru-RU" dirty="0"/>
              <a:t>пикселей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3" grpId="0"/>
      <p:bldP spid="23" grpId="1"/>
      <p:bldP spid="24" grpId="0"/>
      <p:bldP spid="24" grpId="1"/>
      <p:bldP spid="25" grpId="0"/>
      <p:bldP spid="2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Проблемы малости разрешения</a:t>
            </a:r>
            <a:r>
              <a:rPr lang="en-US" sz="2800" dirty="0" smtClean="0"/>
              <a:t> </a:t>
            </a:r>
            <a:r>
              <a:rPr lang="ru-RU" sz="2800" dirty="0" smtClean="0"/>
              <a:t>экрана</a:t>
            </a:r>
            <a:br>
              <a:rPr lang="ru-RU" sz="2800" dirty="0" smtClean="0"/>
            </a:br>
            <a:r>
              <a:rPr lang="ru-RU" sz="2400" dirty="0" smtClean="0"/>
              <a:t>(эффект лесенки)</a:t>
            </a:r>
            <a:endParaRPr lang="ru-RU" sz="20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6.1.1</a:t>
            </a:r>
            <a:r>
              <a:rPr lang="en-US" dirty="0" smtClean="0"/>
              <a:t> </a:t>
            </a:r>
            <a:r>
              <a:rPr lang="ru-RU" dirty="0" smtClean="0"/>
              <a:t>Проблемы растеризации  </a:t>
            </a:r>
            <a:r>
              <a:rPr lang="en-US" dirty="0" smtClean="0"/>
              <a:t>[1/</a:t>
            </a:r>
            <a:r>
              <a:rPr lang="ru-RU" dirty="0" smtClean="0"/>
              <a:t>7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7" name="Picture 4" descr="AA_error_jaggi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700808"/>
            <a:ext cx="8267440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899592" y="4902259"/>
            <a:ext cx="698477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>
            <a:spAutoFit/>
          </a:bodyPr>
          <a:lstStyle/>
          <a:p>
            <a:pPr algn="ctr"/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Лестничный эффект (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stair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step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 algn="ctr"/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Ступенчатость/зубчатость (</a:t>
            </a:r>
            <a:r>
              <a:rPr lang="en-US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jaggies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Сглаживание </a:t>
            </a:r>
            <a:r>
              <a:rPr lang="en-US" sz="2800" dirty="0" smtClean="0">
                <a:solidFill>
                  <a:schemeClr val="tx1"/>
                </a:solidFill>
              </a:rPr>
              <a:t>SSAA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(примеры паттернов/шаблонов/</a:t>
            </a:r>
            <a:r>
              <a:rPr lang="ru-RU" sz="2400" dirty="0" err="1" smtClean="0"/>
              <a:t>субпикселей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 Сглаживание </a:t>
            </a:r>
            <a:r>
              <a:rPr lang="en-US" dirty="0" smtClean="0">
                <a:solidFill>
                  <a:schemeClr val="tx1"/>
                </a:solidFill>
              </a:rPr>
              <a:t>SSAA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[7/8]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20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3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78752" y="1485264"/>
            <a:ext cx="1961400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3861288"/>
            <a:ext cx="1996740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152" y="3861288"/>
            <a:ext cx="2007540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44288" y="3861048"/>
            <a:ext cx="2059560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85348" y="1485024"/>
            <a:ext cx="1959060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1" name="Группа 20"/>
          <p:cNvGrpSpPr/>
          <p:nvPr/>
        </p:nvGrpSpPr>
        <p:grpSpPr>
          <a:xfrm>
            <a:off x="611560" y="1484784"/>
            <a:ext cx="1872208" cy="1872208"/>
            <a:chOff x="611560" y="1484784"/>
            <a:chExt cx="1872208" cy="1872208"/>
          </a:xfrm>
        </p:grpSpPr>
        <p:sp>
          <p:nvSpPr>
            <p:cNvPr id="11" name="Прямоугольник 10"/>
            <p:cNvSpPr>
              <a:spLocks noChangeAspect="1"/>
            </p:cNvSpPr>
            <p:nvPr/>
          </p:nvSpPr>
          <p:spPr>
            <a:xfrm>
              <a:off x="611560" y="1484784"/>
              <a:ext cx="1872208" cy="1872208"/>
            </a:xfrm>
            <a:prstGeom prst="rect">
              <a:avLst/>
            </a:prstGeom>
            <a:noFill/>
            <a:ln w="349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Овал 11"/>
            <p:cNvSpPr>
              <a:spLocks noChangeAspect="1"/>
            </p:cNvSpPr>
            <p:nvPr/>
          </p:nvSpPr>
          <p:spPr>
            <a:xfrm>
              <a:off x="1043608" y="1916832"/>
              <a:ext cx="108000" cy="108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Овал 17"/>
            <p:cNvSpPr>
              <a:spLocks noChangeAspect="1"/>
            </p:cNvSpPr>
            <p:nvPr/>
          </p:nvSpPr>
          <p:spPr>
            <a:xfrm>
              <a:off x="1043608" y="2816944"/>
              <a:ext cx="108000" cy="108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Овал 18"/>
            <p:cNvSpPr>
              <a:spLocks noChangeAspect="1"/>
            </p:cNvSpPr>
            <p:nvPr/>
          </p:nvSpPr>
          <p:spPr>
            <a:xfrm>
              <a:off x="1943720" y="1916832"/>
              <a:ext cx="108000" cy="108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Овал 19"/>
            <p:cNvSpPr>
              <a:spLocks noChangeAspect="1"/>
            </p:cNvSpPr>
            <p:nvPr/>
          </p:nvSpPr>
          <p:spPr>
            <a:xfrm>
              <a:off x="1943720" y="2816944"/>
              <a:ext cx="108000" cy="108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Сглаживание </a:t>
            </a:r>
            <a:r>
              <a:rPr lang="en-US" sz="2800" dirty="0" smtClean="0">
                <a:solidFill>
                  <a:schemeClr val="tx1"/>
                </a:solidFill>
              </a:rPr>
              <a:t>SSAA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err="1" smtClean="0"/>
              <a:t>ClearType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 Сглаживание </a:t>
            </a:r>
            <a:r>
              <a:rPr lang="en-US" dirty="0" smtClean="0">
                <a:solidFill>
                  <a:schemeClr val="tx1"/>
                </a:solidFill>
              </a:rPr>
              <a:t>SSAA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[8/8]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21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24" name="Рисунок 23" descr="200px-27_subpixels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1412776"/>
            <a:ext cx="1905000" cy="1905000"/>
          </a:xfrm>
          <a:prstGeom prst="rect">
            <a:avLst/>
          </a:prstGeom>
        </p:spPr>
      </p:pic>
      <p:sp>
        <p:nvSpPr>
          <p:cNvPr id="26" name="Прямоугольник 25"/>
          <p:cNvSpPr/>
          <p:nvPr/>
        </p:nvSpPr>
        <p:spPr>
          <a:xfrm>
            <a:off x="2915816" y="1988840"/>
            <a:ext cx="59046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Горизонтальное расширение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утраивается</a:t>
            </a:r>
          </a:p>
          <a:p>
            <a:pPr marL="342900" indent="-342900">
              <a:buAutoNum type="arabicPeriod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Результат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осредняется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по 4 соседям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слева-справа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67544" y="3284984"/>
            <a:ext cx="19442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9 пикселей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LCD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27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субпикселей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4561964"/>
            <a:ext cx="4562475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Прямоугольник 28"/>
          <p:cNvSpPr/>
          <p:nvPr/>
        </p:nvSpPr>
        <p:spPr>
          <a:xfrm>
            <a:off x="2339752" y="5714092"/>
            <a:ext cx="14401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Без сглаживания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923928" y="5714092"/>
            <a:ext cx="15121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сглаживание</a:t>
            </a:r>
          </a:p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стандартное</a:t>
            </a:r>
            <a:endParaRPr lang="en-US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652120" y="5714092"/>
            <a:ext cx="15121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сглаживание</a:t>
            </a:r>
          </a:p>
          <a:p>
            <a:r>
              <a:rPr lang="en-US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ClearType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240355" y="2996952"/>
            <a:ext cx="55801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ClearType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входит в состав 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DirectX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10</a:t>
            </a:r>
          </a:p>
          <a:p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Natural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ClearType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DirectWrite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входит в состав 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DirectX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11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9" grpId="0"/>
      <p:bldP spid="30" grpId="0"/>
      <p:bldP spid="32" grpId="0"/>
      <p:bldP spid="3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Сглаживание </a:t>
            </a:r>
            <a:r>
              <a:rPr lang="en-US" sz="2800" dirty="0" smtClean="0">
                <a:solidFill>
                  <a:schemeClr val="tx1"/>
                </a:solidFill>
              </a:rPr>
              <a:t>MSAA-</a:t>
            </a:r>
            <a:r>
              <a:rPr lang="ru-RU" sz="2800" dirty="0" smtClean="0">
                <a:solidFill>
                  <a:schemeClr val="tx1"/>
                </a:solidFill>
              </a:rPr>
              <a:t>2</a:t>
            </a:r>
            <a:r>
              <a:rPr lang="en-US" sz="2800" dirty="0" smtClean="0">
                <a:solidFill>
                  <a:schemeClr val="tx1"/>
                </a:solidFill>
              </a:rPr>
              <a:t>x</a:t>
            </a:r>
            <a:r>
              <a:rPr lang="ru-RU" sz="2800" dirty="0" smtClean="0"/>
              <a:t> 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err="1" smtClean="0"/>
              <a:t>multy</a:t>
            </a:r>
            <a:r>
              <a:rPr lang="en-US" sz="2400" dirty="0" smtClean="0"/>
              <a:t>-sampling 1x2</a:t>
            </a:r>
            <a:r>
              <a:rPr lang="ru-RU" sz="2400" dirty="0" smtClean="0"/>
              <a:t>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5</a:t>
            </a:r>
            <a:r>
              <a:rPr lang="ru-RU" dirty="0" smtClean="0"/>
              <a:t> Сглаживание </a:t>
            </a:r>
            <a:r>
              <a:rPr lang="en-US" dirty="0" smtClean="0">
                <a:solidFill>
                  <a:schemeClr val="tx1"/>
                </a:solidFill>
              </a:rPr>
              <a:t>MSAA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22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4200" y="1465263"/>
            <a:ext cx="3257550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AutoShape 5"/>
          <p:cNvSpPr>
            <a:spLocks noChangeArrowheads="1"/>
          </p:cNvSpPr>
          <p:nvPr/>
        </p:nvSpPr>
        <p:spPr bwMode="auto">
          <a:xfrm>
            <a:off x="4138613" y="2852738"/>
            <a:ext cx="865187" cy="576262"/>
          </a:xfrm>
          <a:custGeom>
            <a:avLst/>
            <a:gdLst>
              <a:gd name="T0" fmla="*/ 830292426 w 21600"/>
              <a:gd name="T1" fmla="*/ 0 h 21600"/>
              <a:gd name="T2" fmla="*/ 0 w 21600"/>
              <a:gd name="T3" fmla="*/ 205079566 h 21600"/>
              <a:gd name="T4" fmla="*/ 830292426 w 21600"/>
              <a:gd name="T5" fmla="*/ 410159132 h 21600"/>
              <a:gd name="T6" fmla="*/ 1388104880 w 21600"/>
              <a:gd name="T7" fmla="*/ 20507956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4403 h 21600"/>
              <a:gd name="T14" fmla="*/ 16459 w 21600"/>
              <a:gd name="T15" fmla="*/ 1719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2920" y="0"/>
                </a:moveTo>
                <a:lnTo>
                  <a:pt x="12920" y="4403"/>
                </a:lnTo>
                <a:lnTo>
                  <a:pt x="3375" y="4403"/>
                </a:lnTo>
                <a:lnTo>
                  <a:pt x="3375" y="17197"/>
                </a:lnTo>
                <a:lnTo>
                  <a:pt x="12920" y="17197"/>
                </a:lnTo>
                <a:lnTo>
                  <a:pt x="1292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4403"/>
                </a:moveTo>
                <a:lnTo>
                  <a:pt x="1350" y="17197"/>
                </a:lnTo>
                <a:lnTo>
                  <a:pt x="2700" y="17197"/>
                </a:lnTo>
                <a:lnTo>
                  <a:pt x="2700" y="4403"/>
                </a:lnTo>
                <a:close/>
              </a:path>
              <a:path w="21600" h="21600">
                <a:moveTo>
                  <a:pt x="0" y="4403"/>
                </a:moveTo>
                <a:lnTo>
                  <a:pt x="0" y="17197"/>
                </a:lnTo>
                <a:lnTo>
                  <a:pt x="675" y="17197"/>
                </a:lnTo>
                <a:lnTo>
                  <a:pt x="675" y="4403"/>
                </a:lnTo>
                <a:close/>
              </a:path>
            </a:pathLst>
          </a:custGeom>
          <a:solidFill>
            <a:srgbClr val="00CD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468313" y="5157788"/>
            <a:ext cx="32639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/>
              <a:t>Граница объекта пересекает</a:t>
            </a:r>
          </a:p>
          <a:p>
            <a:r>
              <a:rPr lang="ru-RU" dirty="0"/>
              <a:t>2 пикселя из 4х</a:t>
            </a:r>
          </a:p>
        </p:txBody>
      </p:sp>
      <p:sp>
        <p:nvSpPr>
          <p:cNvPr id="19" name="AutoShape 9" descr="Диагональный кирпич"/>
          <p:cNvSpPr>
            <a:spLocks noChangeArrowheads="1"/>
          </p:cNvSpPr>
          <p:nvPr/>
        </p:nvSpPr>
        <p:spPr bwMode="auto">
          <a:xfrm flipH="1">
            <a:off x="414338" y="1441450"/>
            <a:ext cx="3457575" cy="3455988"/>
          </a:xfrm>
          <a:prstGeom prst="rtTriangle">
            <a:avLst/>
          </a:prstGeom>
          <a:pattFill prst="diagBrick">
            <a:fgClr>
              <a:srgbClr val="0000FF">
                <a:alpha val="50195"/>
              </a:srgbClr>
            </a:fgClr>
            <a:bgClr>
              <a:schemeClr val="bg1">
                <a:alpha val="50195"/>
              </a:scheme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0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9700" y="1484313"/>
            <a:ext cx="3257550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AutoShape 14" descr="Диагональный кирпич"/>
          <p:cNvSpPr>
            <a:spLocks noChangeArrowheads="1"/>
          </p:cNvSpPr>
          <p:nvPr/>
        </p:nvSpPr>
        <p:spPr bwMode="auto">
          <a:xfrm flipH="1">
            <a:off x="5076825" y="1412875"/>
            <a:ext cx="3457575" cy="3455988"/>
          </a:xfrm>
          <a:prstGeom prst="rtTriangle">
            <a:avLst/>
          </a:prstGeom>
          <a:pattFill prst="diagBrick">
            <a:fgClr>
              <a:srgbClr val="0000FF">
                <a:alpha val="50195"/>
              </a:srgbClr>
            </a:fgClr>
            <a:bgClr>
              <a:schemeClr val="bg1">
                <a:alpha val="50195"/>
              </a:scheme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" name="Text Box 15"/>
          <p:cNvSpPr txBox="1">
            <a:spLocks noChangeArrowheads="1"/>
          </p:cNvSpPr>
          <p:nvPr/>
        </p:nvSpPr>
        <p:spPr bwMode="auto">
          <a:xfrm>
            <a:off x="5275263" y="5084763"/>
            <a:ext cx="3328987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tx2"/>
                </a:solidFill>
              </a:rPr>
              <a:t>Каждый пиксель разбивается</a:t>
            </a:r>
          </a:p>
          <a:p>
            <a:r>
              <a:rPr lang="ru-RU" dirty="0" smtClean="0">
                <a:solidFill>
                  <a:schemeClr val="tx2"/>
                </a:solidFill>
              </a:rPr>
              <a:t>на 2 </a:t>
            </a:r>
            <a:r>
              <a:rPr lang="ru-RU" dirty="0" err="1">
                <a:solidFill>
                  <a:schemeClr val="tx2"/>
                </a:solidFill>
              </a:rPr>
              <a:t>субпикселя</a:t>
            </a:r>
            <a:r>
              <a:rPr lang="ru-RU" dirty="0">
                <a:solidFill>
                  <a:schemeClr val="tx2"/>
                </a:solidFill>
              </a:rPr>
              <a:t>, но расчет</a:t>
            </a:r>
          </a:p>
          <a:p>
            <a:r>
              <a:rPr lang="ru-RU" dirty="0">
                <a:solidFill>
                  <a:schemeClr val="tx2"/>
                </a:solidFill>
              </a:rPr>
              <a:t>проводится только в 4х из 8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8" grpId="0"/>
      <p:bldP spid="19" grpId="0" animBg="1"/>
      <p:bldP spid="21" grpId="0" animBg="1"/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Сглаживание </a:t>
            </a:r>
            <a:r>
              <a:rPr lang="en-US" sz="2800" dirty="0" smtClean="0">
                <a:solidFill>
                  <a:schemeClr val="tx1"/>
                </a:solidFill>
              </a:rPr>
              <a:t>MSAA-</a:t>
            </a:r>
            <a:r>
              <a:rPr lang="ru-RU" sz="2800" dirty="0" smtClean="0">
                <a:solidFill>
                  <a:schemeClr val="tx1"/>
                </a:solidFill>
              </a:rPr>
              <a:t>4</a:t>
            </a:r>
            <a:r>
              <a:rPr lang="en-US" sz="2800" dirty="0" smtClean="0">
                <a:solidFill>
                  <a:schemeClr val="tx1"/>
                </a:solidFill>
              </a:rPr>
              <a:t>x</a:t>
            </a:r>
            <a:r>
              <a:rPr lang="ru-RU" sz="2800" dirty="0" smtClean="0"/>
              <a:t> 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err="1" smtClean="0"/>
              <a:t>multy</a:t>
            </a:r>
            <a:r>
              <a:rPr lang="en-US" sz="2400" dirty="0" smtClean="0"/>
              <a:t>-sampling </a:t>
            </a:r>
            <a:r>
              <a:rPr lang="ru-RU" sz="2400" dirty="0" smtClean="0"/>
              <a:t>2</a:t>
            </a:r>
            <a:r>
              <a:rPr lang="en-US" sz="2400" dirty="0" smtClean="0"/>
              <a:t>x2</a:t>
            </a:r>
            <a:r>
              <a:rPr lang="ru-RU" sz="2400" dirty="0" smtClean="0"/>
              <a:t>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5</a:t>
            </a:r>
            <a:r>
              <a:rPr lang="ru-RU" dirty="0" smtClean="0"/>
              <a:t> Сглаживание </a:t>
            </a:r>
            <a:r>
              <a:rPr lang="en-US" dirty="0" smtClean="0">
                <a:solidFill>
                  <a:schemeClr val="tx1"/>
                </a:solidFill>
              </a:rPr>
              <a:t>MSAA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23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3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1484313"/>
            <a:ext cx="3257550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4200" y="1465263"/>
            <a:ext cx="3257550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AutoShape 4"/>
          <p:cNvSpPr>
            <a:spLocks noChangeArrowheads="1"/>
          </p:cNvSpPr>
          <p:nvPr/>
        </p:nvSpPr>
        <p:spPr bwMode="auto">
          <a:xfrm>
            <a:off x="4138613" y="2852738"/>
            <a:ext cx="865187" cy="576262"/>
          </a:xfrm>
          <a:custGeom>
            <a:avLst/>
            <a:gdLst>
              <a:gd name="T0" fmla="*/ 830292426 w 21600"/>
              <a:gd name="T1" fmla="*/ 0 h 21600"/>
              <a:gd name="T2" fmla="*/ 0 w 21600"/>
              <a:gd name="T3" fmla="*/ 205079566 h 21600"/>
              <a:gd name="T4" fmla="*/ 830292426 w 21600"/>
              <a:gd name="T5" fmla="*/ 410159132 h 21600"/>
              <a:gd name="T6" fmla="*/ 1388104880 w 21600"/>
              <a:gd name="T7" fmla="*/ 20507956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4403 h 21600"/>
              <a:gd name="T14" fmla="*/ 16459 w 21600"/>
              <a:gd name="T15" fmla="*/ 1719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2920" y="0"/>
                </a:moveTo>
                <a:lnTo>
                  <a:pt x="12920" y="4403"/>
                </a:lnTo>
                <a:lnTo>
                  <a:pt x="3375" y="4403"/>
                </a:lnTo>
                <a:lnTo>
                  <a:pt x="3375" y="17197"/>
                </a:lnTo>
                <a:lnTo>
                  <a:pt x="12920" y="17197"/>
                </a:lnTo>
                <a:lnTo>
                  <a:pt x="1292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4403"/>
                </a:moveTo>
                <a:lnTo>
                  <a:pt x="1350" y="17197"/>
                </a:lnTo>
                <a:lnTo>
                  <a:pt x="2700" y="17197"/>
                </a:lnTo>
                <a:lnTo>
                  <a:pt x="2700" y="4403"/>
                </a:lnTo>
                <a:close/>
              </a:path>
              <a:path w="21600" h="21600">
                <a:moveTo>
                  <a:pt x="0" y="4403"/>
                </a:moveTo>
                <a:lnTo>
                  <a:pt x="0" y="17197"/>
                </a:lnTo>
                <a:lnTo>
                  <a:pt x="675" y="17197"/>
                </a:lnTo>
                <a:lnTo>
                  <a:pt x="675" y="4403"/>
                </a:lnTo>
                <a:close/>
              </a:path>
            </a:pathLst>
          </a:custGeom>
          <a:solidFill>
            <a:srgbClr val="00CD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468313" y="5157788"/>
            <a:ext cx="32639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/>
              <a:t>Граница объекта пересекает</a:t>
            </a:r>
          </a:p>
          <a:p>
            <a:r>
              <a:rPr lang="ru-RU" dirty="0"/>
              <a:t>2 пикселя из 4х</a:t>
            </a:r>
          </a:p>
        </p:txBody>
      </p:sp>
      <p:sp>
        <p:nvSpPr>
          <p:cNvPr id="17" name="AutoShape 6" descr="Диагональный кирпич"/>
          <p:cNvSpPr>
            <a:spLocks noChangeArrowheads="1"/>
          </p:cNvSpPr>
          <p:nvPr/>
        </p:nvSpPr>
        <p:spPr bwMode="auto">
          <a:xfrm flipH="1">
            <a:off x="414338" y="1441450"/>
            <a:ext cx="3457575" cy="3455988"/>
          </a:xfrm>
          <a:prstGeom prst="rtTriangle">
            <a:avLst/>
          </a:prstGeom>
          <a:pattFill prst="diagBrick">
            <a:fgClr>
              <a:srgbClr val="0000FF">
                <a:alpha val="50195"/>
              </a:srgbClr>
            </a:fgClr>
            <a:bgClr>
              <a:schemeClr val="bg1">
                <a:alpha val="50195"/>
              </a:scheme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" name="AutoShape 8" descr="Диагональный кирпич"/>
          <p:cNvSpPr>
            <a:spLocks noChangeArrowheads="1"/>
          </p:cNvSpPr>
          <p:nvPr/>
        </p:nvSpPr>
        <p:spPr bwMode="auto">
          <a:xfrm flipH="1">
            <a:off x="5076825" y="1412875"/>
            <a:ext cx="3457575" cy="3455988"/>
          </a:xfrm>
          <a:prstGeom prst="rtTriangle">
            <a:avLst/>
          </a:prstGeom>
          <a:pattFill prst="diagBrick">
            <a:fgClr>
              <a:srgbClr val="0000FF">
                <a:alpha val="50195"/>
              </a:srgbClr>
            </a:fgClr>
            <a:bgClr>
              <a:schemeClr val="bg1">
                <a:alpha val="50195"/>
              </a:scheme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" name="Text Box 9"/>
          <p:cNvSpPr txBox="1">
            <a:spLocks noChangeArrowheads="1"/>
          </p:cNvSpPr>
          <p:nvPr/>
        </p:nvSpPr>
        <p:spPr bwMode="auto">
          <a:xfrm>
            <a:off x="5275263" y="5084763"/>
            <a:ext cx="3479607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tx2"/>
                </a:solidFill>
              </a:rPr>
              <a:t>Каждый пиксель разбивается</a:t>
            </a:r>
          </a:p>
          <a:p>
            <a:r>
              <a:rPr lang="ru-RU" dirty="0">
                <a:solidFill>
                  <a:schemeClr val="tx2"/>
                </a:solidFill>
              </a:rPr>
              <a:t>на 4 </a:t>
            </a:r>
            <a:r>
              <a:rPr lang="ru-RU" dirty="0" err="1">
                <a:solidFill>
                  <a:schemeClr val="tx2"/>
                </a:solidFill>
              </a:rPr>
              <a:t>субпикселя</a:t>
            </a:r>
            <a:r>
              <a:rPr lang="ru-RU" dirty="0">
                <a:solidFill>
                  <a:schemeClr val="tx2"/>
                </a:solidFill>
              </a:rPr>
              <a:t>, но расчет</a:t>
            </a:r>
          </a:p>
          <a:p>
            <a:r>
              <a:rPr lang="ru-RU" dirty="0">
                <a:solidFill>
                  <a:schemeClr val="tx2"/>
                </a:solidFill>
              </a:rPr>
              <a:t>проводится только в </a:t>
            </a:r>
            <a:r>
              <a:rPr lang="ru-RU" dirty="0" smtClean="0">
                <a:solidFill>
                  <a:schemeClr val="tx2"/>
                </a:solidFill>
              </a:rPr>
              <a:t>8ми </a:t>
            </a:r>
            <a:r>
              <a:rPr lang="ru-RU" dirty="0">
                <a:solidFill>
                  <a:schemeClr val="tx2"/>
                </a:solidFill>
              </a:rPr>
              <a:t>из </a:t>
            </a:r>
            <a:r>
              <a:rPr lang="ru-RU" dirty="0" smtClean="0">
                <a:solidFill>
                  <a:schemeClr val="tx2"/>
                </a:solidFill>
              </a:rPr>
              <a:t>16</a:t>
            </a:r>
            <a:endParaRPr lang="ru-RU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17" grpId="0" animBg="1"/>
      <p:bldP spid="23" grpId="0" animBg="1"/>
      <p:bldP spid="2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Сглаживание </a:t>
            </a:r>
            <a:r>
              <a:rPr lang="en-US" sz="2800" dirty="0" smtClean="0">
                <a:solidFill>
                  <a:schemeClr val="tx1"/>
                </a:solidFill>
              </a:rPr>
              <a:t>MSAA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(примеры паттернов/шаблонов/</a:t>
            </a:r>
            <a:r>
              <a:rPr lang="ru-RU" sz="2400" dirty="0" err="1" smtClean="0"/>
              <a:t>субпикселей</a:t>
            </a:r>
            <a:r>
              <a:rPr lang="ru-RU" sz="2400" dirty="0" smtClean="0"/>
              <a:t>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5</a:t>
            </a:r>
            <a:r>
              <a:rPr lang="ru-RU" dirty="0" smtClean="0"/>
              <a:t> Сглаживание </a:t>
            </a:r>
            <a:r>
              <a:rPr lang="en-US" dirty="0" smtClean="0">
                <a:solidFill>
                  <a:schemeClr val="tx1"/>
                </a:solidFill>
              </a:rPr>
              <a:t>MSAA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24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196752"/>
            <a:ext cx="8604448" cy="2491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8" name="Group 14"/>
          <p:cNvGrpSpPr>
            <a:grpSpLocks/>
          </p:cNvGrpSpPr>
          <p:nvPr/>
        </p:nvGrpSpPr>
        <p:grpSpPr bwMode="auto">
          <a:xfrm>
            <a:off x="2123728" y="3645024"/>
            <a:ext cx="5286375" cy="2584450"/>
            <a:chOff x="1999" y="2568"/>
            <a:chExt cx="3330" cy="1628"/>
          </a:xfrm>
        </p:grpSpPr>
        <p:pic>
          <p:nvPicPr>
            <p:cNvPr id="19" name="Picture 1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999" y="2750"/>
              <a:ext cx="3330" cy="1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" name="Text Box 13"/>
            <p:cNvSpPr txBox="1">
              <a:spLocks noChangeArrowheads="1"/>
            </p:cNvSpPr>
            <p:nvPr/>
          </p:nvSpPr>
          <p:spPr bwMode="auto">
            <a:xfrm>
              <a:off x="2068" y="2568"/>
              <a:ext cx="249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dirty="0"/>
                <a:t>CFAA - </a:t>
              </a:r>
              <a:r>
                <a:rPr lang="ru-RU" dirty="0"/>
                <a:t>модификация </a:t>
              </a:r>
              <a:r>
                <a:rPr lang="en-US" dirty="0"/>
                <a:t>MSAA</a:t>
              </a:r>
              <a:r>
                <a:rPr lang="ru-RU" dirty="0"/>
                <a:t> от </a:t>
              </a:r>
              <a:r>
                <a:rPr lang="en-US" dirty="0"/>
                <a:t>ATI</a:t>
              </a:r>
              <a:r>
                <a:rPr lang="ru-RU" dirty="0"/>
                <a:t>: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</a:t>
            </a:r>
            <a:r>
              <a:rPr lang="en-US" sz="2800" dirty="0" smtClean="0">
                <a:solidFill>
                  <a:schemeClr val="tx1"/>
                </a:solidFill>
              </a:rPr>
              <a:t>SSAA</a:t>
            </a:r>
            <a:r>
              <a:rPr lang="ru-RU" sz="2800" dirty="0" smtClean="0">
                <a:solidFill>
                  <a:schemeClr val="tx1"/>
                </a:solidFill>
              </a:rPr>
              <a:t> и </a:t>
            </a:r>
            <a:r>
              <a:rPr lang="en-US" sz="2800" dirty="0" smtClean="0">
                <a:solidFill>
                  <a:schemeClr val="tx1"/>
                </a:solidFill>
              </a:rPr>
              <a:t>MSAA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6</a:t>
            </a:r>
            <a:r>
              <a:rPr lang="ru-RU" dirty="0" smtClean="0"/>
              <a:t> Сравнение </a:t>
            </a:r>
            <a:r>
              <a:rPr lang="en-US" dirty="0" smtClean="0">
                <a:solidFill>
                  <a:schemeClr val="tx1"/>
                </a:solidFill>
              </a:rPr>
              <a:t>SSAA</a:t>
            </a:r>
            <a:r>
              <a:rPr lang="ru-RU" dirty="0" smtClean="0">
                <a:solidFill>
                  <a:schemeClr val="tx1"/>
                </a:solidFill>
              </a:rPr>
              <a:t> и </a:t>
            </a:r>
            <a:r>
              <a:rPr lang="en-US" dirty="0" smtClean="0">
                <a:solidFill>
                  <a:schemeClr val="tx1"/>
                </a:solidFill>
              </a:rPr>
              <a:t>MSAA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en-US" dirty="0" smtClean="0"/>
              <a:t> 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25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2" name="Picture 3" descr="AA_SA_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9948" y="1612183"/>
            <a:ext cx="8176508" cy="4193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</a:t>
            </a:r>
            <a:r>
              <a:rPr lang="en-US" sz="2800" dirty="0" smtClean="0">
                <a:solidFill>
                  <a:schemeClr val="tx1"/>
                </a:solidFill>
              </a:rPr>
              <a:t>SSAA</a:t>
            </a:r>
            <a:r>
              <a:rPr lang="ru-RU" sz="2800" dirty="0" smtClean="0">
                <a:solidFill>
                  <a:schemeClr val="tx1"/>
                </a:solidFill>
              </a:rPr>
              <a:t> и </a:t>
            </a:r>
            <a:r>
              <a:rPr lang="en-US" sz="2800" dirty="0" smtClean="0">
                <a:solidFill>
                  <a:schemeClr val="tx1"/>
                </a:solidFill>
              </a:rPr>
              <a:t>MSAA</a:t>
            </a:r>
            <a:r>
              <a:rPr lang="ru-RU" sz="2800" dirty="0" smtClean="0">
                <a:solidFill>
                  <a:schemeClr val="tx1"/>
                </a:solidFill>
              </a:rPr>
              <a:t/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(2 </a:t>
            </a:r>
            <a:r>
              <a:rPr lang="ru-RU" sz="2400" dirty="0" err="1" smtClean="0">
                <a:solidFill>
                  <a:schemeClr val="tx1"/>
                </a:solidFill>
              </a:rPr>
              <a:t>сэмпла</a:t>
            </a:r>
            <a:r>
              <a:rPr lang="ru-RU" sz="2400" dirty="0" smtClean="0">
                <a:solidFill>
                  <a:schemeClr val="tx1"/>
                </a:solidFill>
              </a:rPr>
              <a:t>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6</a:t>
            </a:r>
            <a:r>
              <a:rPr lang="ru-RU" dirty="0" smtClean="0"/>
              <a:t> Сравнение </a:t>
            </a:r>
            <a:r>
              <a:rPr lang="en-US" dirty="0" smtClean="0">
                <a:solidFill>
                  <a:schemeClr val="tx1"/>
                </a:solidFill>
              </a:rPr>
              <a:t>SSAA</a:t>
            </a:r>
            <a:r>
              <a:rPr lang="ru-RU" dirty="0" smtClean="0">
                <a:solidFill>
                  <a:schemeClr val="tx1"/>
                </a:solidFill>
              </a:rPr>
              <a:t> и </a:t>
            </a:r>
            <a:r>
              <a:rPr lang="en-US" dirty="0" smtClean="0">
                <a:solidFill>
                  <a:schemeClr val="tx1"/>
                </a:solidFill>
              </a:rPr>
              <a:t>MSAA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en-US" dirty="0" smtClean="0"/>
              <a:t> [2/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26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6" name="Picture 3" descr="AA_SA_MS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3746" y="3789040"/>
            <a:ext cx="4911725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AA_SA_SS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3746" y="1199852"/>
            <a:ext cx="4911725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 descr="AA_SA_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2901652"/>
            <a:ext cx="3282702" cy="168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</a:t>
            </a:r>
            <a:r>
              <a:rPr lang="en-US" sz="2800" dirty="0" smtClean="0">
                <a:solidFill>
                  <a:schemeClr val="tx1"/>
                </a:solidFill>
              </a:rPr>
              <a:t>SSAA</a:t>
            </a:r>
            <a:r>
              <a:rPr lang="ru-RU" sz="2800" dirty="0" smtClean="0">
                <a:solidFill>
                  <a:schemeClr val="tx1"/>
                </a:solidFill>
              </a:rPr>
              <a:t> и </a:t>
            </a:r>
            <a:r>
              <a:rPr lang="en-US" sz="2800" dirty="0" smtClean="0">
                <a:solidFill>
                  <a:schemeClr val="tx1"/>
                </a:solidFill>
              </a:rPr>
              <a:t>MSAA</a:t>
            </a:r>
            <a:r>
              <a:rPr lang="ru-RU" sz="2800" dirty="0" smtClean="0">
                <a:solidFill>
                  <a:schemeClr val="tx1"/>
                </a:solidFill>
              </a:rPr>
              <a:t/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(4 </a:t>
            </a:r>
            <a:r>
              <a:rPr lang="ru-RU" sz="2400" dirty="0" err="1" smtClean="0">
                <a:solidFill>
                  <a:schemeClr val="tx1"/>
                </a:solidFill>
              </a:rPr>
              <a:t>сэмпла</a:t>
            </a:r>
            <a:r>
              <a:rPr lang="ru-RU" sz="2400" dirty="0" smtClean="0">
                <a:solidFill>
                  <a:schemeClr val="tx1"/>
                </a:solidFill>
              </a:rPr>
              <a:t>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6</a:t>
            </a:r>
            <a:r>
              <a:rPr lang="ru-RU" dirty="0" smtClean="0"/>
              <a:t> Сравнение </a:t>
            </a:r>
            <a:r>
              <a:rPr lang="en-US" dirty="0" smtClean="0">
                <a:solidFill>
                  <a:schemeClr val="tx1"/>
                </a:solidFill>
              </a:rPr>
              <a:t>SSAA</a:t>
            </a:r>
            <a:r>
              <a:rPr lang="ru-RU" dirty="0" smtClean="0">
                <a:solidFill>
                  <a:schemeClr val="tx1"/>
                </a:solidFill>
              </a:rPr>
              <a:t> и </a:t>
            </a:r>
            <a:r>
              <a:rPr lang="en-US" dirty="0" smtClean="0">
                <a:solidFill>
                  <a:schemeClr val="tx1"/>
                </a:solidFill>
              </a:rPr>
              <a:t>MSAA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en-US" dirty="0" smtClean="0"/>
              <a:t> [3/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27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8" name="Picture 5" descr="AA_SA_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901652"/>
            <a:ext cx="3282702" cy="168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 descr="AA_SA_MS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2400" y="3786858"/>
            <a:ext cx="4911725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AA_SA_SS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2400" y="1197669"/>
            <a:ext cx="4911725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</a:t>
            </a:r>
            <a:r>
              <a:rPr lang="en-US" sz="2800" dirty="0" smtClean="0">
                <a:solidFill>
                  <a:schemeClr val="tx1"/>
                </a:solidFill>
              </a:rPr>
              <a:t>SSAA</a:t>
            </a:r>
            <a:r>
              <a:rPr lang="ru-RU" sz="2800" dirty="0" smtClean="0">
                <a:solidFill>
                  <a:schemeClr val="tx1"/>
                </a:solidFill>
              </a:rPr>
              <a:t> и </a:t>
            </a:r>
            <a:r>
              <a:rPr lang="en-US" sz="2800" dirty="0" smtClean="0">
                <a:solidFill>
                  <a:schemeClr val="tx1"/>
                </a:solidFill>
              </a:rPr>
              <a:t>MSAA</a:t>
            </a:r>
            <a:r>
              <a:rPr lang="ru-RU" sz="2800" dirty="0" smtClean="0">
                <a:solidFill>
                  <a:schemeClr val="tx1"/>
                </a:solidFill>
              </a:rPr>
              <a:t/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(8 </a:t>
            </a:r>
            <a:r>
              <a:rPr lang="ru-RU" sz="2400" dirty="0" err="1" smtClean="0">
                <a:solidFill>
                  <a:schemeClr val="tx1"/>
                </a:solidFill>
              </a:rPr>
              <a:t>сэмплов</a:t>
            </a:r>
            <a:r>
              <a:rPr lang="ru-RU" sz="2400" dirty="0" smtClean="0">
                <a:solidFill>
                  <a:schemeClr val="tx1"/>
                </a:solidFill>
              </a:rPr>
              <a:t>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6</a:t>
            </a:r>
            <a:r>
              <a:rPr lang="ru-RU" dirty="0" smtClean="0"/>
              <a:t> Сравнение </a:t>
            </a:r>
            <a:r>
              <a:rPr lang="en-US" dirty="0" smtClean="0">
                <a:solidFill>
                  <a:schemeClr val="tx1"/>
                </a:solidFill>
              </a:rPr>
              <a:t>SSAA</a:t>
            </a:r>
            <a:r>
              <a:rPr lang="ru-RU" dirty="0" smtClean="0">
                <a:solidFill>
                  <a:schemeClr val="tx1"/>
                </a:solidFill>
              </a:rPr>
              <a:t> и </a:t>
            </a:r>
            <a:r>
              <a:rPr lang="en-US" dirty="0" smtClean="0">
                <a:solidFill>
                  <a:schemeClr val="tx1"/>
                </a:solidFill>
              </a:rPr>
              <a:t>MSAA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en-US" dirty="0" smtClean="0"/>
              <a:t> [4/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28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8" name="Picture 5" descr="AA_SA_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901652"/>
            <a:ext cx="3282702" cy="168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 descr="AA_SA_SS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2400" y="1197669"/>
            <a:ext cx="4911725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AA_SA_MS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2400" y="3789040"/>
            <a:ext cx="4911725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</a:t>
            </a:r>
            <a:r>
              <a:rPr lang="en-US" sz="2800" dirty="0" smtClean="0"/>
              <a:t>MSAA </a:t>
            </a:r>
            <a:r>
              <a:rPr lang="ru-RU" sz="2800" dirty="0" smtClean="0"/>
              <a:t>и </a:t>
            </a:r>
            <a:r>
              <a:rPr lang="en-US" sz="2800" dirty="0" smtClean="0"/>
              <a:t>CSAA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6</a:t>
            </a:r>
            <a:r>
              <a:rPr lang="ru-RU" dirty="0" smtClean="0"/>
              <a:t> Сравнение </a:t>
            </a:r>
            <a:r>
              <a:rPr lang="en-US" dirty="0" smtClean="0">
                <a:solidFill>
                  <a:schemeClr val="tx1"/>
                </a:solidFill>
              </a:rPr>
              <a:t>SSAA</a:t>
            </a:r>
            <a:r>
              <a:rPr lang="ru-RU" dirty="0" smtClean="0">
                <a:solidFill>
                  <a:schemeClr val="tx1"/>
                </a:solidFill>
              </a:rPr>
              <a:t> и </a:t>
            </a:r>
            <a:r>
              <a:rPr lang="en-US" dirty="0" smtClean="0">
                <a:solidFill>
                  <a:schemeClr val="tx1"/>
                </a:solidFill>
              </a:rPr>
              <a:t>MSAA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en-US" dirty="0" smtClean="0"/>
              <a:t> [5/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29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0" name="Antialiasing_Compare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67544" y="1228255"/>
            <a:ext cx="8264918" cy="464901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67544" y="5949280"/>
            <a:ext cx="61911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CSAA - Coverage Sampling AA (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аналог </a:t>
            </a:r>
            <a:r>
              <a:rPr lang="en-US" dirty="0" smtClean="0"/>
              <a:t>CFAA</a:t>
            </a:r>
            <a:r>
              <a:rPr lang="ru-RU" dirty="0" smtClean="0"/>
              <a:t> от </a:t>
            </a:r>
            <a:r>
              <a:rPr lang="en-US" dirty="0" smtClean="0"/>
              <a:t>ATI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en-US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06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Проблемы малости разрешения</a:t>
            </a:r>
            <a:r>
              <a:rPr lang="en-US" sz="2800" dirty="0" smtClean="0"/>
              <a:t> </a:t>
            </a:r>
            <a:r>
              <a:rPr lang="ru-RU" sz="2800" dirty="0" smtClean="0"/>
              <a:t>экрана</a:t>
            </a:r>
            <a:br>
              <a:rPr lang="ru-RU" sz="2800" dirty="0" smtClean="0"/>
            </a:br>
            <a:r>
              <a:rPr lang="ru-RU" sz="2400" dirty="0" smtClean="0"/>
              <a:t>(потеря мелких деталей)</a:t>
            </a:r>
            <a:endParaRPr lang="ru-RU" sz="20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6.1.1</a:t>
            </a:r>
            <a:r>
              <a:rPr lang="en-US" dirty="0" smtClean="0"/>
              <a:t> </a:t>
            </a:r>
            <a:r>
              <a:rPr lang="ru-RU" dirty="0" smtClean="0"/>
              <a:t>Проблемы растеризации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7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8" name="Picture 5" descr="AA_error_lossdetai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6561" y="1916833"/>
            <a:ext cx="8238021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3. Методы постобработки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7</a:t>
            </a:r>
            <a:r>
              <a:rPr lang="ru-RU" dirty="0" smtClean="0"/>
              <a:t> Пост-обработка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/4]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30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1196752"/>
            <a:ext cx="84249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Full Screen AA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FSAA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– сглаживание </a:t>
            </a:r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полученного изображения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67544" y="1772812"/>
          <a:ext cx="8208912" cy="4532892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2736304"/>
                <a:gridCol w="5472608"/>
              </a:tblGrid>
              <a:tr h="34868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Сокращенное</a:t>
                      </a:r>
                      <a:r>
                        <a:rPr lang="ru-RU" sz="14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название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Полное название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34868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DLAA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Directionally Localized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AntiAliasing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4868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EQAA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Enhanced Quality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AntiAliasing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4868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EdgeAA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Edge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AntiAliasing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48684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FXAA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Fast 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approXimate</a:t>
                      </a:r>
                      <a:r>
                        <a:rPr lang="en-US" sz="14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AntiAliasing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4868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GPAA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Geometric Post-process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AntiAliasing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4868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GBAA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Geometry Buffer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AntiAliasing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4868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MLAA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MorphoLogical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AntiAliasing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4868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NFAA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Normal Filter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AntiAliasing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4868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SRAA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Subpixel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Reconstruction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AntiAliasing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4868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SDAA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Second Depth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AntiAliasing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4868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SMAA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Subpixel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Morphological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AntiAliasing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4868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TAA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Transparent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AntiAliasing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</a:t>
            </a:r>
            <a:r>
              <a:rPr lang="en-US" sz="2800" dirty="0" smtClean="0"/>
              <a:t>FX</a:t>
            </a:r>
            <a:r>
              <a:rPr lang="ru-RU" sz="2800" dirty="0" smtClean="0"/>
              <a:t>AA, DLAA , NF</a:t>
            </a:r>
            <a:r>
              <a:rPr lang="en-US" sz="2800" dirty="0" smtClean="0"/>
              <a:t>AA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en-US" sz="2400" dirty="0" smtClean="0"/>
              <a:t>(World of Tank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7</a:t>
            </a:r>
            <a:r>
              <a:rPr lang="ru-RU" dirty="0" smtClean="0"/>
              <a:t> Пост-обработка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[2/4]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31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6" name="Picture 3" descr="AA_WOW_no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1196752"/>
            <a:ext cx="7127875" cy="445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539552" y="5877272"/>
            <a:ext cx="813690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/>
            <a:r>
              <a:rPr lang="ru-RU" dirty="0" smtClean="0"/>
              <a:t>FXAA – однопроходный пиксельный </a:t>
            </a:r>
            <a:r>
              <a:rPr lang="ru-RU" dirty="0" err="1" smtClean="0"/>
              <a:t>шейдер</a:t>
            </a:r>
            <a:r>
              <a:rPr lang="ru-RU" dirty="0" smtClean="0"/>
              <a:t> </a:t>
            </a:r>
            <a:r>
              <a:rPr lang="ru-RU" dirty="0"/>
              <a:t>для этапа </a:t>
            </a:r>
            <a:r>
              <a:rPr lang="ru-RU" dirty="0" smtClean="0"/>
              <a:t>постобработки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</a:t>
            </a:r>
            <a:r>
              <a:rPr lang="en-US" sz="2800" dirty="0" smtClean="0"/>
              <a:t>FX</a:t>
            </a:r>
            <a:r>
              <a:rPr lang="ru-RU" sz="2800" dirty="0" smtClean="0"/>
              <a:t>AA, DLAA , NF</a:t>
            </a:r>
            <a:r>
              <a:rPr lang="en-US" sz="2800" dirty="0" smtClean="0"/>
              <a:t>AA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en-US" sz="2400" dirty="0" smtClean="0"/>
              <a:t>(World of Tank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7</a:t>
            </a:r>
            <a:r>
              <a:rPr lang="ru-RU" dirty="0" smtClean="0"/>
              <a:t> Пост-обработка  </a:t>
            </a:r>
            <a:r>
              <a:rPr lang="en-US" dirty="0" smtClean="0"/>
              <a:t>[3/4]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32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grpSp>
        <p:nvGrpSpPr>
          <p:cNvPr id="8" name="Group 9"/>
          <p:cNvGrpSpPr>
            <a:grpSpLocks/>
          </p:cNvGrpSpPr>
          <p:nvPr/>
        </p:nvGrpSpPr>
        <p:grpSpPr bwMode="auto">
          <a:xfrm>
            <a:off x="390525" y="1413792"/>
            <a:ext cx="6969125" cy="1314450"/>
            <a:chOff x="246" y="1208"/>
            <a:chExt cx="4390" cy="828"/>
          </a:xfrm>
        </p:grpSpPr>
        <p:sp>
          <p:nvSpPr>
            <p:cNvPr id="9" name="Text Box 3"/>
            <p:cNvSpPr txBox="1">
              <a:spLocks noChangeArrowheads="1"/>
            </p:cNvSpPr>
            <p:nvPr/>
          </p:nvSpPr>
          <p:spPr bwMode="auto">
            <a:xfrm>
              <a:off x="3379" y="1253"/>
              <a:ext cx="125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/>
                <a:t>Без сглаживания</a:t>
              </a:r>
            </a:p>
          </p:txBody>
        </p:sp>
        <p:pic>
          <p:nvPicPr>
            <p:cNvPr id="10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6" y="1208"/>
              <a:ext cx="3042" cy="8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" name="Group 10"/>
          <p:cNvGrpSpPr>
            <a:grpSpLocks/>
          </p:cNvGrpSpPr>
          <p:nvPr/>
        </p:nvGrpSpPr>
        <p:grpSpPr bwMode="auto">
          <a:xfrm>
            <a:off x="390525" y="2853655"/>
            <a:ext cx="7956550" cy="1419225"/>
            <a:chOff x="246" y="2115"/>
            <a:chExt cx="5012" cy="894"/>
          </a:xfrm>
        </p:grpSpPr>
        <p:sp>
          <p:nvSpPr>
            <p:cNvPr id="12" name="Text Box 4"/>
            <p:cNvSpPr txBox="1">
              <a:spLocks noChangeArrowheads="1"/>
            </p:cNvSpPr>
            <p:nvPr/>
          </p:nvSpPr>
          <p:spPr bwMode="auto">
            <a:xfrm>
              <a:off x="3334" y="2115"/>
              <a:ext cx="1924" cy="5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/>
                <a:t>Сглаживание </a:t>
              </a:r>
              <a:r>
                <a:rPr lang="en-US" dirty="0"/>
                <a:t>FXAA</a:t>
              </a:r>
            </a:p>
            <a:p>
              <a:pPr>
                <a:buFontTx/>
                <a:buChar char="•"/>
              </a:pPr>
              <a:r>
                <a:rPr lang="ru-RU" dirty="0"/>
                <a:t> </a:t>
              </a:r>
              <a:r>
                <a:rPr lang="ru-RU" sz="1600" dirty="0"/>
                <a:t>уменьшение ступенчатости</a:t>
              </a:r>
            </a:p>
            <a:p>
              <a:pPr>
                <a:buFontTx/>
                <a:buChar char="•"/>
              </a:pPr>
              <a:r>
                <a:rPr lang="ru-RU" sz="1600" dirty="0"/>
                <a:t> небольшое замыливание</a:t>
              </a:r>
            </a:p>
          </p:txBody>
        </p:sp>
        <p:pic>
          <p:nvPicPr>
            <p:cNvPr id="13" name="Picture 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46" y="2115"/>
              <a:ext cx="3039" cy="8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4" name="Group 11"/>
          <p:cNvGrpSpPr>
            <a:grpSpLocks/>
          </p:cNvGrpSpPr>
          <p:nvPr/>
        </p:nvGrpSpPr>
        <p:grpSpPr bwMode="auto">
          <a:xfrm>
            <a:off x="390525" y="4364955"/>
            <a:ext cx="8286750" cy="1584325"/>
            <a:chOff x="246" y="3067"/>
            <a:chExt cx="5220" cy="998"/>
          </a:xfrm>
        </p:grpSpPr>
        <p:pic>
          <p:nvPicPr>
            <p:cNvPr id="15" name="Picture 7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46" y="3068"/>
              <a:ext cx="3039" cy="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Text Box 8"/>
            <p:cNvSpPr txBox="1">
              <a:spLocks noChangeArrowheads="1"/>
            </p:cNvSpPr>
            <p:nvPr/>
          </p:nvSpPr>
          <p:spPr bwMode="auto">
            <a:xfrm>
              <a:off x="3334" y="3067"/>
              <a:ext cx="2132" cy="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/>
                <a:t>Сглаживание </a:t>
              </a:r>
              <a:r>
                <a:rPr lang="en-US" dirty="0"/>
                <a:t>FXAA + sharpen</a:t>
              </a:r>
            </a:p>
            <a:p>
              <a:pPr>
                <a:buFontTx/>
                <a:buChar char="•"/>
              </a:pPr>
              <a:r>
                <a:rPr lang="ru-RU" dirty="0"/>
                <a:t> </a:t>
              </a:r>
              <a:r>
                <a:rPr lang="ru-RU" sz="1600" dirty="0"/>
                <a:t>уменьшение ступенчатости</a:t>
              </a:r>
            </a:p>
            <a:p>
              <a:pPr>
                <a:buFontTx/>
                <a:buChar char="•"/>
              </a:pPr>
              <a:r>
                <a:rPr lang="en-US" sz="1600" dirty="0"/>
                <a:t> </a:t>
              </a:r>
              <a:r>
                <a:rPr lang="ru-RU" sz="1600" dirty="0"/>
                <a:t>замыливание</a:t>
              </a:r>
              <a:r>
                <a:rPr lang="en-US" sz="1600" dirty="0"/>
                <a:t> </a:t>
              </a:r>
              <a:r>
                <a:rPr lang="ru-RU" sz="1600" dirty="0"/>
                <a:t>убрано резкостью</a:t>
              </a:r>
            </a:p>
            <a:p>
              <a:pPr>
                <a:buFontTx/>
                <a:buChar char="•"/>
              </a:pPr>
              <a:r>
                <a:rPr lang="ru-RU" sz="1600" dirty="0"/>
                <a:t> незначительные артефакты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</a:t>
            </a:r>
            <a:r>
              <a:rPr lang="en-US" sz="2800" dirty="0" smtClean="0"/>
              <a:t>FX</a:t>
            </a:r>
            <a:r>
              <a:rPr lang="ru-RU" sz="2800" dirty="0" smtClean="0"/>
              <a:t>AA, DLAA, NF</a:t>
            </a:r>
            <a:r>
              <a:rPr lang="en-US" sz="2800" dirty="0" smtClean="0"/>
              <a:t>AA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7</a:t>
            </a:r>
            <a:r>
              <a:rPr lang="ru-RU" dirty="0" smtClean="0"/>
              <a:t> Пост-обработка  </a:t>
            </a:r>
            <a:r>
              <a:rPr lang="en-US" dirty="0" smtClean="0"/>
              <a:t>[4/4]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33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4" name="Picture 9" descr="AA_post_NFA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196752"/>
            <a:ext cx="315945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0" descr="AA_post_DLA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4581128"/>
            <a:ext cx="316197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2" descr="AA_post_FXA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2889120"/>
            <a:ext cx="315684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3" descr="AA_post_DLAA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51920" y="4581128"/>
            <a:ext cx="315945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4" descr="AA_post_FXAA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51920" y="2889120"/>
            <a:ext cx="315945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5" descr="AA_post_NFAA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51920" y="1196752"/>
            <a:ext cx="315945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smtClean="0"/>
              <a:t>4. Методы </a:t>
            </a:r>
            <a:r>
              <a:rPr lang="ru-RU" sz="2800" dirty="0" smtClean="0"/>
              <a:t>сглаживания движения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8</a:t>
            </a:r>
            <a:r>
              <a:rPr lang="ru-RU" dirty="0" smtClean="0"/>
              <a:t> Сглаживание </a:t>
            </a:r>
            <a:r>
              <a:rPr lang="en-US" dirty="0" smtClean="0"/>
              <a:t>TAA  [</a:t>
            </a:r>
            <a:r>
              <a:rPr lang="ru-RU" dirty="0" smtClean="0"/>
              <a:t>1</a:t>
            </a:r>
            <a:r>
              <a:rPr lang="en-US" dirty="0" smtClean="0"/>
              <a:t>/2]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34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1196752"/>
            <a:ext cx="84249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Motion blur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MBAA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Temporal AA (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T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x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AA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сглаживание изображения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во время движения</a:t>
            </a:r>
            <a:endParaRPr lang="en-US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en-US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dirty="0" smtClean="0"/>
              <a:t>К</a:t>
            </a:r>
            <a:r>
              <a:rPr lang="ru-RU" dirty="0" smtClean="0"/>
              <a:t>огда </a:t>
            </a:r>
            <a:r>
              <a:rPr lang="ru-RU" dirty="0" smtClean="0"/>
              <a:t>объекты в кадре </a:t>
            </a:r>
            <a:r>
              <a:rPr lang="ru-RU" dirty="0" smtClean="0"/>
              <a:t>движутся,</a:t>
            </a:r>
            <a:br>
              <a:rPr lang="ru-RU" dirty="0" smtClean="0"/>
            </a:br>
            <a:r>
              <a:rPr lang="ru-RU" dirty="0" smtClean="0"/>
              <a:t>они </a:t>
            </a:r>
            <a:r>
              <a:rPr lang="ru-RU" dirty="0" smtClean="0"/>
              <a:t>постоянно то попадают </a:t>
            </a:r>
            <a:r>
              <a:rPr lang="ru-RU" dirty="0" smtClean="0"/>
              <a:t>в пиксели, </a:t>
            </a:r>
            <a:r>
              <a:rPr lang="ru-RU" dirty="0" smtClean="0"/>
              <a:t>то покидают </a:t>
            </a:r>
            <a:r>
              <a:rPr lang="ru-RU" dirty="0" smtClean="0"/>
              <a:t>их</a:t>
            </a:r>
          </a:p>
          <a:p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 smtClean="0"/>
              <a:t>результате </a:t>
            </a:r>
            <a:r>
              <a:rPr lang="ru-RU" dirty="0" smtClean="0"/>
              <a:t>– возникает </a:t>
            </a:r>
            <a:r>
              <a:rPr lang="ru-RU" dirty="0" smtClean="0"/>
              <a:t>весьма неприятный эффект «дребезжания», который особо заметен </a:t>
            </a:r>
            <a:r>
              <a:rPr lang="ru-RU" dirty="0" smtClean="0"/>
              <a:t>при:</a:t>
            </a:r>
          </a:p>
          <a:p>
            <a:pPr lvl="1">
              <a:buFont typeface="Arial" pitchFamily="34" charset="0"/>
              <a:buChar char="•"/>
            </a:pPr>
            <a:r>
              <a:rPr lang="ru-RU" dirty="0" smtClean="0"/>
              <a:t> </a:t>
            </a:r>
            <a:r>
              <a:rPr lang="ru-RU" dirty="0" smtClean="0"/>
              <a:t>очень медленном движении (доля пикселя за </a:t>
            </a:r>
            <a:r>
              <a:rPr lang="ru-RU" dirty="0" smtClean="0"/>
              <a:t>кадр)</a:t>
            </a:r>
          </a:p>
          <a:p>
            <a:pPr lvl="1">
              <a:buFont typeface="Arial" pitchFamily="34" charset="0"/>
              <a:buChar char="•"/>
            </a:pPr>
            <a:r>
              <a:rPr lang="ru-RU" dirty="0" smtClean="0"/>
              <a:t> </a:t>
            </a:r>
            <a:r>
              <a:rPr lang="ru-RU" dirty="0" smtClean="0"/>
              <a:t>очень размере полигонов с пиксель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Сглаживание </a:t>
            </a:r>
            <a:r>
              <a:rPr lang="en-US" sz="2800" dirty="0" smtClean="0"/>
              <a:t>MBAA</a:t>
            </a:r>
            <a:r>
              <a:rPr lang="ru-RU" sz="2800" dirty="0" smtClean="0"/>
              <a:t>-4</a:t>
            </a:r>
            <a:br>
              <a:rPr lang="ru-RU" sz="2800" dirty="0" smtClean="0"/>
            </a:br>
            <a:r>
              <a:rPr lang="ru-RU" sz="2400" dirty="0" smtClean="0"/>
              <a:t>(пролет шарика над поверхностью)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8</a:t>
            </a:r>
            <a:r>
              <a:rPr lang="ru-RU" dirty="0" smtClean="0"/>
              <a:t> Сглаживание </a:t>
            </a:r>
            <a:r>
              <a:rPr lang="en-US" dirty="0" smtClean="0"/>
              <a:t>TAA  [2/2]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35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351407" y="1190079"/>
            <a:ext cx="720479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/>
              <a:t>Цель: анимация (1 сек) пролета шарика </a:t>
            </a:r>
            <a:r>
              <a:rPr lang="ru-RU" dirty="0" smtClean="0"/>
              <a:t>с </a:t>
            </a:r>
            <a:r>
              <a:rPr lang="ru-RU" dirty="0"/>
              <a:t>размытием (25 кадров)</a:t>
            </a:r>
          </a:p>
        </p:txBody>
      </p:sp>
      <p:pic>
        <p:nvPicPr>
          <p:cNvPr id="12" name="Picture 12" descr="AA_blur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617762"/>
            <a:ext cx="133350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7" descr="AA_blur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7893" y="1627287"/>
            <a:ext cx="133350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8" descr="AA_blur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2218" y="1627287"/>
            <a:ext cx="133350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9" descr="AA_blur1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07981" y="1627287"/>
            <a:ext cx="133350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21" descr="AA_blur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52320" y="2277392"/>
            <a:ext cx="1008063" cy="367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2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66131" y="5499324"/>
            <a:ext cx="9525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2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448868" y="5442174"/>
            <a:ext cx="95250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28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033193" y="5432649"/>
            <a:ext cx="95250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9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700068" y="5442174"/>
            <a:ext cx="95250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AutoShape 30"/>
          <p:cNvSpPr>
            <a:spLocks noChangeArrowheads="1"/>
          </p:cNvSpPr>
          <p:nvPr/>
        </p:nvSpPr>
        <p:spPr bwMode="auto">
          <a:xfrm>
            <a:off x="1009006" y="5118199"/>
            <a:ext cx="720725" cy="288925"/>
          </a:xfrm>
          <a:prstGeom prst="downArrow">
            <a:avLst>
              <a:gd name="adj1" fmla="val 49778"/>
              <a:gd name="adj2" fmla="val 57694"/>
            </a:avLst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" name="AutoShape 31"/>
          <p:cNvSpPr>
            <a:spLocks noChangeArrowheads="1"/>
          </p:cNvSpPr>
          <p:nvPr/>
        </p:nvSpPr>
        <p:spPr bwMode="auto">
          <a:xfrm>
            <a:off x="2593331" y="5118199"/>
            <a:ext cx="720725" cy="288925"/>
          </a:xfrm>
          <a:prstGeom prst="downArrow">
            <a:avLst>
              <a:gd name="adj1" fmla="val 49778"/>
              <a:gd name="adj2" fmla="val 57694"/>
            </a:avLst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" name="AutoShape 32"/>
          <p:cNvSpPr>
            <a:spLocks noChangeArrowheads="1"/>
          </p:cNvSpPr>
          <p:nvPr/>
        </p:nvSpPr>
        <p:spPr bwMode="auto">
          <a:xfrm>
            <a:off x="4177656" y="5118199"/>
            <a:ext cx="720725" cy="288925"/>
          </a:xfrm>
          <a:prstGeom prst="downArrow">
            <a:avLst>
              <a:gd name="adj1" fmla="val 49778"/>
              <a:gd name="adj2" fmla="val 57694"/>
            </a:avLst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" name="AutoShape 33"/>
          <p:cNvSpPr>
            <a:spLocks noChangeArrowheads="1"/>
          </p:cNvSpPr>
          <p:nvPr/>
        </p:nvSpPr>
        <p:spPr bwMode="auto">
          <a:xfrm>
            <a:off x="5833418" y="5118199"/>
            <a:ext cx="720725" cy="288925"/>
          </a:xfrm>
          <a:prstGeom prst="downArrow">
            <a:avLst>
              <a:gd name="adj1" fmla="val 49778"/>
              <a:gd name="adj2" fmla="val 57694"/>
            </a:avLst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Примеры производительности</a:t>
            </a:r>
            <a:br>
              <a:rPr lang="ru-RU" sz="2800" dirty="0" smtClean="0"/>
            </a:br>
            <a:r>
              <a:rPr lang="ru-RU" sz="2400" dirty="0" smtClean="0"/>
              <a:t>(Панель управления </a:t>
            </a:r>
            <a:r>
              <a:rPr lang="en-US" sz="2400" dirty="0" smtClean="0"/>
              <a:t>NVIDIA</a:t>
            </a:r>
            <a:r>
              <a:rPr lang="ru-RU" sz="2400" dirty="0" smtClean="0"/>
              <a:t>)</a:t>
            </a:r>
            <a:endParaRPr lang="en-US" sz="16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9</a:t>
            </a:r>
            <a:r>
              <a:rPr lang="ru-RU" dirty="0" smtClean="0"/>
              <a:t> Производительность </a:t>
            </a:r>
            <a:r>
              <a:rPr lang="en-US" dirty="0" smtClean="0"/>
              <a:t> 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36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96752"/>
            <a:ext cx="4445864" cy="3528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4797152"/>
            <a:ext cx="3886200" cy="1514475"/>
          </a:xfrm>
          <a:prstGeom prst="rect">
            <a:avLst/>
          </a:prstGeom>
          <a:noFill/>
          <a:ln w="25400">
            <a:solidFill>
              <a:srgbClr val="FF0000"/>
            </a:solidFill>
            <a:prstDash val="sysDot"/>
            <a:miter lim="800000"/>
            <a:headEnd/>
            <a:tailEnd/>
          </a:ln>
        </p:spPr>
      </p:pic>
      <p:grpSp>
        <p:nvGrpSpPr>
          <p:cNvPr id="17" name="Группа 16"/>
          <p:cNvGrpSpPr/>
          <p:nvPr/>
        </p:nvGrpSpPr>
        <p:grpSpPr>
          <a:xfrm>
            <a:off x="1907704" y="2708920"/>
            <a:ext cx="5328592" cy="2088232"/>
            <a:chOff x="1907704" y="2708920"/>
            <a:chExt cx="5328592" cy="2088232"/>
          </a:xfrm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1907704" y="2708920"/>
              <a:ext cx="2088232" cy="936104"/>
            </a:xfrm>
            <a:prstGeom prst="roundRect">
              <a:avLst/>
            </a:prstGeom>
            <a:noFill/>
            <a:ln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2" name="Прямая со стрелкой 11"/>
            <p:cNvCxnSpPr>
              <a:stCxn id="10" idx="3"/>
            </p:cNvCxnSpPr>
            <p:nvPr/>
          </p:nvCxnSpPr>
          <p:spPr>
            <a:xfrm>
              <a:off x="3995936" y="3176972"/>
              <a:ext cx="3240360" cy="1620180"/>
            </a:xfrm>
            <a:prstGeom prst="straightConnector1">
              <a:avLst/>
            </a:prstGeom>
            <a:ln w="25400">
              <a:solidFill>
                <a:srgbClr val="FF0000"/>
              </a:solidFill>
              <a:prstDash val="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Примеры производительности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err="1" smtClean="0"/>
              <a:t>Crysis</a:t>
            </a:r>
            <a:r>
              <a:rPr lang="ru-RU" sz="2400" dirty="0" smtClean="0"/>
              <a:t>)</a:t>
            </a:r>
            <a:endParaRPr lang="en-US" sz="16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9</a:t>
            </a:r>
            <a:r>
              <a:rPr lang="ru-RU" dirty="0" smtClean="0"/>
              <a:t> Производительность </a:t>
            </a:r>
            <a:r>
              <a:rPr lang="en-US" dirty="0" smtClean="0"/>
              <a:t> 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37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2" name="Рисунок 11" descr="AA_test_R3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3212976"/>
            <a:ext cx="4399683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AA_test_G3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196752"/>
            <a:ext cx="4399684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Примеры производительности</a:t>
            </a:r>
            <a:br>
              <a:rPr lang="ru-RU" sz="2800" dirty="0" smtClean="0"/>
            </a:br>
            <a:r>
              <a:rPr lang="ru-RU" sz="2400" dirty="0" smtClean="0"/>
              <a:t> (</a:t>
            </a:r>
            <a:r>
              <a:rPr lang="en-US" sz="2400" dirty="0" smtClean="0"/>
              <a:t>Half-Life </a:t>
            </a:r>
            <a:r>
              <a:rPr lang="ru-RU" sz="2400" dirty="0" smtClean="0"/>
              <a:t>2)</a:t>
            </a:r>
            <a:endParaRPr lang="en-US" sz="16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9</a:t>
            </a:r>
            <a:r>
              <a:rPr lang="ru-RU" dirty="0" smtClean="0"/>
              <a:t> Производительность </a:t>
            </a:r>
            <a:r>
              <a:rPr lang="en-US" dirty="0" smtClean="0"/>
              <a:t> 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38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0" name="Рисунок 9" descr="AA_test_R2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3356992"/>
            <a:ext cx="4195049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AA_test_G2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8959" y="1196752"/>
            <a:ext cx="4195049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Видео-демонстрация </a:t>
            </a:r>
            <a:r>
              <a:rPr lang="en-US" sz="2800" dirty="0" smtClean="0"/>
              <a:t>SMAA </a:t>
            </a:r>
            <a:r>
              <a:rPr lang="ru-RU" sz="2800" dirty="0" smtClean="0"/>
              <a:t>от С</a:t>
            </a:r>
            <a:r>
              <a:rPr lang="en-US" sz="2800" dirty="0" err="1" smtClean="0"/>
              <a:t>ryTek</a:t>
            </a:r>
            <a:endParaRPr lang="en-US" sz="16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10</a:t>
            </a:r>
            <a:r>
              <a:rPr lang="ru-RU" dirty="0" smtClean="0"/>
              <a:t> </a:t>
            </a:r>
            <a:r>
              <a:rPr lang="ru-RU" dirty="0" smtClean="0"/>
              <a:t>Демонстрация </a:t>
            </a:r>
            <a:r>
              <a:rPr lang="en-US" dirty="0" smtClean="0"/>
              <a:t> 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39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3" name="SMAA-Enhanced-Subpixel-Morphological-Antialiasing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187624" y="1214246"/>
            <a:ext cx="6840760" cy="5130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46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Проблемы малости разрешения</a:t>
            </a:r>
            <a:r>
              <a:rPr lang="en-US" sz="2800" dirty="0" smtClean="0"/>
              <a:t> </a:t>
            </a:r>
            <a:r>
              <a:rPr lang="ru-RU" sz="2800" dirty="0" smtClean="0"/>
              <a:t>экрана</a:t>
            </a:r>
            <a:br>
              <a:rPr lang="ru-RU" sz="2800" dirty="0" smtClean="0"/>
            </a:br>
            <a:r>
              <a:rPr lang="ru-RU" sz="2400" dirty="0" smtClean="0"/>
              <a:t>(нарушение шрифта)</a:t>
            </a:r>
            <a:endParaRPr lang="ru-RU" sz="20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6.1.1</a:t>
            </a:r>
            <a:r>
              <a:rPr lang="en-US" dirty="0" smtClean="0"/>
              <a:t> </a:t>
            </a:r>
            <a:r>
              <a:rPr lang="ru-RU" dirty="0" smtClean="0"/>
              <a:t>Проблемы растеризации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7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539552" y="4835623"/>
            <a:ext cx="8064896" cy="1400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Hinting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изменение контура шрифта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при помощи специальных программных инструкций из шрифтового файл</a:t>
            </a:r>
          </a:p>
          <a:p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для более четкого отображения букв при низком разрешением экрана</a:t>
            </a:r>
          </a:p>
          <a:p>
            <a:pPr>
              <a:spcBef>
                <a:spcPts val="600"/>
              </a:spcBef>
              <a:buFont typeface="Wingdings" pitchFamily="2" charset="2"/>
              <a:buChar char="Ø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при отображении текста в мелком кегле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890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1556792"/>
            <a:ext cx="2752725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467544" y="1556792"/>
            <a:ext cx="21518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Исходный текст: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8909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2194942"/>
            <a:ext cx="3667125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899592" y="2564904"/>
            <a:ext cx="21518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/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Масштаб 4х: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8909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59646" y="3573016"/>
            <a:ext cx="367665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467544" y="3933056"/>
            <a:ext cx="273630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Масштаб 4х +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Hinting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89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000"/>
                                        <p:tgtEl>
                                          <p:spTgt spid="89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1000"/>
                                        <p:tgtEl>
                                          <p:spTgt spid="89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0" grpId="0"/>
      <p:bldP spid="11" grpId="0"/>
      <p:bldP spid="1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sz="2800" dirty="0" err="1" smtClean="0"/>
              <a:t>PLAGame</a:t>
            </a:r>
            <a:r>
              <a:rPr lang="en-US" sz="2800" dirty="0" smtClean="0"/>
              <a:t> Benchmark 8x MSAA </a:t>
            </a:r>
            <a:r>
              <a:rPr lang="en-US" sz="2800" dirty="0" err="1" smtClean="0"/>
              <a:t>vs</a:t>
            </a:r>
            <a:r>
              <a:rPr lang="en-US" sz="2800" dirty="0" smtClean="0"/>
              <a:t> FXAA(High)</a:t>
            </a:r>
            <a:br>
              <a:rPr lang="en-US" sz="2800" dirty="0" smtClean="0"/>
            </a:br>
            <a:r>
              <a:rPr lang="en-US" sz="2400" dirty="0" smtClean="0"/>
              <a:t>on Sapphire HD7970</a:t>
            </a:r>
            <a:endParaRPr lang="en-US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10</a:t>
            </a:r>
            <a:r>
              <a:rPr lang="ru-RU" dirty="0" smtClean="0"/>
              <a:t> Демонстрация </a:t>
            </a:r>
            <a:r>
              <a:rPr lang="en-US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40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6" name="MSAA(8x) vs FXAA(High) - Sapphire HD7970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67544" y="1484784"/>
            <a:ext cx="8208912" cy="46175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905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sz="2800" dirty="0" smtClean="0"/>
              <a:t>TXAA </a:t>
            </a:r>
            <a:r>
              <a:rPr lang="ru-RU" sz="2800" dirty="0" smtClean="0"/>
              <a:t>в </a:t>
            </a:r>
            <a:r>
              <a:rPr lang="en-US" sz="2800" dirty="0" smtClean="0"/>
              <a:t>Assassins Creed </a:t>
            </a:r>
            <a:r>
              <a:rPr lang="en-US" sz="2800" dirty="0" smtClean="0"/>
              <a:t>III</a:t>
            </a:r>
            <a:endParaRPr lang="en-US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10</a:t>
            </a:r>
            <a:r>
              <a:rPr lang="ru-RU" dirty="0" smtClean="0"/>
              <a:t> Демонстрация </a:t>
            </a:r>
            <a:r>
              <a:rPr lang="en-US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41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8" name="TXAA в Assassins Creed III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67544" y="1484784"/>
            <a:ext cx="8208912" cy="46175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92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Проблемы малости разрешения</a:t>
            </a:r>
            <a:r>
              <a:rPr lang="en-US" sz="2800" dirty="0" smtClean="0"/>
              <a:t> </a:t>
            </a:r>
            <a:r>
              <a:rPr lang="ru-RU" sz="2800" dirty="0" smtClean="0"/>
              <a:t>экрана</a:t>
            </a:r>
            <a:br>
              <a:rPr lang="ru-RU" sz="2800" dirty="0" smtClean="0"/>
            </a:br>
            <a:r>
              <a:rPr lang="ru-RU" sz="2400" dirty="0" smtClean="0"/>
              <a:t>(растеризация чайника)</a:t>
            </a:r>
            <a:endParaRPr lang="ru-RU" sz="20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6.1.1</a:t>
            </a:r>
            <a:r>
              <a:rPr lang="en-US" dirty="0" smtClean="0"/>
              <a:t> </a:t>
            </a:r>
            <a:r>
              <a:rPr lang="ru-RU" dirty="0" smtClean="0"/>
              <a:t>Проблемы растеризации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7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67544" y="1340768"/>
            <a:ext cx="4140359" cy="3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642767" y="3212976"/>
            <a:ext cx="4105697" cy="3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одержимое 5"/>
          <p:cNvSpPr>
            <a:spLocks noGrp="1"/>
          </p:cNvSpPr>
          <p:nvPr>
            <p:ph sz="quarter" idx="1"/>
          </p:nvPr>
        </p:nvSpPr>
        <p:spPr>
          <a:xfrm>
            <a:off x="467544" y="4509120"/>
            <a:ext cx="3024336" cy="36004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Чайник + сетка пикселей</a:t>
            </a: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Содержимое 5"/>
          <p:cNvSpPr txBox="1">
            <a:spLocks/>
          </p:cNvSpPr>
          <p:nvPr/>
        </p:nvSpPr>
        <p:spPr>
          <a:xfrm>
            <a:off x="5652120" y="2852936"/>
            <a:ext cx="3024336" cy="36004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Желаемая растеризация</a:t>
            </a: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Проблемы малости разрешения</a:t>
            </a:r>
            <a:r>
              <a:rPr lang="en-US" sz="2800" dirty="0" smtClean="0"/>
              <a:t> </a:t>
            </a:r>
            <a:r>
              <a:rPr lang="ru-RU" sz="2800" dirty="0" smtClean="0"/>
              <a:t>экрана</a:t>
            </a:r>
            <a:br>
              <a:rPr lang="ru-RU" sz="2800" dirty="0" smtClean="0"/>
            </a:br>
            <a:r>
              <a:rPr lang="ru-RU" sz="2400" dirty="0" smtClean="0"/>
              <a:t>(растеризация чайника по центру пикселя)</a:t>
            </a:r>
            <a:endParaRPr lang="ru-RU" sz="20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6.1.1</a:t>
            </a:r>
            <a:r>
              <a:rPr lang="en-US" dirty="0" smtClean="0"/>
              <a:t> </a:t>
            </a:r>
            <a:r>
              <a:rPr lang="ru-RU" dirty="0" smtClean="0"/>
              <a:t>Проблемы растеризации  </a:t>
            </a:r>
            <a:r>
              <a:rPr lang="en-US" dirty="0" smtClean="0"/>
              <a:t>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7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3" y="2132856"/>
            <a:ext cx="4395099" cy="3297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1179852"/>
            <a:ext cx="3428995" cy="5153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Проблемы малости разрешения</a:t>
            </a:r>
            <a:r>
              <a:rPr lang="en-US" sz="2800" dirty="0" smtClean="0"/>
              <a:t> </a:t>
            </a:r>
            <a:r>
              <a:rPr lang="ru-RU" sz="2800" dirty="0" smtClean="0"/>
              <a:t>экрана</a:t>
            </a:r>
            <a:br>
              <a:rPr lang="ru-RU" sz="2800" dirty="0" smtClean="0"/>
            </a:br>
            <a:r>
              <a:rPr lang="ru-RU" sz="2400" dirty="0" smtClean="0"/>
              <a:t>(растеризация чайника по разным позициям)</a:t>
            </a:r>
            <a:endParaRPr lang="ru-RU" sz="20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6.1.1</a:t>
            </a:r>
            <a:r>
              <a:rPr lang="en-US" dirty="0" smtClean="0"/>
              <a:t> </a:t>
            </a:r>
            <a:r>
              <a:rPr lang="ru-RU" dirty="0" smtClean="0"/>
              <a:t>Проблемы растеризации  </a:t>
            </a:r>
            <a:r>
              <a:rPr lang="en-US" dirty="0" smtClean="0"/>
              <a:t>[</a:t>
            </a:r>
            <a:r>
              <a:rPr lang="ru-RU" dirty="0" smtClean="0"/>
              <a:t>6</a:t>
            </a:r>
            <a:r>
              <a:rPr lang="en-US" dirty="0" smtClean="0"/>
              <a:t>/</a:t>
            </a:r>
            <a:r>
              <a:rPr lang="ru-RU" dirty="0" smtClean="0"/>
              <a:t>7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285059"/>
            <a:ext cx="3744416" cy="28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1124744"/>
            <a:ext cx="4544169" cy="5270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Проблемы малости разрешения</a:t>
            </a:r>
            <a:r>
              <a:rPr lang="en-US" sz="2800" dirty="0" smtClean="0"/>
              <a:t> </a:t>
            </a:r>
            <a:r>
              <a:rPr lang="ru-RU" sz="2800" dirty="0" smtClean="0"/>
              <a:t>экрана</a:t>
            </a:r>
            <a:br>
              <a:rPr lang="ru-RU" sz="2800" dirty="0" smtClean="0"/>
            </a:br>
            <a:r>
              <a:rPr lang="ru-RU" sz="2400" dirty="0" smtClean="0"/>
              <a:t>(гамма-коррекция)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6.1.1</a:t>
            </a:r>
            <a:r>
              <a:rPr lang="en-US" dirty="0" smtClean="0"/>
              <a:t> </a:t>
            </a:r>
            <a:r>
              <a:rPr lang="ru-RU" dirty="0" smtClean="0"/>
              <a:t>Проблемы растеризации  </a:t>
            </a:r>
            <a:r>
              <a:rPr lang="en-US" dirty="0" smtClean="0"/>
              <a:t>[</a:t>
            </a:r>
            <a:r>
              <a:rPr lang="ru-RU" dirty="0" smtClean="0"/>
              <a:t>7</a:t>
            </a:r>
            <a:r>
              <a:rPr lang="en-US" dirty="0" smtClean="0"/>
              <a:t>/</a:t>
            </a:r>
            <a:r>
              <a:rPr lang="ru-RU" dirty="0" smtClean="0"/>
              <a:t>7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985664"/>
          </a:xfrm>
        </p:spPr>
        <p:txBody>
          <a:bodyPr>
            <a:noAutofit/>
          </a:bodyPr>
          <a:lstStyle/>
          <a:p>
            <a:pPr marL="0" indent="457200">
              <a:buNone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Эффект </a:t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ступенчатости / лесенки / зубчатости/гребенчатости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aliasing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возникает в результате </a:t>
            </a:r>
            <a:r>
              <a:rPr lang="ru-RU" sz="1800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погрешности растеризации</a:t>
            </a:r>
          </a:p>
          <a:p>
            <a:pPr marL="0" indent="457200">
              <a:spcAft>
                <a:spcPct val="20000"/>
              </a:spcAft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3" y="2204864"/>
            <a:ext cx="3174613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Содержимое 5"/>
          <p:cNvSpPr txBox="1">
            <a:spLocks/>
          </p:cNvSpPr>
          <p:nvPr/>
        </p:nvSpPr>
        <p:spPr>
          <a:xfrm>
            <a:off x="467544" y="5323656"/>
            <a:ext cx="5544616" cy="98566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Замечание: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Сглаживание зависит от гаммы монитора: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(особенно это заметно на тонких узорах и тексте)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5436095" y="5229200"/>
          <a:ext cx="1224137" cy="527059"/>
        </p:xfrm>
        <a:graphic>
          <a:graphicData uri="http://schemas.openxmlformats.org/presentationml/2006/ole">
            <p:oleObj spid="_x0000_s1031" name="Equation" r:id="rId5" imgW="914400" imgH="393480" progId="Equation.DSMT4">
              <p:embed/>
            </p:oleObj>
          </a:graphicData>
        </a:graphic>
      </p:graphicFrame>
      <p:graphicFrame>
        <p:nvGraphicFramePr>
          <p:cNvPr id="12" name="Объект 11"/>
          <p:cNvGraphicFramePr>
            <a:graphicFrameLocks noChangeAspect="1"/>
          </p:cNvGraphicFramePr>
          <p:nvPr/>
        </p:nvGraphicFramePr>
        <p:xfrm>
          <a:off x="7020272" y="5733256"/>
          <a:ext cx="1625600" cy="558800"/>
        </p:xfrm>
        <a:graphic>
          <a:graphicData uri="http://schemas.openxmlformats.org/presentationml/2006/ole">
            <p:oleObj spid="_x0000_s1032" name="Equation" r:id="rId6" imgW="1625400" imgH="558720" progId="Equation.DSMT4">
              <p:embed/>
            </p:oleObj>
          </a:graphicData>
        </a:graphic>
      </p:graphicFrame>
      <p:sp>
        <p:nvSpPr>
          <p:cNvPr id="13" name="Умножение 12"/>
          <p:cNvSpPr/>
          <p:nvPr/>
        </p:nvSpPr>
        <p:spPr>
          <a:xfrm>
            <a:off x="4932040" y="4869160"/>
            <a:ext cx="2016224" cy="1224136"/>
          </a:xfrm>
          <a:prstGeom prst="mathMultiply">
            <a:avLst>
              <a:gd name="adj1" fmla="val 3238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10" grpId="0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Сглаживание изображения</a:t>
            </a:r>
            <a:br>
              <a:rPr lang="ru-RU" sz="2800" dirty="0" smtClean="0"/>
            </a:br>
            <a:r>
              <a:rPr lang="ru-RU" sz="2400" dirty="0" smtClean="0"/>
              <a:t>(классы методов)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.2 Методы сглаживания</a:t>
            </a:r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41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5090120"/>
          </a:xfrm>
        </p:spPr>
        <p:txBody>
          <a:bodyPr>
            <a:noAutofit/>
          </a:bodyPr>
          <a:lstStyle/>
          <a:p>
            <a:pPr marL="342900" indent="-342900">
              <a:spcBef>
                <a:spcPts val="0"/>
              </a:spcBef>
              <a:buNone/>
            </a:pP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1.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Статическое сглаживание (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spatial AA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):</a:t>
            </a:r>
          </a:p>
          <a:p>
            <a:pPr marL="702900" lvl="2" indent="-342900">
              <a:spcBef>
                <a:spcPts val="600"/>
              </a:spcBef>
              <a:buClrTx/>
              <a:buFont typeface="+mj-lt"/>
              <a:buAutoNum type="arabicParenR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сглаживание образа каждого примитива на этапе растеризации</a:t>
            </a:r>
          </a:p>
          <a:p>
            <a:pPr marL="1098000" lvl="4" indent="-230400">
              <a:spcBef>
                <a:spcPts val="0"/>
              </a:spcBef>
              <a:buClrTx/>
              <a:buFont typeface="Wingdings" pitchFamily="2" charset="2"/>
              <a:buChar char="Ø"/>
            </a:pP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Wu</a:t>
            </a: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702900" lvl="2" indent="-342900">
              <a:spcBef>
                <a:spcPts val="600"/>
              </a:spcBef>
              <a:buClrTx/>
              <a:buFont typeface="+mj-lt"/>
              <a:buAutoNum type="arabicParenR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сглаживание всей сцены (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Full Scene AA, FSAA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1211580" lvl="3" indent="-342900">
              <a:spcBef>
                <a:spcPts val="0"/>
              </a:spcBef>
              <a:buClrTx/>
              <a:buFont typeface="Wingdings" pitchFamily="2" charset="2"/>
              <a:buChar char="Ø"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SSAA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Super-Sample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AA (избыточная выборка)</a:t>
            </a:r>
            <a:endParaRPr lang="en-US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1211580" lvl="3" indent="-342900">
              <a:spcBef>
                <a:spcPts val="0"/>
              </a:spcBef>
              <a:buClrTx/>
              <a:buFont typeface="Wingdings" pitchFamily="2" charset="2"/>
              <a:buChar char="Ø"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MSAA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Multy-Sample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AA (множественная выборка)</a:t>
            </a:r>
          </a:p>
          <a:p>
            <a:pPr marL="702900" lvl="2" indent="-342900">
              <a:spcBef>
                <a:spcPts val="600"/>
              </a:spcBef>
              <a:buClrTx/>
              <a:buFont typeface="+mj-lt"/>
              <a:buAutoNum type="arabicParenR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фильтрация полученного изображения (постобработка)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3">
              <a:spcBef>
                <a:spcPts val="0"/>
              </a:spcBef>
              <a:buClrTx/>
              <a:buFont typeface="Wingdings" pitchFamily="2" charset="2"/>
              <a:buChar char="Ø"/>
            </a:pP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FXAA - Fast </a:t>
            </a:r>
            <a:r>
              <a:rPr lang="en-US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approXimate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AA</a:t>
            </a: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3">
              <a:spcBef>
                <a:spcPts val="0"/>
              </a:spcBef>
              <a:buClrTx/>
              <a:buFont typeface="Wingdings" pitchFamily="2" charset="2"/>
              <a:buChar char="Ø"/>
            </a:pP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DLAA - Directionally Localized AA</a:t>
            </a: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3">
              <a:spcBef>
                <a:spcPts val="0"/>
              </a:spcBef>
              <a:buClrTx/>
              <a:buFont typeface="Wingdings" pitchFamily="2" charset="2"/>
              <a:buChar char="Ø"/>
            </a:pP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NFAA - Normal Filter AA</a:t>
            </a: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3">
              <a:spcBef>
                <a:spcPts val="0"/>
              </a:spcBef>
              <a:buClrTx/>
              <a:buFont typeface="Wingdings" pitchFamily="2" charset="2"/>
              <a:buChar char="Ø"/>
            </a:pPr>
            <a:r>
              <a:rPr lang="en-US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EdgeAA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, MLAA, SRAA, SDAA, TAA ,…</a:t>
            </a: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3">
              <a:spcBef>
                <a:spcPts val="0"/>
              </a:spcBef>
              <a:buClrTx/>
              <a:buFont typeface="Wingdings" pitchFamily="2" charset="2"/>
              <a:buChar char="Ø"/>
            </a:pP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  <a:buClrTx/>
              <a:buNone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2. Сглаживание во времени (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temporal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AA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 marL="0" lvl="2" indent="0">
              <a:spcBef>
                <a:spcPts val="1800"/>
              </a:spcBef>
              <a:buClrTx/>
              <a:buNone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3. Фильтрация текстур (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Texture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Filtering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en-US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708660" indent="-342900">
              <a:spcBef>
                <a:spcPts val="0"/>
              </a:spcBef>
              <a:buClrTx/>
              <a:buFont typeface="+mj-lt"/>
              <a:buAutoNum type="arabicParenR"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Мип-текстурирование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Mip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texturing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708660" indent="-342900">
              <a:spcBef>
                <a:spcPts val="0"/>
              </a:spcBef>
              <a:buClrTx/>
              <a:buFont typeface="+mj-lt"/>
              <a:buAutoNum type="arabicParenR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Поточечная выборка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Point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Sampling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 marL="708660" indent="-342900">
              <a:spcBef>
                <a:spcPts val="0"/>
              </a:spcBef>
              <a:buClrTx/>
              <a:buFont typeface="+mj-lt"/>
              <a:buAutoNum type="arabicParenR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Билинейная фильтрация (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Bi-Linear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Filtering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708660" indent="-342900">
              <a:spcBef>
                <a:spcPts val="0"/>
              </a:spcBef>
              <a:buClrTx/>
              <a:buFont typeface="+mj-lt"/>
              <a:buAutoNum type="arabicParenR"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Трилинейная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фильтрация (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Tri-Linear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Filtering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708660" indent="-342900">
              <a:spcBef>
                <a:spcPts val="0"/>
              </a:spcBef>
              <a:buClrTx/>
              <a:buFont typeface="+mj-lt"/>
              <a:buAutoNum type="arabicParenR"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Анизотропая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фильтрация (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Anisotropic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Filtering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RU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RU</Template>
  <TotalTime>2719</TotalTime>
  <Words>1300</Words>
  <Application>Microsoft Office PowerPoint</Application>
  <PresentationFormat>Экран (4:3)</PresentationFormat>
  <Paragraphs>309</Paragraphs>
  <Slides>41</Slides>
  <Notes>40</Notes>
  <HiddenSlides>0</HiddenSlides>
  <MMClips>4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3" baseType="lpstr">
      <vt:lpstr>Тема RU</vt:lpstr>
      <vt:lpstr>Equation</vt:lpstr>
      <vt:lpstr>(Сглаживание)</vt:lpstr>
      <vt:lpstr>Проблемы малости разрешения экрана (эффект лесенки)</vt:lpstr>
      <vt:lpstr>Проблемы малости разрешения экрана (потеря мелких деталей)</vt:lpstr>
      <vt:lpstr>Проблемы малости разрешения экрана (нарушение шрифта)</vt:lpstr>
      <vt:lpstr>Проблемы малости разрешения экрана (растеризация чайника)</vt:lpstr>
      <vt:lpstr>Проблемы малости разрешения экрана (растеризация чайника по центру пикселя)</vt:lpstr>
      <vt:lpstr>Проблемы малости разрешения экрана (растеризация чайника по разным позициям)</vt:lpstr>
      <vt:lpstr>Проблемы малости разрешения экрана (гамма-коррекция)</vt:lpstr>
      <vt:lpstr>Сглаживание изображения (классы методов)</vt:lpstr>
      <vt:lpstr>1. Методы сглаживания полигонов </vt:lpstr>
      <vt:lpstr>Сглаживание полигонов в OpenGL: точки размеров 10,30,50,70</vt:lpstr>
      <vt:lpstr>Сглаживание полигонов полигонов в OpenGL: линии толщиной 10</vt:lpstr>
      <vt:lpstr>Сглаживание в OpenGL: линии толщиной 1</vt:lpstr>
      <vt:lpstr>2. Методы сглаживания всей сцены</vt:lpstr>
      <vt:lpstr>Сглаживание SSAA</vt:lpstr>
      <vt:lpstr>Сглаживание SSAA (малые сдвиги)</vt:lpstr>
      <vt:lpstr>Сглаживание SSAA-4 (идея)</vt:lpstr>
      <vt:lpstr>Сглаживание SSAA-4 (пример с отрезком)</vt:lpstr>
      <vt:lpstr>Сглаживание SSAA-4 (пример с кольцом)</vt:lpstr>
      <vt:lpstr>Сглаживание SSAA (примеры паттернов/шаблонов/субпикселей)</vt:lpstr>
      <vt:lpstr>Сглаживание SSAA (ClearType)</vt:lpstr>
      <vt:lpstr>Сглаживание MSAA-2x  (multy-sampling 1x2)</vt:lpstr>
      <vt:lpstr>Сглаживание MSAA-4x  (multy-sampling 2x2)</vt:lpstr>
      <vt:lpstr>Сглаживание MSAA (примеры паттернов/шаблонов/субпикселей)</vt:lpstr>
      <vt:lpstr>Сравнение SSAA и MSAA</vt:lpstr>
      <vt:lpstr>Сравнение SSAA и MSAA (2 сэмпла)</vt:lpstr>
      <vt:lpstr>Сравнение SSAA и MSAA (4 сэмпла)</vt:lpstr>
      <vt:lpstr>Сравнение SSAA и MSAA (8 сэмплов)</vt:lpstr>
      <vt:lpstr>Сравнение MSAA и CSAA</vt:lpstr>
      <vt:lpstr>3. Методы постобработки</vt:lpstr>
      <vt:lpstr>Сравнение FXAA, DLAA , NFAA (World of Tank)</vt:lpstr>
      <vt:lpstr>Сравнение FXAA, DLAA , NFAA (World of Tank)</vt:lpstr>
      <vt:lpstr>Сравнение FXAA, DLAA, NFAA</vt:lpstr>
      <vt:lpstr>4. Методы сглаживания движения</vt:lpstr>
      <vt:lpstr>Сглаживание MBAA-4 (пролет шарика над поверхностью)</vt:lpstr>
      <vt:lpstr>Примеры производительности (Панель управления NVIDIA)</vt:lpstr>
      <vt:lpstr>Примеры производительности (Crysis)</vt:lpstr>
      <vt:lpstr>Примеры производительности  (Half-Life 2)</vt:lpstr>
      <vt:lpstr>Видео-демонстрация SMAA от СryTek</vt:lpstr>
      <vt:lpstr>PLAGame Benchmark 8x MSAA vs FXAA(High) on Sapphire HD7970</vt:lpstr>
      <vt:lpstr>TXAA в Assassins Creed III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267</cp:revision>
  <dcterms:created xsi:type="dcterms:W3CDTF">2014-02-11T08:42:57Z</dcterms:created>
  <dcterms:modified xsi:type="dcterms:W3CDTF">2018-04-04T04:52:02Z</dcterms:modified>
</cp:coreProperties>
</file>