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5"/>
  </p:notesMasterIdLst>
  <p:sldIdLst>
    <p:sldId id="312" r:id="rId2"/>
    <p:sldId id="315" r:id="rId3"/>
    <p:sldId id="316" r:id="rId4"/>
    <p:sldId id="331" r:id="rId5"/>
    <p:sldId id="332" r:id="rId6"/>
    <p:sldId id="321" r:id="rId7"/>
    <p:sldId id="328" r:id="rId8"/>
    <p:sldId id="322" r:id="rId9"/>
    <p:sldId id="325" r:id="rId10"/>
    <p:sldId id="323" r:id="rId11"/>
    <p:sldId id="327" r:id="rId12"/>
    <p:sldId id="330" r:id="rId13"/>
    <p:sldId id="32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FF6600"/>
    <a:srgbClr val="FDAAA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6090" autoAdjust="0"/>
    <p:restoredTop sz="84091" autoAdjust="0"/>
  </p:normalViewPr>
  <p:slideViewPr>
    <p:cSldViewPr>
      <p:cViewPr varScale="1">
        <p:scale>
          <a:sx n="112" d="100"/>
          <a:sy n="112" d="100"/>
        </p:scale>
        <p:origin x="-8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ED2EF-F3AE-42A5-922E-904D229E5149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2F545-3C1B-4425-B2BE-32D381C88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9E8D22A-1CD8-42A5-9462-9E9B05FA4E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F2E63-10A2-4225-BE1D-45D14BE0A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635C8-629E-42F4-9318-4BF974F31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7F42B9-D9FE-40D6-B790-B9117CD566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7D6F5BD-98C8-4437-B921-28C8BE8F81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036FD9-3919-4E4E-8434-A970E8AF1E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BEB583-B01A-4731-AE14-6C59B085CA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A3DC00-FD73-47EA-BF4E-2B78AD5C91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92F29-65C5-4B25-95E4-A755CD33FF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B7300-20DA-4AE8-BB24-3050C54CEA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DAD28-8429-48F7-A637-A9E0CCE22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11090D9-2350-4EB6-BDB1-BF9C4F474E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растеризация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3. Алгоритм построчной закраски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</a:t>
            </a:r>
            <a:r>
              <a:rPr lang="en-US" dirty="0" smtClean="0"/>
              <a:t>3</a:t>
            </a:r>
            <a:r>
              <a:rPr lang="ru-RU" dirty="0" smtClean="0"/>
              <a:t>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67544" y="1268761"/>
            <a:ext cx="828092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Запоминаем все пересечения ребер многоугольника с пикселями</a:t>
            </a:r>
          </a:p>
          <a:p>
            <a:pPr marL="361950" indent="-361950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Последовательно их выбираем и закрашиваем в этих пределах</a:t>
            </a:r>
          </a:p>
        </p:txBody>
      </p:sp>
      <p:sp>
        <p:nvSpPr>
          <p:cNvPr id="49" name="AutoShape 118"/>
          <p:cNvSpPr>
            <a:spLocks noChangeArrowheads="1"/>
          </p:cNvSpPr>
          <p:nvPr/>
        </p:nvSpPr>
        <p:spPr bwMode="auto">
          <a:xfrm>
            <a:off x="6082872" y="2852936"/>
            <a:ext cx="1225352" cy="3168352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B2-B2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D2-D2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B3-D3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G3-H3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B4-D4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F4-K4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C5-L5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D6-F6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H6-L6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C7-E7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G7-K7</a:t>
            </a:r>
          </a:p>
        </p:txBody>
      </p:sp>
      <p:sp>
        <p:nvSpPr>
          <p:cNvPr id="50" name="Text Box 119"/>
          <p:cNvSpPr txBox="1">
            <a:spLocks noChangeArrowheads="1"/>
          </p:cNvSpPr>
          <p:nvPr/>
        </p:nvSpPr>
        <p:spPr bwMode="auto">
          <a:xfrm rot="5400000">
            <a:off x="5723293" y="4245913"/>
            <a:ext cx="3664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пересечений с ребрами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5476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Box 125"/>
          <p:cNvSpPr txBox="1">
            <a:spLocks noChangeArrowheads="1"/>
          </p:cNvSpPr>
          <p:nvPr/>
        </p:nvSpPr>
        <p:spPr bwMode="auto">
          <a:xfrm>
            <a:off x="190766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26770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262774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298778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33478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 Box 125"/>
          <p:cNvSpPr txBox="1">
            <a:spLocks noChangeArrowheads="1"/>
          </p:cNvSpPr>
          <p:nvPr/>
        </p:nvSpPr>
        <p:spPr bwMode="auto">
          <a:xfrm>
            <a:off x="370786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 Box 125"/>
          <p:cNvSpPr txBox="1">
            <a:spLocks noChangeArrowheads="1"/>
          </p:cNvSpPr>
          <p:nvPr/>
        </p:nvSpPr>
        <p:spPr bwMode="auto">
          <a:xfrm>
            <a:off x="406790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 Box 125"/>
          <p:cNvSpPr txBox="1">
            <a:spLocks noChangeArrowheads="1"/>
          </p:cNvSpPr>
          <p:nvPr/>
        </p:nvSpPr>
        <p:spPr bwMode="auto">
          <a:xfrm>
            <a:off x="442794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 Box 125"/>
          <p:cNvSpPr txBox="1">
            <a:spLocks noChangeArrowheads="1"/>
          </p:cNvSpPr>
          <p:nvPr/>
        </p:nvSpPr>
        <p:spPr bwMode="auto">
          <a:xfrm>
            <a:off x="478798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 Box 125"/>
          <p:cNvSpPr txBox="1">
            <a:spLocks noChangeArrowheads="1"/>
          </p:cNvSpPr>
          <p:nvPr/>
        </p:nvSpPr>
        <p:spPr bwMode="auto">
          <a:xfrm>
            <a:off x="51480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15476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Box 125"/>
          <p:cNvSpPr txBox="1">
            <a:spLocks noChangeArrowheads="1"/>
          </p:cNvSpPr>
          <p:nvPr/>
        </p:nvSpPr>
        <p:spPr bwMode="auto">
          <a:xfrm>
            <a:off x="190766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226770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6277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78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3478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125"/>
          <p:cNvSpPr txBox="1">
            <a:spLocks noChangeArrowheads="1"/>
          </p:cNvSpPr>
          <p:nvPr/>
        </p:nvSpPr>
        <p:spPr bwMode="auto">
          <a:xfrm>
            <a:off x="370786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406790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442794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 Box 125"/>
          <p:cNvSpPr txBox="1">
            <a:spLocks noChangeArrowheads="1"/>
          </p:cNvSpPr>
          <p:nvPr/>
        </p:nvSpPr>
        <p:spPr bwMode="auto">
          <a:xfrm>
            <a:off x="478798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Text Box 125"/>
          <p:cNvSpPr txBox="1">
            <a:spLocks noChangeArrowheads="1"/>
          </p:cNvSpPr>
          <p:nvPr/>
        </p:nvSpPr>
        <p:spPr bwMode="auto">
          <a:xfrm>
            <a:off x="51480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6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 Box 125"/>
          <p:cNvSpPr txBox="1">
            <a:spLocks noChangeArrowheads="1"/>
          </p:cNvSpPr>
          <p:nvPr/>
        </p:nvSpPr>
        <p:spPr bwMode="auto">
          <a:xfrm>
            <a:off x="19076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22677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 Box 125"/>
          <p:cNvSpPr txBox="1">
            <a:spLocks noChangeArrowheads="1"/>
          </p:cNvSpPr>
          <p:nvPr/>
        </p:nvSpPr>
        <p:spPr bwMode="auto">
          <a:xfrm>
            <a:off x="26277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 Box 125"/>
          <p:cNvSpPr txBox="1">
            <a:spLocks noChangeArrowheads="1"/>
          </p:cNvSpPr>
          <p:nvPr/>
        </p:nvSpPr>
        <p:spPr bwMode="auto">
          <a:xfrm>
            <a:off x="298778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 Box 125"/>
          <p:cNvSpPr txBox="1">
            <a:spLocks noChangeArrowheads="1"/>
          </p:cNvSpPr>
          <p:nvPr/>
        </p:nvSpPr>
        <p:spPr bwMode="auto">
          <a:xfrm>
            <a:off x="33478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37078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40679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 Box 125"/>
          <p:cNvSpPr txBox="1">
            <a:spLocks noChangeArrowheads="1"/>
          </p:cNvSpPr>
          <p:nvPr/>
        </p:nvSpPr>
        <p:spPr bwMode="auto">
          <a:xfrm>
            <a:off x="442794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 Box 125"/>
          <p:cNvSpPr txBox="1">
            <a:spLocks noChangeArrowheads="1"/>
          </p:cNvSpPr>
          <p:nvPr/>
        </p:nvSpPr>
        <p:spPr bwMode="auto">
          <a:xfrm>
            <a:off x="478798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51480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54762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 Box 125"/>
          <p:cNvSpPr txBox="1">
            <a:spLocks noChangeArrowheads="1"/>
          </p:cNvSpPr>
          <p:nvPr/>
        </p:nvSpPr>
        <p:spPr bwMode="auto">
          <a:xfrm>
            <a:off x="190766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226770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262774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298778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334782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370786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406790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442794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478798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514802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62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190766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0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 Box 125"/>
          <p:cNvSpPr txBox="1">
            <a:spLocks noChangeArrowheads="1"/>
          </p:cNvSpPr>
          <p:nvPr/>
        </p:nvSpPr>
        <p:spPr bwMode="auto">
          <a:xfrm>
            <a:off x="262774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Text Box 125"/>
          <p:cNvSpPr txBox="1">
            <a:spLocks noChangeArrowheads="1"/>
          </p:cNvSpPr>
          <p:nvPr/>
        </p:nvSpPr>
        <p:spPr bwMode="auto">
          <a:xfrm>
            <a:off x="298778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1" name="Text Box 125"/>
          <p:cNvSpPr txBox="1">
            <a:spLocks noChangeArrowheads="1"/>
          </p:cNvSpPr>
          <p:nvPr/>
        </p:nvSpPr>
        <p:spPr bwMode="auto">
          <a:xfrm>
            <a:off x="334782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Text Box 125"/>
          <p:cNvSpPr txBox="1">
            <a:spLocks noChangeArrowheads="1"/>
          </p:cNvSpPr>
          <p:nvPr/>
        </p:nvSpPr>
        <p:spPr bwMode="auto">
          <a:xfrm>
            <a:off x="370786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Text Box 125"/>
          <p:cNvSpPr txBox="1">
            <a:spLocks noChangeArrowheads="1"/>
          </p:cNvSpPr>
          <p:nvPr/>
        </p:nvSpPr>
        <p:spPr bwMode="auto">
          <a:xfrm>
            <a:off x="406790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4" name="Text Box 125"/>
          <p:cNvSpPr txBox="1">
            <a:spLocks noChangeArrowheads="1"/>
          </p:cNvSpPr>
          <p:nvPr/>
        </p:nvSpPr>
        <p:spPr bwMode="auto">
          <a:xfrm>
            <a:off x="442794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Text Box 125"/>
          <p:cNvSpPr txBox="1">
            <a:spLocks noChangeArrowheads="1"/>
          </p:cNvSpPr>
          <p:nvPr/>
        </p:nvSpPr>
        <p:spPr bwMode="auto">
          <a:xfrm>
            <a:off x="478798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Text Box 125"/>
          <p:cNvSpPr txBox="1">
            <a:spLocks noChangeArrowheads="1"/>
          </p:cNvSpPr>
          <p:nvPr/>
        </p:nvSpPr>
        <p:spPr bwMode="auto">
          <a:xfrm>
            <a:off x="514802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Text Box 125"/>
          <p:cNvSpPr txBox="1">
            <a:spLocks noChangeArrowheads="1"/>
          </p:cNvSpPr>
          <p:nvPr/>
        </p:nvSpPr>
        <p:spPr bwMode="auto">
          <a:xfrm>
            <a:off x="154762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8" name="Text Box 125"/>
          <p:cNvSpPr txBox="1">
            <a:spLocks noChangeArrowheads="1"/>
          </p:cNvSpPr>
          <p:nvPr/>
        </p:nvSpPr>
        <p:spPr bwMode="auto">
          <a:xfrm>
            <a:off x="190766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9" name="Text Box 125"/>
          <p:cNvSpPr txBox="1">
            <a:spLocks noChangeArrowheads="1"/>
          </p:cNvSpPr>
          <p:nvPr/>
        </p:nvSpPr>
        <p:spPr bwMode="auto">
          <a:xfrm>
            <a:off x="226770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 Box 125"/>
          <p:cNvSpPr txBox="1">
            <a:spLocks noChangeArrowheads="1"/>
          </p:cNvSpPr>
          <p:nvPr/>
        </p:nvSpPr>
        <p:spPr bwMode="auto">
          <a:xfrm>
            <a:off x="262774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1" name="Text Box 125"/>
          <p:cNvSpPr txBox="1">
            <a:spLocks noChangeArrowheads="1"/>
          </p:cNvSpPr>
          <p:nvPr/>
        </p:nvSpPr>
        <p:spPr bwMode="auto">
          <a:xfrm>
            <a:off x="298778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 Box 125"/>
          <p:cNvSpPr txBox="1">
            <a:spLocks noChangeArrowheads="1"/>
          </p:cNvSpPr>
          <p:nvPr/>
        </p:nvSpPr>
        <p:spPr bwMode="auto">
          <a:xfrm>
            <a:off x="334782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 Box 125"/>
          <p:cNvSpPr txBox="1">
            <a:spLocks noChangeArrowheads="1"/>
          </p:cNvSpPr>
          <p:nvPr/>
        </p:nvSpPr>
        <p:spPr bwMode="auto">
          <a:xfrm>
            <a:off x="370786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4" name="Text Box 125"/>
          <p:cNvSpPr txBox="1">
            <a:spLocks noChangeArrowheads="1"/>
          </p:cNvSpPr>
          <p:nvPr/>
        </p:nvSpPr>
        <p:spPr bwMode="auto">
          <a:xfrm>
            <a:off x="406790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 Box 125"/>
          <p:cNvSpPr txBox="1">
            <a:spLocks noChangeArrowheads="1"/>
          </p:cNvSpPr>
          <p:nvPr/>
        </p:nvSpPr>
        <p:spPr bwMode="auto">
          <a:xfrm>
            <a:off x="442794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6" name="Text Box 125"/>
          <p:cNvSpPr txBox="1">
            <a:spLocks noChangeArrowheads="1"/>
          </p:cNvSpPr>
          <p:nvPr/>
        </p:nvSpPr>
        <p:spPr bwMode="auto">
          <a:xfrm>
            <a:off x="478798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Text Box 125"/>
          <p:cNvSpPr txBox="1">
            <a:spLocks noChangeArrowheads="1"/>
          </p:cNvSpPr>
          <p:nvPr/>
        </p:nvSpPr>
        <p:spPr bwMode="auto">
          <a:xfrm>
            <a:off x="514802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15476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 Box 125"/>
          <p:cNvSpPr txBox="1">
            <a:spLocks noChangeArrowheads="1"/>
          </p:cNvSpPr>
          <p:nvPr/>
        </p:nvSpPr>
        <p:spPr bwMode="auto">
          <a:xfrm>
            <a:off x="190766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 Box 125"/>
          <p:cNvSpPr txBox="1">
            <a:spLocks noChangeArrowheads="1"/>
          </p:cNvSpPr>
          <p:nvPr/>
        </p:nvSpPr>
        <p:spPr bwMode="auto">
          <a:xfrm>
            <a:off x="226770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262774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" name="Text Box 125"/>
          <p:cNvSpPr txBox="1">
            <a:spLocks noChangeArrowheads="1"/>
          </p:cNvSpPr>
          <p:nvPr/>
        </p:nvSpPr>
        <p:spPr bwMode="auto">
          <a:xfrm>
            <a:off x="298778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" name="Text Box 125"/>
          <p:cNvSpPr txBox="1">
            <a:spLocks noChangeArrowheads="1"/>
          </p:cNvSpPr>
          <p:nvPr/>
        </p:nvSpPr>
        <p:spPr bwMode="auto">
          <a:xfrm>
            <a:off x="33478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Text Box 125"/>
          <p:cNvSpPr txBox="1">
            <a:spLocks noChangeArrowheads="1"/>
          </p:cNvSpPr>
          <p:nvPr/>
        </p:nvSpPr>
        <p:spPr bwMode="auto">
          <a:xfrm>
            <a:off x="370786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Text Box 125"/>
          <p:cNvSpPr txBox="1">
            <a:spLocks noChangeArrowheads="1"/>
          </p:cNvSpPr>
          <p:nvPr/>
        </p:nvSpPr>
        <p:spPr bwMode="auto">
          <a:xfrm>
            <a:off x="406790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Text Box 125"/>
          <p:cNvSpPr txBox="1">
            <a:spLocks noChangeArrowheads="1"/>
          </p:cNvSpPr>
          <p:nvPr/>
        </p:nvSpPr>
        <p:spPr bwMode="auto">
          <a:xfrm>
            <a:off x="442794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7" name="Text Box 125"/>
          <p:cNvSpPr txBox="1">
            <a:spLocks noChangeArrowheads="1"/>
          </p:cNvSpPr>
          <p:nvPr/>
        </p:nvSpPr>
        <p:spPr bwMode="auto">
          <a:xfrm>
            <a:off x="478798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8" name="Text Box 125"/>
          <p:cNvSpPr txBox="1">
            <a:spLocks noChangeArrowheads="1"/>
          </p:cNvSpPr>
          <p:nvPr/>
        </p:nvSpPr>
        <p:spPr bwMode="auto">
          <a:xfrm>
            <a:off x="51480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9" name="Text Box 125"/>
          <p:cNvSpPr txBox="1">
            <a:spLocks noChangeArrowheads="1"/>
          </p:cNvSpPr>
          <p:nvPr/>
        </p:nvSpPr>
        <p:spPr bwMode="auto">
          <a:xfrm>
            <a:off x="15476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0" name="Text Box 125"/>
          <p:cNvSpPr txBox="1">
            <a:spLocks noChangeArrowheads="1"/>
          </p:cNvSpPr>
          <p:nvPr/>
        </p:nvSpPr>
        <p:spPr bwMode="auto">
          <a:xfrm>
            <a:off x="190766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1" name="Text Box 125"/>
          <p:cNvSpPr txBox="1">
            <a:spLocks noChangeArrowheads="1"/>
          </p:cNvSpPr>
          <p:nvPr/>
        </p:nvSpPr>
        <p:spPr bwMode="auto">
          <a:xfrm>
            <a:off x="226770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2" name="Text Box 125"/>
          <p:cNvSpPr txBox="1">
            <a:spLocks noChangeArrowheads="1"/>
          </p:cNvSpPr>
          <p:nvPr/>
        </p:nvSpPr>
        <p:spPr bwMode="auto">
          <a:xfrm>
            <a:off x="262774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Text Box 125"/>
          <p:cNvSpPr txBox="1">
            <a:spLocks noChangeArrowheads="1"/>
          </p:cNvSpPr>
          <p:nvPr/>
        </p:nvSpPr>
        <p:spPr bwMode="auto">
          <a:xfrm>
            <a:off x="298778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Text Box 125"/>
          <p:cNvSpPr txBox="1">
            <a:spLocks noChangeArrowheads="1"/>
          </p:cNvSpPr>
          <p:nvPr/>
        </p:nvSpPr>
        <p:spPr bwMode="auto">
          <a:xfrm>
            <a:off x="33478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Text Box 125"/>
          <p:cNvSpPr txBox="1">
            <a:spLocks noChangeArrowheads="1"/>
          </p:cNvSpPr>
          <p:nvPr/>
        </p:nvSpPr>
        <p:spPr bwMode="auto">
          <a:xfrm>
            <a:off x="370786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Text Box 125"/>
          <p:cNvSpPr txBox="1">
            <a:spLocks noChangeArrowheads="1"/>
          </p:cNvSpPr>
          <p:nvPr/>
        </p:nvSpPr>
        <p:spPr bwMode="auto">
          <a:xfrm>
            <a:off x="406790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Text Box 125"/>
          <p:cNvSpPr txBox="1">
            <a:spLocks noChangeArrowheads="1"/>
          </p:cNvSpPr>
          <p:nvPr/>
        </p:nvSpPr>
        <p:spPr bwMode="auto">
          <a:xfrm>
            <a:off x="442794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25"/>
          <p:cNvSpPr txBox="1">
            <a:spLocks noChangeArrowheads="1"/>
          </p:cNvSpPr>
          <p:nvPr/>
        </p:nvSpPr>
        <p:spPr bwMode="auto">
          <a:xfrm>
            <a:off x="478798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5"/>
          <p:cNvSpPr txBox="1">
            <a:spLocks noChangeArrowheads="1"/>
          </p:cNvSpPr>
          <p:nvPr/>
        </p:nvSpPr>
        <p:spPr bwMode="auto">
          <a:xfrm>
            <a:off x="51480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15476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90766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226770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262774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98778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33478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370786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406790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442794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478798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51480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1115616" y="314100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16" y="350104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115616" y="386108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115616" y="422112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1115616" y="458116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1115616" y="494120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1115616" y="530124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1115616" y="566128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Выгнутая влево стрелка 158"/>
          <p:cNvSpPr/>
          <p:nvPr/>
        </p:nvSpPr>
        <p:spPr>
          <a:xfrm rot="10800000" flipH="1">
            <a:off x="288031" y="1628800"/>
            <a:ext cx="251520" cy="360040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1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10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8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10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10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1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10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10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4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10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9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9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0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10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6" dur="10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5" dur="10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6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4. Алгоритм закраски сериями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</a:t>
            </a:r>
            <a:r>
              <a:rPr lang="en-US" dirty="0" smtClean="0"/>
              <a:t>4</a:t>
            </a:r>
            <a:r>
              <a:rPr lang="ru-RU" dirty="0" smtClean="0"/>
              <a:t>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395536" y="1196752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и закрашиваем пиксель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 серию влево/вправо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Поднимаемся выше/ниже и запоминаем в стеке координаты  пикселей-разрывов</a:t>
            </a:r>
          </a:p>
        </p:txBody>
      </p:sp>
      <p:sp>
        <p:nvSpPr>
          <p:cNvPr id="49" name="AutoShape 118"/>
          <p:cNvSpPr>
            <a:spLocks noChangeArrowheads="1"/>
          </p:cNvSpPr>
          <p:nvPr/>
        </p:nvSpPr>
        <p:spPr bwMode="auto">
          <a:xfrm>
            <a:off x="6082952" y="2996912"/>
            <a:ext cx="577280" cy="3168352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b"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</a:p>
        </p:txBody>
      </p:sp>
      <p:sp>
        <p:nvSpPr>
          <p:cNvPr id="50" name="Text Box 119"/>
          <p:cNvSpPr txBox="1">
            <a:spLocks noChangeArrowheads="1"/>
          </p:cNvSpPr>
          <p:nvPr/>
        </p:nvSpPr>
        <p:spPr bwMode="auto">
          <a:xfrm rot="5400000">
            <a:off x="5244978" y="4389889"/>
            <a:ext cx="32944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координат разрывов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5477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Box 125"/>
          <p:cNvSpPr txBox="1">
            <a:spLocks noChangeArrowheads="1"/>
          </p:cNvSpPr>
          <p:nvPr/>
        </p:nvSpPr>
        <p:spPr bwMode="auto">
          <a:xfrm>
            <a:off x="190774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26778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262782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298786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33479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 Box 125"/>
          <p:cNvSpPr txBox="1">
            <a:spLocks noChangeArrowheads="1"/>
          </p:cNvSpPr>
          <p:nvPr/>
        </p:nvSpPr>
        <p:spPr bwMode="auto">
          <a:xfrm>
            <a:off x="370794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 Box 125"/>
          <p:cNvSpPr txBox="1">
            <a:spLocks noChangeArrowheads="1"/>
          </p:cNvSpPr>
          <p:nvPr/>
        </p:nvSpPr>
        <p:spPr bwMode="auto">
          <a:xfrm>
            <a:off x="406798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 Box 125"/>
          <p:cNvSpPr txBox="1">
            <a:spLocks noChangeArrowheads="1"/>
          </p:cNvSpPr>
          <p:nvPr/>
        </p:nvSpPr>
        <p:spPr bwMode="auto">
          <a:xfrm>
            <a:off x="442802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 Box 125"/>
          <p:cNvSpPr txBox="1">
            <a:spLocks noChangeArrowheads="1"/>
          </p:cNvSpPr>
          <p:nvPr/>
        </p:nvSpPr>
        <p:spPr bwMode="auto">
          <a:xfrm>
            <a:off x="478806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 Box 125"/>
          <p:cNvSpPr txBox="1">
            <a:spLocks noChangeArrowheads="1"/>
          </p:cNvSpPr>
          <p:nvPr/>
        </p:nvSpPr>
        <p:spPr bwMode="auto">
          <a:xfrm>
            <a:off x="51481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15477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Box 125"/>
          <p:cNvSpPr txBox="1">
            <a:spLocks noChangeArrowheads="1"/>
          </p:cNvSpPr>
          <p:nvPr/>
        </p:nvSpPr>
        <p:spPr bwMode="auto">
          <a:xfrm>
            <a:off x="1907744" y="36449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226778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627824" y="36449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86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3479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125"/>
          <p:cNvSpPr txBox="1">
            <a:spLocks noChangeArrowheads="1"/>
          </p:cNvSpPr>
          <p:nvPr/>
        </p:nvSpPr>
        <p:spPr bwMode="auto">
          <a:xfrm>
            <a:off x="370794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406798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442802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 Box 125"/>
          <p:cNvSpPr txBox="1">
            <a:spLocks noChangeArrowheads="1"/>
          </p:cNvSpPr>
          <p:nvPr/>
        </p:nvSpPr>
        <p:spPr bwMode="auto">
          <a:xfrm>
            <a:off x="478806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Text Box 125"/>
          <p:cNvSpPr txBox="1">
            <a:spLocks noChangeArrowheads="1"/>
          </p:cNvSpPr>
          <p:nvPr/>
        </p:nvSpPr>
        <p:spPr bwMode="auto">
          <a:xfrm>
            <a:off x="51481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7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 Box 125"/>
          <p:cNvSpPr txBox="1">
            <a:spLocks noChangeArrowheads="1"/>
          </p:cNvSpPr>
          <p:nvPr/>
        </p:nvSpPr>
        <p:spPr bwMode="auto">
          <a:xfrm>
            <a:off x="190774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226778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 Box 125"/>
          <p:cNvSpPr txBox="1">
            <a:spLocks noChangeArrowheads="1"/>
          </p:cNvSpPr>
          <p:nvPr/>
        </p:nvSpPr>
        <p:spPr bwMode="auto">
          <a:xfrm>
            <a:off x="262782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 Box 125"/>
          <p:cNvSpPr txBox="1">
            <a:spLocks noChangeArrowheads="1"/>
          </p:cNvSpPr>
          <p:nvPr/>
        </p:nvSpPr>
        <p:spPr bwMode="auto">
          <a:xfrm>
            <a:off x="298786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 Box 125"/>
          <p:cNvSpPr txBox="1">
            <a:spLocks noChangeArrowheads="1"/>
          </p:cNvSpPr>
          <p:nvPr/>
        </p:nvSpPr>
        <p:spPr bwMode="auto">
          <a:xfrm>
            <a:off x="33479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370794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406798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 Box 125"/>
          <p:cNvSpPr txBox="1">
            <a:spLocks noChangeArrowheads="1"/>
          </p:cNvSpPr>
          <p:nvPr/>
        </p:nvSpPr>
        <p:spPr bwMode="auto">
          <a:xfrm>
            <a:off x="442802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 Box 125"/>
          <p:cNvSpPr txBox="1">
            <a:spLocks noChangeArrowheads="1"/>
          </p:cNvSpPr>
          <p:nvPr/>
        </p:nvSpPr>
        <p:spPr bwMode="auto">
          <a:xfrm>
            <a:off x="478806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51481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54770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 Box 125"/>
          <p:cNvSpPr txBox="1">
            <a:spLocks noChangeArrowheads="1"/>
          </p:cNvSpPr>
          <p:nvPr/>
        </p:nvSpPr>
        <p:spPr bwMode="auto">
          <a:xfrm>
            <a:off x="190774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226778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262782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298786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334790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370794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406798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442802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en-US" dirty="0" smtClean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478806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514810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70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190774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8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 Box 125"/>
          <p:cNvSpPr txBox="1">
            <a:spLocks noChangeArrowheads="1"/>
          </p:cNvSpPr>
          <p:nvPr/>
        </p:nvSpPr>
        <p:spPr bwMode="auto">
          <a:xfrm>
            <a:off x="262782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Text Box 125"/>
          <p:cNvSpPr txBox="1">
            <a:spLocks noChangeArrowheads="1"/>
          </p:cNvSpPr>
          <p:nvPr/>
        </p:nvSpPr>
        <p:spPr bwMode="auto">
          <a:xfrm>
            <a:off x="298786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1" name="Text Box 125"/>
          <p:cNvSpPr txBox="1">
            <a:spLocks noChangeArrowheads="1"/>
          </p:cNvSpPr>
          <p:nvPr/>
        </p:nvSpPr>
        <p:spPr bwMode="auto">
          <a:xfrm>
            <a:off x="334790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Text Box 125"/>
          <p:cNvSpPr txBox="1">
            <a:spLocks noChangeArrowheads="1"/>
          </p:cNvSpPr>
          <p:nvPr/>
        </p:nvSpPr>
        <p:spPr bwMode="auto">
          <a:xfrm>
            <a:off x="370794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Text Box 125"/>
          <p:cNvSpPr txBox="1">
            <a:spLocks noChangeArrowheads="1"/>
          </p:cNvSpPr>
          <p:nvPr/>
        </p:nvSpPr>
        <p:spPr bwMode="auto">
          <a:xfrm>
            <a:off x="406798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4" name="Text Box 125"/>
          <p:cNvSpPr txBox="1">
            <a:spLocks noChangeArrowheads="1"/>
          </p:cNvSpPr>
          <p:nvPr/>
        </p:nvSpPr>
        <p:spPr bwMode="auto">
          <a:xfrm>
            <a:off x="442802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Text Box 125"/>
          <p:cNvSpPr txBox="1">
            <a:spLocks noChangeArrowheads="1"/>
          </p:cNvSpPr>
          <p:nvPr/>
        </p:nvSpPr>
        <p:spPr bwMode="auto">
          <a:xfrm>
            <a:off x="478806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Text Box 125"/>
          <p:cNvSpPr txBox="1">
            <a:spLocks noChangeArrowheads="1"/>
          </p:cNvSpPr>
          <p:nvPr/>
        </p:nvSpPr>
        <p:spPr bwMode="auto">
          <a:xfrm>
            <a:off x="514810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Text Box 125"/>
          <p:cNvSpPr txBox="1">
            <a:spLocks noChangeArrowheads="1"/>
          </p:cNvSpPr>
          <p:nvPr/>
        </p:nvSpPr>
        <p:spPr bwMode="auto">
          <a:xfrm>
            <a:off x="154770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8" name="Text Box 125"/>
          <p:cNvSpPr txBox="1">
            <a:spLocks noChangeArrowheads="1"/>
          </p:cNvSpPr>
          <p:nvPr/>
        </p:nvSpPr>
        <p:spPr bwMode="auto">
          <a:xfrm>
            <a:off x="190774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9" name="Text Box 125"/>
          <p:cNvSpPr txBox="1">
            <a:spLocks noChangeArrowheads="1"/>
          </p:cNvSpPr>
          <p:nvPr/>
        </p:nvSpPr>
        <p:spPr bwMode="auto">
          <a:xfrm>
            <a:off x="226778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 Box 125"/>
          <p:cNvSpPr txBox="1">
            <a:spLocks noChangeArrowheads="1"/>
          </p:cNvSpPr>
          <p:nvPr/>
        </p:nvSpPr>
        <p:spPr bwMode="auto">
          <a:xfrm>
            <a:off x="262782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1" name="Text Box 125"/>
          <p:cNvSpPr txBox="1">
            <a:spLocks noChangeArrowheads="1"/>
          </p:cNvSpPr>
          <p:nvPr/>
        </p:nvSpPr>
        <p:spPr bwMode="auto">
          <a:xfrm>
            <a:off x="298786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 Box 125"/>
          <p:cNvSpPr txBox="1">
            <a:spLocks noChangeArrowheads="1"/>
          </p:cNvSpPr>
          <p:nvPr/>
        </p:nvSpPr>
        <p:spPr bwMode="auto">
          <a:xfrm>
            <a:off x="334790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 Box 125"/>
          <p:cNvSpPr txBox="1">
            <a:spLocks noChangeArrowheads="1"/>
          </p:cNvSpPr>
          <p:nvPr/>
        </p:nvSpPr>
        <p:spPr bwMode="auto">
          <a:xfrm>
            <a:off x="370794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4" name="Text Box 125"/>
          <p:cNvSpPr txBox="1">
            <a:spLocks noChangeArrowheads="1"/>
          </p:cNvSpPr>
          <p:nvPr/>
        </p:nvSpPr>
        <p:spPr bwMode="auto">
          <a:xfrm>
            <a:off x="406798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 Box 125"/>
          <p:cNvSpPr txBox="1">
            <a:spLocks noChangeArrowheads="1"/>
          </p:cNvSpPr>
          <p:nvPr/>
        </p:nvSpPr>
        <p:spPr bwMode="auto">
          <a:xfrm>
            <a:off x="442802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6" name="Text Box 125"/>
          <p:cNvSpPr txBox="1">
            <a:spLocks noChangeArrowheads="1"/>
          </p:cNvSpPr>
          <p:nvPr/>
        </p:nvSpPr>
        <p:spPr bwMode="auto">
          <a:xfrm>
            <a:off x="478806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Text Box 125"/>
          <p:cNvSpPr txBox="1">
            <a:spLocks noChangeArrowheads="1"/>
          </p:cNvSpPr>
          <p:nvPr/>
        </p:nvSpPr>
        <p:spPr bwMode="auto">
          <a:xfrm>
            <a:off x="514810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15477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 Box 125"/>
          <p:cNvSpPr txBox="1">
            <a:spLocks noChangeArrowheads="1"/>
          </p:cNvSpPr>
          <p:nvPr/>
        </p:nvSpPr>
        <p:spPr bwMode="auto">
          <a:xfrm>
            <a:off x="190774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 Box 125"/>
          <p:cNvSpPr txBox="1">
            <a:spLocks noChangeArrowheads="1"/>
          </p:cNvSpPr>
          <p:nvPr/>
        </p:nvSpPr>
        <p:spPr bwMode="auto">
          <a:xfrm>
            <a:off x="226778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262782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" name="Text Box 125"/>
          <p:cNvSpPr txBox="1">
            <a:spLocks noChangeArrowheads="1"/>
          </p:cNvSpPr>
          <p:nvPr/>
        </p:nvSpPr>
        <p:spPr bwMode="auto">
          <a:xfrm>
            <a:off x="298786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" name="Text Box 125"/>
          <p:cNvSpPr txBox="1">
            <a:spLocks noChangeArrowheads="1"/>
          </p:cNvSpPr>
          <p:nvPr/>
        </p:nvSpPr>
        <p:spPr bwMode="auto">
          <a:xfrm>
            <a:off x="33479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Text Box 125"/>
          <p:cNvSpPr txBox="1">
            <a:spLocks noChangeArrowheads="1"/>
          </p:cNvSpPr>
          <p:nvPr/>
        </p:nvSpPr>
        <p:spPr bwMode="auto">
          <a:xfrm>
            <a:off x="370794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Text Box 125"/>
          <p:cNvSpPr txBox="1">
            <a:spLocks noChangeArrowheads="1"/>
          </p:cNvSpPr>
          <p:nvPr/>
        </p:nvSpPr>
        <p:spPr bwMode="auto">
          <a:xfrm>
            <a:off x="406798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Text Box 125"/>
          <p:cNvSpPr txBox="1">
            <a:spLocks noChangeArrowheads="1"/>
          </p:cNvSpPr>
          <p:nvPr/>
        </p:nvSpPr>
        <p:spPr bwMode="auto">
          <a:xfrm>
            <a:off x="442802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7" name="Text Box 125"/>
          <p:cNvSpPr txBox="1">
            <a:spLocks noChangeArrowheads="1"/>
          </p:cNvSpPr>
          <p:nvPr/>
        </p:nvSpPr>
        <p:spPr bwMode="auto">
          <a:xfrm>
            <a:off x="478806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8" name="Text Box 125"/>
          <p:cNvSpPr txBox="1">
            <a:spLocks noChangeArrowheads="1"/>
          </p:cNvSpPr>
          <p:nvPr/>
        </p:nvSpPr>
        <p:spPr bwMode="auto">
          <a:xfrm>
            <a:off x="51481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9" name="Text Box 125"/>
          <p:cNvSpPr txBox="1">
            <a:spLocks noChangeArrowheads="1"/>
          </p:cNvSpPr>
          <p:nvPr/>
        </p:nvSpPr>
        <p:spPr bwMode="auto">
          <a:xfrm>
            <a:off x="15477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0" name="Text Box 125"/>
          <p:cNvSpPr txBox="1">
            <a:spLocks noChangeArrowheads="1"/>
          </p:cNvSpPr>
          <p:nvPr/>
        </p:nvSpPr>
        <p:spPr bwMode="auto">
          <a:xfrm>
            <a:off x="190774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1" name="Text Box 125"/>
          <p:cNvSpPr txBox="1">
            <a:spLocks noChangeArrowheads="1"/>
          </p:cNvSpPr>
          <p:nvPr/>
        </p:nvSpPr>
        <p:spPr bwMode="auto">
          <a:xfrm>
            <a:off x="226778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2" name="Text Box 125"/>
          <p:cNvSpPr txBox="1">
            <a:spLocks noChangeArrowheads="1"/>
          </p:cNvSpPr>
          <p:nvPr/>
        </p:nvSpPr>
        <p:spPr bwMode="auto">
          <a:xfrm>
            <a:off x="262782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Text Box 125"/>
          <p:cNvSpPr txBox="1">
            <a:spLocks noChangeArrowheads="1"/>
          </p:cNvSpPr>
          <p:nvPr/>
        </p:nvSpPr>
        <p:spPr bwMode="auto">
          <a:xfrm>
            <a:off x="298786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Text Box 125"/>
          <p:cNvSpPr txBox="1">
            <a:spLocks noChangeArrowheads="1"/>
          </p:cNvSpPr>
          <p:nvPr/>
        </p:nvSpPr>
        <p:spPr bwMode="auto">
          <a:xfrm>
            <a:off x="33479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Text Box 125"/>
          <p:cNvSpPr txBox="1">
            <a:spLocks noChangeArrowheads="1"/>
          </p:cNvSpPr>
          <p:nvPr/>
        </p:nvSpPr>
        <p:spPr bwMode="auto">
          <a:xfrm>
            <a:off x="370794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Text Box 125"/>
          <p:cNvSpPr txBox="1">
            <a:spLocks noChangeArrowheads="1"/>
          </p:cNvSpPr>
          <p:nvPr/>
        </p:nvSpPr>
        <p:spPr bwMode="auto">
          <a:xfrm>
            <a:off x="406798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Text Box 125"/>
          <p:cNvSpPr txBox="1">
            <a:spLocks noChangeArrowheads="1"/>
          </p:cNvSpPr>
          <p:nvPr/>
        </p:nvSpPr>
        <p:spPr bwMode="auto">
          <a:xfrm>
            <a:off x="442802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25"/>
          <p:cNvSpPr txBox="1">
            <a:spLocks noChangeArrowheads="1"/>
          </p:cNvSpPr>
          <p:nvPr/>
        </p:nvSpPr>
        <p:spPr bwMode="auto">
          <a:xfrm>
            <a:off x="478806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5"/>
          <p:cNvSpPr txBox="1">
            <a:spLocks noChangeArrowheads="1"/>
          </p:cNvSpPr>
          <p:nvPr/>
        </p:nvSpPr>
        <p:spPr bwMode="auto">
          <a:xfrm>
            <a:off x="51481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15477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90774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226778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262782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98786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33479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370794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406798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442802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478806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51481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1115696" y="328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96" y="364502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115696" y="400506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115696" y="436510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1115696" y="472514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1115696" y="50851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1115696" y="544522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1115696" y="580526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0" name="Выгнутая влево стрелка 159"/>
          <p:cNvSpPr/>
          <p:nvPr/>
        </p:nvSpPr>
        <p:spPr>
          <a:xfrm rot="10800000" flipH="1">
            <a:off x="179512" y="1302668"/>
            <a:ext cx="251520" cy="648072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62" name="Прямая соединительная линия 161"/>
          <p:cNvCxnSpPr/>
          <p:nvPr/>
        </p:nvCxnSpPr>
        <p:spPr>
          <a:xfrm>
            <a:off x="2402795" y="4905020"/>
            <a:ext cx="2592288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4211960" y="5253015"/>
            <a:ext cx="792000" cy="1176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2771800" y="5248252"/>
            <a:ext cx="738010" cy="1793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3491880" y="4537698"/>
            <a:ext cx="1116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>
            <a:off x="2037431" y="4528172"/>
            <a:ext cx="792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>
            <a:off x="2051800" y="4197273"/>
            <a:ext cx="792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00"/>
                            </p:stCondLst>
                            <p:childTnLst>
                              <p:par>
                                <p:cTn id="1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500"/>
                            </p:stCondLst>
                            <p:childTnLst>
                              <p:par>
                                <p:cTn id="14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3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9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20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05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1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7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9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0"/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221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2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23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8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9500"/>
                            </p:stCondLst>
                            <p:childTnLst>
                              <p:par>
                                <p:cTn id="25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500"/>
                            </p:stCondLst>
                            <p:childTnLst>
                              <p:par>
                                <p:cTn id="2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6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0" dur="20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2" dur="20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4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3500"/>
                            </p:stCondLst>
                            <p:childTnLst>
                              <p:par>
                                <p:cTn id="28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8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9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0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1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4500"/>
                            </p:stCondLst>
                            <p:childTnLst>
                              <p:par>
                                <p:cTn id="29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5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6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0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31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7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18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19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32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24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25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6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8500"/>
                            </p:stCondLst>
                            <p:childTnLst>
                              <p:par>
                                <p:cTn id="3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35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6" dur="20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2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1500"/>
                            </p:stCondLst>
                            <p:childTnLst>
                              <p:par>
                                <p:cTn id="3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4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32500"/>
                            </p:stCondLst>
                            <p:childTnLst>
                              <p:par>
                                <p:cTn id="3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5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76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33000"/>
                            </p:stCondLst>
                            <p:childTnLst>
                              <p:par>
                                <p:cTn id="38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8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3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4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3500"/>
                            </p:stCondLst>
                            <p:childTnLst>
                              <p:par>
                                <p:cTn id="38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8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4000"/>
                            </p:stCondLst>
                            <p:childTnLst>
                              <p:par>
                                <p:cTn id="39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3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39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99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00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1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05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06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7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5500"/>
                            </p:stCondLst>
                            <p:childTnLst>
                              <p:par>
                                <p:cTn id="40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36000"/>
                            </p:stCondLst>
                            <p:childTnLst>
                              <p:par>
                                <p:cTn id="4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4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7000"/>
                            </p:stCondLst>
                            <p:childTnLst>
                              <p:par>
                                <p:cTn id="42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0" dur="20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2" dur="2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39000"/>
                            </p:stCondLst>
                            <p:childTnLst>
                              <p:par>
                                <p:cTn id="4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39500"/>
                            </p:stCondLst>
                            <p:childTnLst>
                              <p:par>
                                <p:cTn id="44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1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52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3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4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6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57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8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9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0500"/>
                            </p:stCondLst>
                            <p:childTnLst>
                              <p:par>
                                <p:cTn id="46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1000"/>
                            </p:stCondLst>
                            <p:childTnLst>
                              <p:par>
                                <p:cTn id="46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1500"/>
                            </p:stCondLst>
                            <p:childTnLst>
                              <p:par>
                                <p:cTn id="47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42000"/>
                            </p:stCondLst>
                            <p:childTnLst>
                              <p:par>
                                <p:cTn id="4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42500"/>
                            </p:stCondLst>
                            <p:childTnLst>
                              <p:par>
                                <p:cTn id="48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20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2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20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2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44500"/>
                            </p:stCondLst>
                            <p:childTnLst>
                              <p:par>
                                <p:cTn id="4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45500"/>
                            </p:stCondLst>
                            <p:childTnLst>
                              <p:par>
                                <p:cTn id="50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46000"/>
                            </p:stCondLst>
                            <p:childTnLst>
                              <p:par>
                                <p:cTn id="51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2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3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14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6500"/>
                            </p:stCondLst>
                            <p:childTnLst>
                              <p:par>
                                <p:cTn id="51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8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9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2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1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47000"/>
                            </p:stCondLst>
                            <p:childTnLst>
                              <p:par>
                                <p:cTn id="52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47500"/>
                            </p:stCondLst>
                            <p:childTnLst>
                              <p:par>
                                <p:cTn id="52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9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0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1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2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5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48500"/>
                            </p:stCondLst>
                            <p:childTnLst>
                              <p:par>
                                <p:cTn id="54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1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allAtOnce" animBg="1"/>
      <p:bldP spid="64" grpId="1" build="allAtOnce" animBg="1"/>
      <p:bldP spid="66" grpId="0" build="allAtOnce" animBg="1"/>
      <p:bldP spid="66" grpId="1" build="allAtOnce" animBg="1"/>
      <p:bldP spid="75" grpId="0" build="allAtOnce" animBg="1"/>
      <p:bldP spid="75" grpId="1" build="allAtOnce" animBg="1"/>
      <p:bldP spid="76" grpId="0" animBg="1"/>
      <p:bldP spid="76" grpId="1" animBg="1"/>
      <p:bldP spid="77" grpId="0" animBg="1"/>
      <p:bldP spid="77" grpId="1" animBg="1"/>
      <p:bldP spid="80" grpId="0" build="allAtOnce" animBg="1"/>
      <p:bldP spid="80" grpId="1" build="allAtOnce" animBg="1"/>
      <p:bldP spid="81" grpId="0" animBg="1"/>
      <p:bldP spid="81" grpId="1" animBg="1"/>
      <p:bldP spid="86" grpId="0" animBg="1"/>
      <p:bldP spid="87" grpId="0" build="allAtOnce" animBg="1"/>
      <p:bldP spid="87" grpId="1" build="allAtOnce" animBg="1"/>
      <p:bldP spid="88" grpId="0" animBg="1"/>
      <p:bldP spid="88" grpId="1" animBg="1"/>
      <p:bldP spid="90" grpId="0" build="allAtOnce" animBg="1"/>
      <p:bldP spid="90" grpId="1" build="allAtOnce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10" grpId="0" build="allAtOnce" animBg="1"/>
      <p:bldP spid="110" grpId="1" build="allAtOnce" animBg="1"/>
      <p:bldP spid="111" grpId="0" animBg="1"/>
      <p:bldP spid="111" grpId="1" animBg="1"/>
      <p:bldP spid="112" grpId="0" animBg="1"/>
      <p:bldP spid="112" grpId="1" animBg="1"/>
      <p:bldP spid="114" grpId="0" build="allAtOnce" animBg="1"/>
      <p:bldP spid="114" grpId="1" uiExpand="1" build="allAtOnce" animBg="1"/>
      <p:bldP spid="115" grpId="0" animBg="1"/>
      <p:bldP spid="115" grpId="1" animBg="1"/>
      <p:bldP spid="116" grpId="0" animBg="1"/>
      <p:bldP spid="116" grpId="1" animBg="1"/>
      <p:bldP spid="120" grpId="0" animBg="1"/>
      <p:bldP spid="121" grpId="0" build="allAtOnce" animBg="1"/>
      <p:bldP spid="121" grpId="1" build="allAtOnce" animBg="1"/>
      <p:bldP spid="122" grpId="0" animBg="1"/>
      <p:bldP spid="122" grpId="1" animBg="1"/>
      <p:bldP spid="124" grpId="1" build="allAtOnce" animBg="1"/>
      <p:bldP spid="125" grpId="0" uiExpand="1" build="allAtOnce" animBg="1"/>
      <p:bldP spid="125" grpId="1" build="allAtOnce" animBg="1"/>
      <p:bldP spid="126" grpId="0" animBg="1"/>
      <p:bldP spid="1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треугольника со сглаживанием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1.3.5 Результат растеризации со сглаживанием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4" name="Text Box 125"/>
          <p:cNvSpPr txBox="1">
            <a:spLocks noChangeArrowheads="1"/>
          </p:cNvSpPr>
          <p:nvPr/>
        </p:nvSpPr>
        <p:spPr bwMode="auto">
          <a:xfrm>
            <a:off x="226778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125"/>
          <p:cNvSpPr txBox="1">
            <a:spLocks noChangeArrowheads="1"/>
          </p:cNvSpPr>
          <p:nvPr/>
        </p:nvSpPr>
        <p:spPr bwMode="auto">
          <a:xfrm>
            <a:off x="1907784" y="278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16" name="Text Box 125"/>
          <p:cNvSpPr txBox="1">
            <a:spLocks noChangeArrowheads="1"/>
          </p:cNvSpPr>
          <p:nvPr/>
        </p:nvSpPr>
        <p:spPr bwMode="auto">
          <a:xfrm>
            <a:off x="1907744" y="242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17" name="Text Box 125"/>
          <p:cNvSpPr txBox="1">
            <a:spLocks noChangeArrowheads="1"/>
          </p:cNvSpPr>
          <p:nvPr/>
        </p:nvSpPr>
        <p:spPr bwMode="auto">
          <a:xfrm>
            <a:off x="1187664" y="278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0" name="Text Box 125"/>
          <p:cNvSpPr txBox="1">
            <a:spLocks noChangeArrowheads="1"/>
          </p:cNvSpPr>
          <p:nvPr/>
        </p:nvSpPr>
        <p:spPr bwMode="auto">
          <a:xfrm>
            <a:off x="82758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 Box 125"/>
          <p:cNvSpPr txBox="1">
            <a:spLocks noChangeArrowheads="1"/>
          </p:cNvSpPr>
          <p:nvPr/>
        </p:nvSpPr>
        <p:spPr bwMode="auto">
          <a:xfrm>
            <a:off x="154766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3" name="Text Box 125"/>
          <p:cNvSpPr txBox="1">
            <a:spLocks noChangeArrowheads="1"/>
          </p:cNvSpPr>
          <p:nvPr/>
        </p:nvSpPr>
        <p:spPr bwMode="auto">
          <a:xfrm>
            <a:off x="190770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5" name="Text Box 125"/>
          <p:cNvSpPr txBox="1">
            <a:spLocks noChangeArrowheads="1"/>
          </p:cNvSpPr>
          <p:nvPr/>
        </p:nvSpPr>
        <p:spPr bwMode="auto">
          <a:xfrm>
            <a:off x="226774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 Box 125"/>
          <p:cNvSpPr txBox="1">
            <a:spLocks noChangeArrowheads="1"/>
          </p:cNvSpPr>
          <p:nvPr/>
        </p:nvSpPr>
        <p:spPr bwMode="auto">
          <a:xfrm>
            <a:off x="2267784" y="206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125"/>
          <p:cNvSpPr txBox="1">
            <a:spLocks noChangeArrowheads="1"/>
          </p:cNvSpPr>
          <p:nvPr/>
        </p:nvSpPr>
        <p:spPr bwMode="auto">
          <a:xfrm>
            <a:off x="1547704" y="278092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125"/>
          <p:cNvSpPr txBox="1">
            <a:spLocks noChangeArrowheads="1"/>
          </p:cNvSpPr>
          <p:nvPr/>
        </p:nvSpPr>
        <p:spPr bwMode="auto">
          <a:xfrm>
            <a:off x="118766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 Box 125"/>
          <p:cNvSpPr txBox="1">
            <a:spLocks noChangeArrowheads="1"/>
          </p:cNvSpPr>
          <p:nvPr/>
        </p:nvSpPr>
        <p:spPr bwMode="auto">
          <a:xfrm>
            <a:off x="46758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 Box 125"/>
          <p:cNvSpPr txBox="1">
            <a:spLocks noChangeArrowheads="1"/>
          </p:cNvSpPr>
          <p:nvPr/>
        </p:nvSpPr>
        <p:spPr bwMode="auto">
          <a:xfrm>
            <a:off x="154766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36" name="Text Box 125"/>
          <p:cNvSpPr txBox="1">
            <a:spLocks noChangeArrowheads="1"/>
          </p:cNvSpPr>
          <p:nvPr/>
        </p:nvSpPr>
        <p:spPr bwMode="auto">
          <a:xfrm>
            <a:off x="190770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39" name="Text Box 125"/>
          <p:cNvSpPr txBox="1">
            <a:spLocks noChangeArrowheads="1"/>
          </p:cNvSpPr>
          <p:nvPr/>
        </p:nvSpPr>
        <p:spPr bwMode="auto">
          <a:xfrm>
            <a:off x="118766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Text Box 125"/>
          <p:cNvSpPr txBox="1">
            <a:spLocks noChangeArrowheads="1"/>
          </p:cNvSpPr>
          <p:nvPr/>
        </p:nvSpPr>
        <p:spPr bwMode="auto">
          <a:xfrm>
            <a:off x="82762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Text Box 125"/>
          <p:cNvSpPr txBox="1">
            <a:spLocks noChangeArrowheads="1"/>
          </p:cNvSpPr>
          <p:nvPr/>
        </p:nvSpPr>
        <p:spPr bwMode="auto">
          <a:xfrm>
            <a:off x="46758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 Box 125"/>
          <p:cNvSpPr txBox="1">
            <a:spLocks noChangeArrowheads="1"/>
          </p:cNvSpPr>
          <p:nvPr/>
        </p:nvSpPr>
        <p:spPr bwMode="auto">
          <a:xfrm>
            <a:off x="1547664" y="242088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Text Box 125"/>
          <p:cNvSpPr txBox="1">
            <a:spLocks noChangeArrowheads="1"/>
          </p:cNvSpPr>
          <p:nvPr/>
        </p:nvSpPr>
        <p:spPr bwMode="auto">
          <a:xfrm>
            <a:off x="46758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82766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46754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82762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467544" y="314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827584" y="314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118766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70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4675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190770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22677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82762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18766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4675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82758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118762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15476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19077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22677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190774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1187704" y="242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2267784" y="350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70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226778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84" y="314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grpSp>
        <p:nvGrpSpPr>
          <p:cNvPr id="210" name="Группа 209"/>
          <p:cNvGrpSpPr/>
          <p:nvPr/>
        </p:nvGrpSpPr>
        <p:grpSpPr>
          <a:xfrm>
            <a:off x="611560" y="1880808"/>
            <a:ext cx="1872208" cy="2196264"/>
            <a:chOff x="1043608" y="1880808"/>
            <a:chExt cx="1872208" cy="2196264"/>
          </a:xfrm>
        </p:grpSpPr>
        <p:cxnSp>
          <p:nvCxnSpPr>
            <p:cNvPr id="101" name="Прямая соединительная линия 100"/>
            <p:cNvCxnSpPr/>
            <p:nvPr/>
          </p:nvCxnSpPr>
          <p:spPr>
            <a:xfrm flipH="1">
              <a:off x="1043648" y="1880808"/>
              <a:ext cx="1296104" cy="2196264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2339712" y="1880808"/>
              <a:ext cx="576104" cy="2124256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V="1">
              <a:off x="1043608" y="4005064"/>
              <a:ext cx="1872208" cy="72008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Группа 216"/>
          <p:cNvGrpSpPr/>
          <p:nvPr/>
        </p:nvGrpSpPr>
        <p:grpSpPr>
          <a:xfrm>
            <a:off x="3779912" y="1196752"/>
            <a:ext cx="2160240" cy="2520240"/>
            <a:chOff x="3347864" y="1700808"/>
            <a:chExt cx="2160240" cy="2520240"/>
          </a:xfrm>
        </p:grpSpPr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51481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6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7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8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Text Box 125"/>
            <p:cNvSpPr txBox="1">
              <a:spLocks noChangeArrowheads="1"/>
            </p:cNvSpPr>
            <p:nvPr/>
          </p:nvSpPr>
          <p:spPr bwMode="auto">
            <a:xfrm>
              <a:off x="370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Text Box 125"/>
            <p:cNvSpPr txBox="1">
              <a:spLocks noChangeArrowheads="1"/>
            </p:cNvSpPr>
            <p:nvPr/>
          </p:nvSpPr>
          <p:spPr bwMode="auto">
            <a:xfrm>
              <a:off x="514806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Text Box 125"/>
            <p:cNvSpPr txBox="1">
              <a:spLocks noChangeArrowheads="1"/>
            </p:cNvSpPr>
            <p:nvPr/>
          </p:nvSpPr>
          <p:spPr bwMode="auto">
            <a:xfrm>
              <a:off x="5148104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Text Box 125"/>
            <p:cNvSpPr txBox="1">
              <a:spLocks noChangeArrowheads="1"/>
            </p:cNvSpPr>
            <p:nvPr/>
          </p:nvSpPr>
          <p:spPr bwMode="auto">
            <a:xfrm>
              <a:off x="406798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Text Box 125"/>
            <p:cNvSpPr txBox="1">
              <a:spLocks noChangeArrowheads="1"/>
            </p:cNvSpPr>
            <p:nvPr/>
          </p:nvSpPr>
          <p:spPr bwMode="auto">
            <a:xfrm>
              <a:off x="334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7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8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9" name="Text Box 125"/>
            <p:cNvSpPr txBox="1">
              <a:spLocks noChangeArrowheads="1"/>
            </p:cNvSpPr>
            <p:nvPr/>
          </p:nvSpPr>
          <p:spPr bwMode="auto">
            <a:xfrm>
              <a:off x="406798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0" name="Text Box 125"/>
            <p:cNvSpPr txBox="1">
              <a:spLocks noChangeArrowheads="1"/>
            </p:cNvSpPr>
            <p:nvPr/>
          </p:nvSpPr>
          <p:spPr bwMode="auto">
            <a:xfrm>
              <a:off x="370794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1" name="Text Box 125"/>
            <p:cNvSpPr txBox="1">
              <a:spLocks noChangeArrowheads="1"/>
            </p:cNvSpPr>
            <p:nvPr/>
          </p:nvSpPr>
          <p:spPr bwMode="auto">
            <a:xfrm>
              <a:off x="334790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2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" name="Text Box 125"/>
            <p:cNvSpPr txBox="1">
              <a:spLocks noChangeArrowheads="1"/>
            </p:cNvSpPr>
            <p:nvPr/>
          </p:nvSpPr>
          <p:spPr bwMode="auto">
            <a:xfrm>
              <a:off x="33479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4" name="Text Box 125"/>
            <p:cNvSpPr txBox="1">
              <a:spLocks noChangeArrowheads="1"/>
            </p:cNvSpPr>
            <p:nvPr/>
          </p:nvSpPr>
          <p:spPr bwMode="auto">
            <a:xfrm>
              <a:off x="370798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5" name="Text Box 125"/>
            <p:cNvSpPr txBox="1">
              <a:spLocks noChangeArrowheads="1"/>
            </p:cNvSpPr>
            <p:nvPr/>
          </p:nvSpPr>
          <p:spPr bwMode="auto">
            <a:xfrm>
              <a:off x="334786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6" name="Text Box 125"/>
            <p:cNvSpPr txBox="1">
              <a:spLocks noChangeArrowheads="1"/>
            </p:cNvSpPr>
            <p:nvPr/>
          </p:nvSpPr>
          <p:spPr bwMode="auto">
            <a:xfrm>
              <a:off x="370794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7" name="Text Box 125"/>
            <p:cNvSpPr txBox="1">
              <a:spLocks noChangeArrowheads="1"/>
            </p:cNvSpPr>
            <p:nvPr/>
          </p:nvSpPr>
          <p:spPr bwMode="auto">
            <a:xfrm>
              <a:off x="3347864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8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9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0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1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2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3" name="Text Box 125"/>
            <p:cNvSpPr txBox="1">
              <a:spLocks noChangeArrowheads="1"/>
            </p:cNvSpPr>
            <p:nvPr/>
          </p:nvSpPr>
          <p:spPr bwMode="auto">
            <a:xfrm>
              <a:off x="51480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5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6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7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Text Box 125"/>
            <p:cNvSpPr txBox="1">
              <a:spLocks noChangeArrowheads="1"/>
            </p:cNvSpPr>
            <p:nvPr/>
          </p:nvSpPr>
          <p:spPr bwMode="auto">
            <a:xfrm>
              <a:off x="514810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11" name="Группа 210"/>
            <p:cNvGrpSpPr/>
            <p:nvPr/>
          </p:nvGrpSpPr>
          <p:grpSpPr>
            <a:xfrm>
              <a:off x="3491880" y="1880808"/>
              <a:ext cx="1872208" cy="2196264"/>
              <a:chOff x="3491880" y="1880808"/>
              <a:chExt cx="1872208" cy="2196264"/>
            </a:xfrm>
          </p:grpSpPr>
          <p:cxnSp>
            <p:nvCxnSpPr>
              <p:cNvPr id="158" name="Прямая соединительная линия 157"/>
              <p:cNvCxnSpPr>
                <a:stCxn id="120" idx="3"/>
              </p:cNvCxnSpPr>
              <p:nvPr/>
            </p:nvCxnSpPr>
            <p:spPr>
              <a:xfrm flipH="1">
                <a:off x="3491880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>
                <a:stCxn id="120" idx="3"/>
              </p:cNvCxnSpPr>
              <p:nvPr/>
            </p:nvCxnSpPr>
            <p:spPr>
              <a:xfrm>
                <a:off x="4787984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flipV="1">
                <a:off x="3491880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8" name="Группа 217"/>
          <p:cNvGrpSpPr/>
          <p:nvPr/>
        </p:nvGrpSpPr>
        <p:grpSpPr>
          <a:xfrm>
            <a:off x="3059832" y="3789040"/>
            <a:ext cx="2160240" cy="2520240"/>
            <a:chOff x="6084168" y="1700808"/>
            <a:chExt cx="2160240" cy="2520240"/>
          </a:xfrm>
        </p:grpSpPr>
        <p:sp>
          <p:nvSpPr>
            <p:cNvPr id="161" name="Text Box 125"/>
            <p:cNvSpPr txBox="1">
              <a:spLocks noChangeArrowheads="1"/>
            </p:cNvSpPr>
            <p:nvPr/>
          </p:nvSpPr>
          <p:spPr bwMode="auto">
            <a:xfrm>
              <a:off x="788440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Text Box 125"/>
            <p:cNvSpPr txBox="1">
              <a:spLocks noChangeArrowheads="1"/>
            </p:cNvSpPr>
            <p:nvPr/>
          </p:nvSpPr>
          <p:spPr bwMode="auto">
            <a:xfrm>
              <a:off x="7524408" y="2780968"/>
              <a:ext cx="360000" cy="36000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Text Box 125"/>
            <p:cNvSpPr txBox="1">
              <a:spLocks noChangeArrowheads="1"/>
            </p:cNvSpPr>
            <p:nvPr/>
          </p:nvSpPr>
          <p:spPr bwMode="auto">
            <a:xfrm>
              <a:off x="7524368" y="2420928"/>
              <a:ext cx="360000" cy="360000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4" name="Text Box 125"/>
            <p:cNvSpPr txBox="1">
              <a:spLocks noChangeArrowheads="1"/>
            </p:cNvSpPr>
            <p:nvPr/>
          </p:nvSpPr>
          <p:spPr bwMode="auto">
            <a:xfrm>
              <a:off x="6804288" y="2780968"/>
              <a:ext cx="360000" cy="360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5" name="Text Box 125"/>
            <p:cNvSpPr txBox="1">
              <a:spLocks noChangeArrowheads="1"/>
            </p:cNvSpPr>
            <p:nvPr/>
          </p:nvSpPr>
          <p:spPr bwMode="auto">
            <a:xfrm>
              <a:off x="644420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6" name="Text Box 125"/>
            <p:cNvSpPr txBox="1">
              <a:spLocks noChangeArrowheads="1"/>
            </p:cNvSpPr>
            <p:nvPr/>
          </p:nvSpPr>
          <p:spPr bwMode="auto">
            <a:xfrm>
              <a:off x="716428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7" name="Text Box 125"/>
            <p:cNvSpPr txBox="1">
              <a:spLocks noChangeArrowheads="1"/>
            </p:cNvSpPr>
            <p:nvPr/>
          </p:nvSpPr>
          <p:spPr bwMode="auto">
            <a:xfrm>
              <a:off x="752432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8" name="Text Box 125"/>
            <p:cNvSpPr txBox="1">
              <a:spLocks noChangeArrowheads="1"/>
            </p:cNvSpPr>
            <p:nvPr/>
          </p:nvSpPr>
          <p:spPr bwMode="auto">
            <a:xfrm>
              <a:off x="788436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9" name="Text Box 125"/>
            <p:cNvSpPr txBox="1">
              <a:spLocks noChangeArrowheads="1"/>
            </p:cNvSpPr>
            <p:nvPr/>
          </p:nvSpPr>
          <p:spPr bwMode="auto">
            <a:xfrm>
              <a:off x="7884408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0" name="Text Box 125"/>
            <p:cNvSpPr txBox="1">
              <a:spLocks noChangeArrowheads="1"/>
            </p:cNvSpPr>
            <p:nvPr/>
          </p:nvSpPr>
          <p:spPr bwMode="auto">
            <a:xfrm>
              <a:off x="7164328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1" name="Text Box 125"/>
            <p:cNvSpPr txBox="1">
              <a:spLocks noChangeArrowheads="1"/>
            </p:cNvSpPr>
            <p:nvPr/>
          </p:nvSpPr>
          <p:spPr bwMode="auto">
            <a:xfrm>
              <a:off x="680428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2" name="Text Box 125"/>
            <p:cNvSpPr txBox="1">
              <a:spLocks noChangeArrowheads="1"/>
            </p:cNvSpPr>
            <p:nvPr/>
          </p:nvSpPr>
          <p:spPr bwMode="auto">
            <a:xfrm>
              <a:off x="608420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3" name="Text Box 125"/>
            <p:cNvSpPr txBox="1">
              <a:spLocks noChangeArrowheads="1"/>
            </p:cNvSpPr>
            <p:nvPr/>
          </p:nvSpPr>
          <p:spPr bwMode="auto">
            <a:xfrm>
              <a:off x="7164288" y="2060848"/>
              <a:ext cx="360000" cy="360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4" name="Text Box 125"/>
            <p:cNvSpPr txBox="1">
              <a:spLocks noChangeArrowheads="1"/>
            </p:cNvSpPr>
            <p:nvPr/>
          </p:nvSpPr>
          <p:spPr bwMode="auto">
            <a:xfrm>
              <a:off x="7524328" y="20608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5" name="Text Box 125"/>
            <p:cNvSpPr txBox="1">
              <a:spLocks noChangeArrowheads="1"/>
            </p:cNvSpPr>
            <p:nvPr/>
          </p:nvSpPr>
          <p:spPr bwMode="auto">
            <a:xfrm>
              <a:off x="680428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6" name="Text Box 125"/>
            <p:cNvSpPr txBox="1">
              <a:spLocks noChangeArrowheads="1"/>
            </p:cNvSpPr>
            <p:nvPr/>
          </p:nvSpPr>
          <p:spPr bwMode="auto">
            <a:xfrm>
              <a:off x="644424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7" name="Text Box 125"/>
            <p:cNvSpPr txBox="1">
              <a:spLocks noChangeArrowheads="1"/>
            </p:cNvSpPr>
            <p:nvPr/>
          </p:nvSpPr>
          <p:spPr bwMode="auto">
            <a:xfrm>
              <a:off x="608420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8" name="Text Box 125"/>
            <p:cNvSpPr txBox="1">
              <a:spLocks noChangeArrowheads="1"/>
            </p:cNvSpPr>
            <p:nvPr/>
          </p:nvSpPr>
          <p:spPr bwMode="auto">
            <a:xfrm>
              <a:off x="7164288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9" name="Text Box 125"/>
            <p:cNvSpPr txBox="1">
              <a:spLocks noChangeArrowheads="1"/>
            </p:cNvSpPr>
            <p:nvPr/>
          </p:nvSpPr>
          <p:spPr bwMode="auto">
            <a:xfrm>
              <a:off x="608420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0" name="Text Box 125"/>
            <p:cNvSpPr txBox="1">
              <a:spLocks noChangeArrowheads="1"/>
            </p:cNvSpPr>
            <p:nvPr/>
          </p:nvSpPr>
          <p:spPr bwMode="auto">
            <a:xfrm>
              <a:off x="644428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1" name="Text Box 125"/>
            <p:cNvSpPr txBox="1">
              <a:spLocks noChangeArrowheads="1"/>
            </p:cNvSpPr>
            <p:nvPr/>
          </p:nvSpPr>
          <p:spPr bwMode="auto">
            <a:xfrm>
              <a:off x="608416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2" name="Text Box 125"/>
            <p:cNvSpPr txBox="1">
              <a:spLocks noChangeArrowheads="1"/>
            </p:cNvSpPr>
            <p:nvPr/>
          </p:nvSpPr>
          <p:spPr bwMode="auto">
            <a:xfrm>
              <a:off x="644424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3" name="Text Box 125"/>
            <p:cNvSpPr txBox="1">
              <a:spLocks noChangeArrowheads="1"/>
            </p:cNvSpPr>
            <p:nvPr/>
          </p:nvSpPr>
          <p:spPr bwMode="auto">
            <a:xfrm>
              <a:off x="6084168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4" name="Text Box 125"/>
            <p:cNvSpPr txBox="1">
              <a:spLocks noChangeArrowheads="1"/>
            </p:cNvSpPr>
            <p:nvPr/>
          </p:nvSpPr>
          <p:spPr bwMode="auto">
            <a:xfrm>
              <a:off x="6444208" y="3140968"/>
              <a:ext cx="360000" cy="36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5" name="Text Box 125"/>
            <p:cNvSpPr txBox="1">
              <a:spLocks noChangeArrowheads="1"/>
            </p:cNvSpPr>
            <p:nvPr/>
          </p:nvSpPr>
          <p:spPr bwMode="auto">
            <a:xfrm>
              <a:off x="680428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6" name="Text Box 125"/>
            <p:cNvSpPr txBox="1">
              <a:spLocks noChangeArrowheads="1"/>
            </p:cNvSpPr>
            <p:nvPr/>
          </p:nvSpPr>
          <p:spPr bwMode="auto">
            <a:xfrm>
              <a:off x="716432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7" name="Text Box 125"/>
            <p:cNvSpPr txBox="1">
              <a:spLocks noChangeArrowheads="1"/>
            </p:cNvSpPr>
            <p:nvPr/>
          </p:nvSpPr>
          <p:spPr bwMode="auto">
            <a:xfrm>
              <a:off x="6084168" y="35010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8" name="Text Box 125"/>
            <p:cNvSpPr txBox="1">
              <a:spLocks noChangeArrowheads="1"/>
            </p:cNvSpPr>
            <p:nvPr/>
          </p:nvSpPr>
          <p:spPr bwMode="auto">
            <a:xfrm>
              <a:off x="752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9" name="Text Box 125"/>
            <p:cNvSpPr txBox="1">
              <a:spLocks noChangeArrowheads="1"/>
            </p:cNvSpPr>
            <p:nvPr/>
          </p:nvSpPr>
          <p:spPr bwMode="auto">
            <a:xfrm>
              <a:off x="7884368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0" name="Text Box 125"/>
            <p:cNvSpPr txBox="1">
              <a:spLocks noChangeArrowheads="1"/>
            </p:cNvSpPr>
            <p:nvPr/>
          </p:nvSpPr>
          <p:spPr bwMode="auto">
            <a:xfrm>
              <a:off x="6444248" y="3501008"/>
              <a:ext cx="360000" cy="360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1" name="Text Box 125"/>
            <p:cNvSpPr txBox="1">
              <a:spLocks noChangeArrowheads="1"/>
            </p:cNvSpPr>
            <p:nvPr/>
          </p:nvSpPr>
          <p:spPr bwMode="auto">
            <a:xfrm>
              <a:off x="680428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2" name="Text Box 125"/>
            <p:cNvSpPr txBox="1">
              <a:spLocks noChangeArrowheads="1"/>
            </p:cNvSpPr>
            <p:nvPr/>
          </p:nvSpPr>
          <p:spPr bwMode="auto">
            <a:xfrm>
              <a:off x="60841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3" name="Text Box 125"/>
            <p:cNvSpPr txBox="1">
              <a:spLocks noChangeArrowheads="1"/>
            </p:cNvSpPr>
            <p:nvPr/>
          </p:nvSpPr>
          <p:spPr bwMode="auto">
            <a:xfrm>
              <a:off x="644420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4" name="Text Box 125"/>
            <p:cNvSpPr txBox="1">
              <a:spLocks noChangeArrowheads="1"/>
            </p:cNvSpPr>
            <p:nvPr/>
          </p:nvSpPr>
          <p:spPr bwMode="auto">
            <a:xfrm>
              <a:off x="680424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5" name="Text Box 125"/>
            <p:cNvSpPr txBox="1">
              <a:spLocks noChangeArrowheads="1"/>
            </p:cNvSpPr>
            <p:nvPr/>
          </p:nvSpPr>
          <p:spPr bwMode="auto">
            <a:xfrm>
              <a:off x="716428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6" name="Text Box 125"/>
            <p:cNvSpPr txBox="1">
              <a:spLocks noChangeArrowheads="1"/>
            </p:cNvSpPr>
            <p:nvPr/>
          </p:nvSpPr>
          <p:spPr bwMode="auto">
            <a:xfrm>
              <a:off x="752432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7" name="Text Box 125"/>
            <p:cNvSpPr txBox="1">
              <a:spLocks noChangeArrowheads="1"/>
            </p:cNvSpPr>
            <p:nvPr/>
          </p:nvSpPr>
          <p:spPr bwMode="auto">
            <a:xfrm>
              <a:off x="78843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8" name="Text Box 125"/>
            <p:cNvSpPr txBox="1">
              <a:spLocks noChangeArrowheads="1"/>
            </p:cNvSpPr>
            <p:nvPr/>
          </p:nvSpPr>
          <p:spPr bwMode="auto">
            <a:xfrm>
              <a:off x="752436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9" name="Text Box 125"/>
            <p:cNvSpPr txBox="1">
              <a:spLocks noChangeArrowheads="1"/>
            </p:cNvSpPr>
            <p:nvPr/>
          </p:nvSpPr>
          <p:spPr bwMode="auto">
            <a:xfrm>
              <a:off x="6804328" y="242092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0" name="Text Box 125"/>
            <p:cNvSpPr txBox="1">
              <a:spLocks noChangeArrowheads="1"/>
            </p:cNvSpPr>
            <p:nvPr/>
          </p:nvSpPr>
          <p:spPr bwMode="auto">
            <a:xfrm>
              <a:off x="7884408" y="3501048"/>
              <a:ext cx="360000" cy="360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1" name="Text Box 125"/>
            <p:cNvSpPr txBox="1">
              <a:spLocks noChangeArrowheads="1"/>
            </p:cNvSpPr>
            <p:nvPr/>
          </p:nvSpPr>
          <p:spPr bwMode="auto">
            <a:xfrm>
              <a:off x="716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2" name="Text Box 125"/>
            <p:cNvSpPr txBox="1">
              <a:spLocks noChangeArrowheads="1"/>
            </p:cNvSpPr>
            <p:nvPr/>
          </p:nvSpPr>
          <p:spPr bwMode="auto">
            <a:xfrm>
              <a:off x="788440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3" name="Text Box 125"/>
            <p:cNvSpPr txBox="1">
              <a:spLocks noChangeArrowheads="1"/>
            </p:cNvSpPr>
            <p:nvPr/>
          </p:nvSpPr>
          <p:spPr bwMode="auto">
            <a:xfrm>
              <a:off x="7884408" y="3141008"/>
              <a:ext cx="360000" cy="360000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16" name="Группа 215"/>
            <p:cNvGrpSpPr/>
            <p:nvPr/>
          </p:nvGrpSpPr>
          <p:grpSpPr>
            <a:xfrm>
              <a:off x="6228184" y="1880808"/>
              <a:ext cx="1872208" cy="2196264"/>
              <a:chOff x="6228184" y="1880808"/>
              <a:chExt cx="1872208" cy="2196264"/>
            </a:xfrm>
          </p:grpSpPr>
          <p:cxnSp>
            <p:nvCxnSpPr>
              <p:cNvPr id="204" name="Прямая соединительная линия 203"/>
              <p:cNvCxnSpPr>
                <a:stCxn id="166" idx="3"/>
              </p:cNvCxnSpPr>
              <p:nvPr/>
            </p:nvCxnSpPr>
            <p:spPr>
              <a:xfrm flipH="1">
                <a:off x="6228184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Прямая соединительная линия 204"/>
              <p:cNvCxnSpPr>
                <a:stCxn id="166" idx="3"/>
              </p:cNvCxnSpPr>
              <p:nvPr/>
            </p:nvCxnSpPr>
            <p:spPr>
              <a:xfrm>
                <a:off x="7524288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Прямая соединительная линия 205"/>
              <p:cNvCxnSpPr/>
              <p:nvPr/>
            </p:nvCxnSpPr>
            <p:spPr>
              <a:xfrm flipV="1">
                <a:off x="6228184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7" name="TextBox 206"/>
          <p:cNvSpPr txBox="1"/>
          <p:nvPr/>
        </p:nvSpPr>
        <p:spPr>
          <a:xfrm>
            <a:off x="395536" y="4293096"/>
            <a:ext cx="25426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Вопрос: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быть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14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граничными пикселями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(которые только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частично попали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внутрь треугольника)?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5436096" y="364502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1: закрашивать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полностью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или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</a:t>
            </a:r>
            <a:r>
              <a:rPr lang="ru-RU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Брезенхему</a:t>
            </a:r>
            <a:endParaRPr lang="ru-RU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183924" y="5219947"/>
            <a:ext cx="26035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2: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закрашивать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яркостью, зависящей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площади попадания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4" name="Равнобедренный треугольник 463"/>
          <p:cNvSpPr>
            <a:spLocks noChangeAspect="1"/>
          </p:cNvSpPr>
          <p:nvPr/>
        </p:nvSpPr>
        <p:spPr>
          <a:xfrm rot="21480000">
            <a:off x="8179506" y="4377447"/>
            <a:ext cx="360000" cy="413549"/>
          </a:xfrm>
          <a:prstGeom prst="triangle">
            <a:avLst>
              <a:gd name="adj" fmla="val 7308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15" name="Группа 514"/>
          <p:cNvGrpSpPr/>
          <p:nvPr/>
        </p:nvGrpSpPr>
        <p:grpSpPr>
          <a:xfrm>
            <a:off x="6516216" y="1196752"/>
            <a:ext cx="2160240" cy="2520240"/>
            <a:chOff x="3347864" y="1700808"/>
            <a:chExt cx="2160240" cy="2520240"/>
          </a:xfrm>
        </p:grpSpPr>
        <p:sp>
          <p:nvSpPr>
            <p:cNvPr id="516" name="Text Box 125"/>
            <p:cNvSpPr txBox="1">
              <a:spLocks noChangeArrowheads="1"/>
            </p:cNvSpPr>
            <p:nvPr/>
          </p:nvSpPr>
          <p:spPr bwMode="auto">
            <a:xfrm>
              <a:off x="51481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7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8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9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0" name="Text Box 125"/>
            <p:cNvSpPr txBox="1">
              <a:spLocks noChangeArrowheads="1"/>
            </p:cNvSpPr>
            <p:nvPr/>
          </p:nvSpPr>
          <p:spPr bwMode="auto">
            <a:xfrm>
              <a:off x="370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1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2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3" name="Text Box 125"/>
            <p:cNvSpPr txBox="1">
              <a:spLocks noChangeArrowheads="1"/>
            </p:cNvSpPr>
            <p:nvPr/>
          </p:nvSpPr>
          <p:spPr bwMode="auto">
            <a:xfrm>
              <a:off x="514806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4" name="Text Box 125"/>
            <p:cNvSpPr txBox="1">
              <a:spLocks noChangeArrowheads="1"/>
            </p:cNvSpPr>
            <p:nvPr/>
          </p:nvSpPr>
          <p:spPr bwMode="auto">
            <a:xfrm>
              <a:off x="5148104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5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6" name="Text Box 125"/>
            <p:cNvSpPr txBox="1">
              <a:spLocks noChangeArrowheads="1"/>
            </p:cNvSpPr>
            <p:nvPr/>
          </p:nvSpPr>
          <p:spPr bwMode="auto">
            <a:xfrm>
              <a:off x="406798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7" name="Text Box 125"/>
            <p:cNvSpPr txBox="1">
              <a:spLocks noChangeArrowheads="1"/>
            </p:cNvSpPr>
            <p:nvPr/>
          </p:nvSpPr>
          <p:spPr bwMode="auto">
            <a:xfrm>
              <a:off x="334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8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9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0" name="Text Box 125"/>
            <p:cNvSpPr txBox="1">
              <a:spLocks noChangeArrowheads="1"/>
            </p:cNvSpPr>
            <p:nvPr/>
          </p:nvSpPr>
          <p:spPr bwMode="auto">
            <a:xfrm>
              <a:off x="406798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1" name="Text Box 125"/>
            <p:cNvSpPr txBox="1">
              <a:spLocks noChangeArrowheads="1"/>
            </p:cNvSpPr>
            <p:nvPr/>
          </p:nvSpPr>
          <p:spPr bwMode="auto">
            <a:xfrm>
              <a:off x="370794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2" name="Text Box 125"/>
            <p:cNvSpPr txBox="1">
              <a:spLocks noChangeArrowheads="1"/>
            </p:cNvSpPr>
            <p:nvPr/>
          </p:nvSpPr>
          <p:spPr bwMode="auto">
            <a:xfrm>
              <a:off x="334790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3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4" name="Text Box 125"/>
            <p:cNvSpPr txBox="1">
              <a:spLocks noChangeArrowheads="1"/>
            </p:cNvSpPr>
            <p:nvPr/>
          </p:nvSpPr>
          <p:spPr bwMode="auto">
            <a:xfrm>
              <a:off x="33479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5" name="Text Box 125"/>
            <p:cNvSpPr txBox="1">
              <a:spLocks noChangeArrowheads="1"/>
            </p:cNvSpPr>
            <p:nvPr/>
          </p:nvSpPr>
          <p:spPr bwMode="auto">
            <a:xfrm>
              <a:off x="370798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6" name="Text Box 125"/>
            <p:cNvSpPr txBox="1">
              <a:spLocks noChangeArrowheads="1"/>
            </p:cNvSpPr>
            <p:nvPr/>
          </p:nvSpPr>
          <p:spPr bwMode="auto">
            <a:xfrm>
              <a:off x="334786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7" name="Text Box 125"/>
            <p:cNvSpPr txBox="1">
              <a:spLocks noChangeArrowheads="1"/>
            </p:cNvSpPr>
            <p:nvPr/>
          </p:nvSpPr>
          <p:spPr bwMode="auto">
            <a:xfrm>
              <a:off x="370794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8" name="Text Box 125"/>
            <p:cNvSpPr txBox="1">
              <a:spLocks noChangeArrowheads="1"/>
            </p:cNvSpPr>
            <p:nvPr/>
          </p:nvSpPr>
          <p:spPr bwMode="auto">
            <a:xfrm>
              <a:off x="3347864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9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0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1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2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3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4" name="Text Box 125"/>
            <p:cNvSpPr txBox="1">
              <a:spLocks noChangeArrowheads="1"/>
            </p:cNvSpPr>
            <p:nvPr/>
          </p:nvSpPr>
          <p:spPr bwMode="auto">
            <a:xfrm>
              <a:off x="51480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5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6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7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8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9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0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1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2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3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4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5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6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7" name="Text Box 125"/>
            <p:cNvSpPr txBox="1">
              <a:spLocks noChangeArrowheads="1"/>
            </p:cNvSpPr>
            <p:nvPr/>
          </p:nvSpPr>
          <p:spPr bwMode="auto">
            <a:xfrm>
              <a:off x="514810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8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559" name="Группа 210"/>
            <p:cNvGrpSpPr/>
            <p:nvPr/>
          </p:nvGrpSpPr>
          <p:grpSpPr>
            <a:xfrm>
              <a:off x="3491880" y="1880808"/>
              <a:ext cx="1872208" cy="2196264"/>
              <a:chOff x="3491880" y="1880808"/>
              <a:chExt cx="1872208" cy="2196264"/>
            </a:xfrm>
          </p:grpSpPr>
          <p:cxnSp>
            <p:nvCxnSpPr>
              <p:cNvPr id="560" name="Прямая соединительная линия 559"/>
              <p:cNvCxnSpPr>
                <a:stCxn id="521" idx="3"/>
              </p:cNvCxnSpPr>
              <p:nvPr/>
            </p:nvCxnSpPr>
            <p:spPr>
              <a:xfrm flipH="1">
                <a:off x="3491880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1" name="Прямая соединительная линия 560"/>
              <p:cNvCxnSpPr>
                <a:stCxn id="521" idx="3"/>
              </p:cNvCxnSpPr>
              <p:nvPr/>
            </p:nvCxnSpPr>
            <p:spPr>
              <a:xfrm>
                <a:off x="4787984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Прямая соединительная линия 561"/>
              <p:cNvCxnSpPr/>
              <p:nvPr/>
            </p:nvCxnSpPr>
            <p:spPr>
              <a:xfrm flipV="1">
                <a:off x="3491880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3" name="Группа 562"/>
          <p:cNvGrpSpPr>
            <a:grpSpLocks noChangeAspect="1"/>
          </p:cNvGrpSpPr>
          <p:nvPr/>
        </p:nvGrpSpPr>
        <p:grpSpPr>
          <a:xfrm>
            <a:off x="8172400" y="4869160"/>
            <a:ext cx="360000" cy="419993"/>
            <a:chOff x="3347864" y="1700808"/>
            <a:chExt cx="2160240" cy="2520240"/>
          </a:xfrm>
        </p:grpSpPr>
        <p:sp>
          <p:nvSpPr>
            <p:cNvPr id="564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5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6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7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8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9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0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1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2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3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4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5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6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7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9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0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1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2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3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4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5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6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7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8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9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0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1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592" name="Группа 591"/>
          <p:cNvGrpSpPr>
            <a:grpSpLocks noChangeAspect="1"/>
          </p:cNvGrpSpPr>
          <p:nvPr/>
        </p:nvGrpSpPr>
        <p:grpSpPr>
          <a:xfrm>
            <a:off x="8172400" y="5877272"/>
            <a:ext cx="360000" cy="419993"/>
            <a:chOff x="6084168" y="1700808"/>
            <a:chExt cx="2160240" cy="2520240"/>
          </a:xfrm>
        </p:grpSpPr>
        <p:sp>
          <p:nvSpPr>
            <p:cNvPr id="593" name="Text Box 125"/>
            <p:cNvSpPr txBox="1">
              <a:spLocks noChangeArrowheads="1"/>
            </p:cNvSpPr>
            <p:nvPr/>
          </p:nvSpPr>
          <p:spPr bwMode="auto">
            <a:xfrm>
              <a:off x="7524408" y="2780968"/>
              <a:ext cx="360000" cy="36000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4" name="Text Box 125"/>
            <p:cNvSpPr txBox="1">
              <a:spLocks noChangeArrowheads="1"/>
            </p:cNvSpPr>
            <p:nvPr/>
          </p:nvSpPr>
          <p:spPr bwMode="auto">
            <a:xfrm>
              <a:off x="7524368" y="2420928"/>
              <a:ext cx="360000" cy="360000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5" name="Text Box 125"/>
            <p:cNvSpPr txBox="1">
              <a:spLocks noChangeArrowheads="1"/>
            </p:cNvSpPr>
            <p:nvPr/>
          </p:nvSpPr>
          <p:spPr bwMode="auto">
            <a:xfrm>
              <a:off x="6804288" y="2780968"/>
              <a:ext cx="360000" cy="360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6" name="Text Box 125"/>
            <p:cNvSpPr txBox="1">
              <a:spLocks noChangeArrowheads="1"/>
            </p:cNvSpPr>
            <p:nvPr/>
          </p:nvSpPr>
          <p:spPr bwMode="auto">
            <a:xfrm>
              <a:off x="716428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7" name="Text Box 125"/>
            <p:cNvSpPr txBox="1">
              <a:spLocks noChangeArrowheads="1"/>
            </p:cNvSpPr>
            <p:nvPr/>
          </p:nvSpPr>
          <p:spPr bwMode="auto">
            <a:xfrm>
              <a:off x="752432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8" name="Text Box 125"/>
            <p:cNvSpPr txBox="1">
              <a:spLocks noChangeArrowheads="1"/>
            </p:cNvSpPr>
            <p:nvPr/>
          </p:nvSpPr>
          <p:spPr bwMode="auto">
            <a:xfrm>
              <a:off x="7164328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9" name="Text Box 125"/>
            <p:cNvSpPr txBox="1">
              <a:spLocks noChangeArrowheads="1"/>
            </p:cNvSpPr>
            <p:nvPr/>
          </p:nvSpPr>
          <p:spPr bwMode="auto">
            <a:xfrm>
              <a:off x="7164288" y="2060848"/>
              <a:ext cx="360000" cy="360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0" name="Text Box 125"/>
            <p:cNvSpPr txBox="1">
              <a:spLocks noChangeArrowheads="1"/>
            </p:cNvSpPr>
            <p:nvPr/>
          </p:nvSpPr>
          <p:spPr bwMode="auto">
            <a:xfrm>
              <a:off x="7524328" y="20608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1" name="Text Box 125"/>
            <p:cNvSpPr txBox="1">
              <a:spLocks noChangeArrowheads="1"/>
            </p:cNvSpPr>
            <p:nvPr/>
          </p:nvSpPr>
          <p:spPr bwMode="auto">
            <a:xfrm>
              <a:off x="7164288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2" name="Text Box 125"/>
            <p:cNvSpPr txBox="1">
              <a:spLocks noChangeArrowheads="1"/>
            </p:cNvSpPr>
            <p:nvPr/>
          </p:nvSpPr>
          <p:spPr bwMode="auto">
            <a:xfrm>
              <a:off x="6444208" y="3140968"/>
              <a:ext cx="360000" cy="36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3" name="Text Box 125"/>
            <p:cNvSpPr txBox="1">
              <a:spLocks noChangeArrowheads="1"/>
            </p:cNvSpPr>
            <p:nvPr/>
          </p:nvSpPr>
          <p:spPr bwMode="auto">
            <a:xfrm>
              <a:off x="680428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4" name="Text Box 125"/>
            <p:cNvSpPr txBox="1">
              <a:spLocks noChangeArrowheads="1"/>
            </p:cNvSpPr>
            <p:nvPr/>
          </p:nvSpPr>
          <p:spPr bwMode="auto">
            <a:xfrm>
              <a:off x="716432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5" name="Text Box 125"/>
            <p:cNvSpPr txBox="1">
              <a:spLocks noChangeArrowheads="1"/>
            </p:cNvSpPr>
            <p:nvPr/>
          </p:nvSpPr>
          <p:spPr bwMode="auto">
            <a:xfrm>
              <a:off x="6084168" y="35010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6" name="Text Box 125"/>
            <p:cNvSpPr txBox="1">
              <a:spLocks noChangeArrowheads="1"/>
            </p:cNvSpPr>
            <p:nvPr/>
          </p:nvSpPr>
          <p:spPr bwMode="auto">
            <a:xfrm>
              <a:off x="752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8" name="Text Box 125"/>
            <p:cNvSpPr txBox="1">
              <a:spLocks noChangeArrowheads="1"/>
            </p:cNvSpPr>
            <p:nvPr/>
          </p:nvSpPr>
          <p:spPr bwMode="auto">
            <a:xfrm>
              <a:off x="6444248" y="3501008"/>
              <a:ext cx="360000" cy="360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9" name="Text Box 125"/>
            <p:cNvSpPr txBox="1">
              <a:spLocks noChangeArrowheads="1"/>
            </p:cNvSpPr>
            <p:nvPr/>
          </p:nvSpPr>
          <p:spPr bwMode="auto">
            <a:xfrm>
              <a:off x="680428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0" name="Text Box 125"/>
            <p:cNvSpPr txBox="1">
              <a:spLocks noChangeArrowheads="1"/>
            </p:cNvSpPr>
            <p:nvPr/>
          </p:nvSpPr>
          <p:spPr bwMode="auto">
            <a:xfrm>
              <a:off x="60841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1" name="Text Box 125"/>
            <p:cNvSpPr txBox="1">
              <a:spLocks noChangeArrowheads="1"/>
            </p:cNvSpPr>
            <p:nvPr/>
          </p:nvSpPr>
          <p:spPr bwMode="auto">
            <a:xfrm>
              <a:off x="644420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2" name="Text Box 125"/>
            <p:cNvSpPr txBox="1">
              <a:spLocks noChangeArrowheads="1"/>
            </p:cNvSpPr>
            <p:nvPr/>
          </p:nvSpPr>
          <p:spPr bwMode="auto">
            <a:xfrm>
              <a:off x="680424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3" name="Text Box 125"/>
            <p:cNvSpPr txBox="1">
              <a:spLocks noChangeArrowheads="1"/>
            </p:cNvSpPr>
            <p:nvPr/>
          </p:nvSpPr>
          <p:spPr bwMode="auto">
            <a:xfrm>
              <a:off x="716428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4" name="Text Box 125"/>
            <p:cNvSpPr txBox="1">
              <a:spLocks noChangeArrowheads="1"/>
            </p:cNvSpPr>
            <p:nvPr/>
          </p:nvSpPr>
          <p:spPr bwMode="auto">
            <a:xfrm>
              <a:off x="752432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5" name="Text Box 125"/>
            <p:cNvSpPr txBox="1">
              <a:spLocks noChangeArrowheads="1"/>
            </p:cNvSpPr>
            <p:nvPr/>
          </p:nvSpPr>
          <p:spPr bwMode="auto">
            <a:xfrm>
              <a:off x="7884368" y="3861050"/>
              <a:ext cx="359998" cy="359998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6" name="Text Box 125"/>
            <p:cNvSpPr txBox="1">
              <a:spLocks noChangeArrowheads="1"/>
            </p:cNvSpPr>
            <p:nvPr/>
          </p:nvSpPr>
          <p:spPr bwMode="auto">
            <a:xfrm>
              <a:off x="752436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7" name="Text Box 125"/>
            <p:cNvSpPr txBox="1">
              <a:spLocks noChangeArrowheads="1"/>
            </p:cNvSpPr>
            <p:nvPr/>
          </p:nvSpPr>
          <p:spPr bwMode="auto">
            <a:xfrm>
              <a:off x="6804328" y="242092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8" name="Text Box 125"/>
            <p:cNvSpPr txBox="1">
              <a:spLocks noChangeArrowheads="1"/>
            </p:cNvSpPr>
            <p:nvPr/>
          </p:nvSpPr>
          <p:spPr bwMode="auto">
            <a:xfrm>
              <a:off x="7884408" y="3501048"/>
              <a:ext cx="360000" cy="360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9" name="Text Box 125"/>
            <p:cNvSpPr txBox="1">
              <a:spLocks noChangeArrowheads="1"/>
            </p:cNvSpPr>
            <p:nvPr/>
          </p:nvSpPr>
          <p:spPr bwMode="auto">
            <a:xfrm>
              <a:off x="716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0" name="Text Box 125"/>
            <p:cNvSpPr txBox="1">
              <a:spLocks noChangeArrowheads="1"/>
            </p:cNvSpPr>
            <p:nvPr/>
          </p:nvSpPr>
          <p:spPr bwMode="auto">
            <a:xfrm>
              <a:off x="7884408" y="3141008"/>
              <a:ext cx="360000" cy="360000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21" name="Группа 620"/>
          <p:cNvGrpSpPr>
            <a:grpSpLocks noChangeAspect="1"/>
          </p:cNvGrpSpPr>
          <p:nvPr/>
        </p:nvGrpSpPr>
        <p:grpSpPr>
          <a:xfrm>
            <a:off x="8172400" y="5373216"/>
            <a:ext cx="360000" cy="419993"/>
            <a:chOff x="3347864" y="1700808"/>
            <a:chExt cx="2160240" cy="2520240"/>
          </a:xfrm>
        </p:grpSpPr>
        <p:sp>
          <p:nvSpPr>
            <p:cNvPr id="622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3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4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5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6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7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8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9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0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1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2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3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5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6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7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8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9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0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1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2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3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4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5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6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7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32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2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8" grpId="0"/>
      <p:bldP spid="209" grpId="0"/>
      <p:bldP spid="46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буквы</a:t>
            </a:r>
            <a:r>
              <a:rPr lang="en-US" dirty="0" smtClean="0"/>
              <a:t> S</a:t>
            </a:r>
            <a:r>
              <a:rPr lang="ru-RU" dirty="0" smtClean="0"/>
              <a:t> со сглаживанием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1.3.5 Результат растеризации со сглаживанием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121" name="TextBox 120"/>
          <p:cNvSpPr txBox="1"/>
          <p:nvPr/>
        </p:nvSpPr>
        <p:spPr>
          <a:xfrm>
            <a:off x="6300192" y="2996952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CC00"/>
                </a:solidFill>
                <a:latin typeface="+mn-lt"/>
              </a:rPr>
              <a:t>S</a:t>
            </a:r>
            <a:endParaRPr lang="ru-RU" sz="3600" dirty="0">
              <a:solidFill>
                <a:srgbClr val="00CC00"/>
              </a:solidFill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835696" y="2996952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S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03542 -0.0784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2" calcmode="lin" valueType="num">
                                      <p:cBhvr override="childStyle">
                                        <p:cTn id="1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1" grpId="1"/>
      <p:bldP spid="121" grpId="2"/>
      <p:bldP spid="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Требования к растеризации отрезка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1.3.1 Требования к алгоритмам растеризации отрезка </a:t>
            </a:r>
          </a:p>
        </p:txBody>
      </p:sp>
      <p:graphicFrame>
        <p:nvGraphicFramePr>
          <p:cNvPr id="25" name="Group 43"/>
          <p:cNvGraphicFramePr>
            <a:graphicFrameLocks/>
          </p:cNvGraphicFramePr>
          <p:nvPr/>
        </p:nvGraphicFramePr>
        <p:xfrm>
          <a:off x="539750" y="1227003"/>
          <a:ext cx="8064500" cy="2723198"/>
        </p:xfrm>
        <a:graphic>
          <a:graphicData uri="http://schemas.openxmlformats.org/drawingml/2006/table">
            <a:tbl>
              <a:tblPr/>
              <a:tblGrid>
                <a:gridCol w="3312170"/>
                <a:gridCol w="4752330"/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Требования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Концы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должны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находиться в заданных точках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Концы попадают только в пиксели (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неоднозначность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Отрезки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должны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выглядеть как прямые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для вертикального и горизонтального случаев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 должна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меняться вдоль отрезка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 до пикселей в каждой точке отрезка различно, т.е. яркость 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непостоянна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" name="Picture 31" descr="Рисунок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4005064"/>
            <a:ext cx="8640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1. Простейший алгоритм ЦДА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[1/3]</a:t>
            </a:r>
            <a:endParaRPr lang="ru-RU" dirty="0"/>
          </a:p>
        </p:txBody>
      </p:sp>
      <p:graphicFrame>
        <p:nvGraphicFramePr>
          <p:cNvPr id="7" name="Object 35"/>
          <p:cNvGraphicFramePr>
            <a:graphicFrameLocks noChangeAspect="1"/>
          </p:cNvGraphicFramePr>
          <p:nvPr>
            <p:ph sz="quarter" idx="1"/>
          </p:nvPr>
        </p:nvGraphicFramePr>
        <p:xfrm>
          <a:off x="415925" y="2204864"/>
          <a:ext cx="3343275" cy="765175"/>
        </p:xfrm>
        <a:graphic>
          <a:graphicData uri="http://schemas.openxmlformats.org/presentationml/2006/ole">
            <p:oleObj spid="_x0000_s18434" name="Equation" r:id="rId4" imgW="2108160" imgH="482400" progId="Equation.DSMT4">
              <p:embed/>
            </p:oleObj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850" y="1268760"/>
            <a:ext cx="84963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DDA </a:t>
            </a:r>
            <a:r>
              <a:rPr lang="ru-RU" dirty="0"/>
              <a:t>– </a:t>
            </a:r>
            <a:r>
              <a:rPr lang="en-US" sz="1600" dirty="0" smtClean="0"/>
              <a:t>Digital</a:t>
            </a:r>
            <a:r>
              <a:rPr lang="ru-RU" sz="1600" dirty="0" smtClean="0"/>
              <a:t> </a:t>
            </a:r>
            <a:r>
              <a:rPr lang="en-US" sz="1600" dirty="0" smtClean="0"/>
              <a:t>Differential</a:t>
            </a:r>
            <a:r>
              <a:rPr lang="ru-RU" sz="1600" dirty="0" smtClean="0"/>
              <a:t> </a:t>
            </a:r>
            <a:r>
              <a:rPr lang="en-US" sz="1600" dirty="0" smtClean="0"/>
              <a:t>Analyzer</a:t>
            </a:r>
            <a:r>
              <a:rPr lang="ru-RU" sz="1600" dirty="0" smtClean="0"/>
              <a:t> (Цифровой Дифференциальный Анализатор</a:t>
            </a:r>
            <a:r>
              <a:rPr lang="ru-RU" sz="1600" dirty="0"/>
              <a:t>)</a:t>
            </a:r>
          </a:p>
          <a:p>
            <a:pPr algn="ctr"/>
            <a:r>
              <a:rPr lang="ru-RU" sz="1600" i="1" dirty="0" smtClean="0"/>
              <a:t>вычислительное </a:t>
            </a:r>
            <a:r>
              <a:rPr lang="ru-RU" sz="1600" i="1" dirty="0"/>
              <a:t>устройство, применявшееся ранее для генерации </a:t>
            </a:r>
            <a:r>
              <a:rPr lang="ru-RU" sz="1600" i="1" dirty="0" smtClean="0"/>
              <a:t>векторов</a:t>
            </a:r>
            <a:endParaRPr lang="en-US" sz="1600" i="1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779838" y="2413174"/>
            <a:ext cx="4824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/>
              <a:t>начало отрезка (вещественное и пиксельное)</a:t>
            </a:r>
            <a:endParaRPr lang="en-US" sz="1600" dirty="0"/>
          </a:p>
        </p:txBody>
      </p:sp>
      <p:graphicFrame>
        <p:nvGraphicFramePr>
          <p:cNvPr id="10" name="Object 38"/>
          <p:cNvGraphicFramePr>
            <a:graphicFrameLocks noChangeAspect="1"/>
          </p:cNvGraphicFramePr>
          <p:nvPr/>
        </p:nvGraphicFramePr>
        <p:xfrm>
          <a:off x="415925" y="2852911"/>
          <a:ext cx="3303588" cy="784225"/>
        </p:xfrm>
        <a:graphic>
          <a:graphicData uri="http://schemas.openxmlformats.org/presentationml/2006/ole">
            <p:oleObj spid="_x0000_s18435" name="Equation" r:id="rId5" imgW="2031840" imgH="482400" progId="Equation.DSMT4">
              <p:embed/>
            </p:oleObj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779838" y="3068811"/>
            <a:ext cx="4824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/>
              <a:t>конец отрезка (вещественное и пиксельное)</a:t>
            </a:r>
            <a:endParaRPr lang="en-US" sz="1600"/>
          </a:p>
        </p:txBody>
      </p:sp>
      <p:graphicFrame>
        <p:nvGraphicFramePr>
          <p:cNvPr id="12" name="Object 46"/>
          <p:cNvGraphicFramePr>
            <a:graphicFrameLocks noChangeAspect="1"/>
          </p:cNvGraphicFramePr>
          <p:nvPr/>
        </p:nvGraphicFramePr>
        <p:xfrm>
          <a:off x="330200" y="4077072"/>
          <a:ext cx="3594100" cy="412750"/>
        </p:xfrm>
        <a:graphic>
          <a:graphicData uri="http://schemas.openxmlformats.org/presentationml/2006/ole">
            <p:oleObj spid="_x0000_s18436" name="Equation" r:id="rId6" imgW="2209680" imgH="253800" progId="Equation.DSMT4">
              <p:embed/>
            </p:oleObj>
          </a:graphicData>
        </a:graphic>
      </p:graphicFrame>
      <p:graphicFrame>
        <p:nvGraphicFramePr>
          <p:cNvPr id="13" name="Object 49"/>
          <p:cNvGraphicFramePr>
            <a:graphicFrameLocks noChangeAspect="1"/>
          </p:cNvGraphicFramePr>
          <p:nvPr/>
        </p:nvGraphicFramePr>
        <p:xfrm>
          <a:off x="430213" y="4556497"/>
          <a:ext cx="1693862" cy="1444625"/>
        </p:xfrm>
        <a:graphic>
          <a:graphicData uri="http://schemas.openxmlformats.org/presentationml/2006/ole">
            <p:oleObj spid="_x0000_s18437" name="Equation" r:id="rId7" imgW="1041120" imgH="888840" progId="Equation.DSMT4">
              <p:embed/>
            </p:oleObj>
          </a:graphicData>
        </a:graphic>
      </p:graphicFrame>
      <p:graphicFrame>
        <p:nvGraphicFramePr>
          <p:cNvPr id="14" name="Object 50"/>
          <p:cNvGraphicFramePr>
            <a:graphicFrameLocks noChangeAspect="1"/>
          </p:cNvGraphicFramePr>
          <p:nvPr/>
        </p:nvGraphicFramePr>
        <p:xfrm>
          <a:off x="4716463" y="4365104"/>
          <a:ext cx="3552825" cy="1238250"/>
        </p:xfrm>
        <a:graphic>
          <a:graphicData uri="http://schemas.openxmlformats.org/presentationml/2006/ole">
            <p:oleObj spid="_x0000_s18438" name="Equation" r:id="rId8" imgW="2184120" imgH="7617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2. Алгоритм </a:t>
            </a:r>
            <a:r>
              <a:rPr lang="ru-RU" dirty="0" err="1" smtClean="0"/>
              <a:t>Брезенхема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800" dirty="0" smtClean="0"/>
              <a:t>(</a:t>
            </a:r>
            <a:r>
              <a:rPr lang="en-US" sz="2800" dirty="0" err="1" smtClean="0"/>
              <a:t>Bresenham's</a:t>
            </a:r>
            <a:r>
              <a:rPr lang="en-US" sz="2800" dirty="0" smtClean="0"/>
              <a:t> line algorithm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[2/3]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4536504" cy="29523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Рассмотрим ситуацию: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 наклона отрезка в диапазоне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[0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°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-45°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]</a:t>
            </a: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каждого столбца пикселей вычисляется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расстояние между реальной координатой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 ближайшим пикселем. 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ошибка не превышает половину высоты ячейки (пикселя), то она заполняется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Прямоугольник 55"/>
          <p:cNvSpPr>
            <a:spLocks noChangeAspect="1"/>
          </p:cNvSpPr>
          <p:nvPr/>
        </p:nvSpPr>
        <p:spPr>
          <a:xfrm>
            <a:off x="72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>
            <a:spLocks noChangeAspect="1"/>
          </p:cNvSpPr>
          <p:nvPr/>
        </p:nvSpPr>
        <p:spPr>
          <a:xfrm>
            <a:off x="72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72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72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108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>
          <a:xfrm>
            <a:off x="108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>
          <a:xfrm>
            <a:off x="108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108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144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>
            <a:spLocks noChangeAspect="1"/>
          </p:cNvSpPr>
          <p:nvPr/>
        </p:nvSpPr>
        <p:spPr>
          <a:xfrm>
            <a:off x="144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>
            <a:spLocks noChangeAspect="1"/>
          </p:cNvSpPr>
          <p:nvPr/>
        </p:nvSpPr>
        <p:spPr>
          <a:xfrm>
            <a:off x="144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>
            <a:spLocks noChangeAspect="1"/>
          </p:cNvSpPr>
          <p:nvPr/>
        </p:nvSpPr>
        <p:spPr>
          <a:xfrm>
            <a:off x="144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>
            <a:spLocks noChangeAspect="1"/>
          </p:cNvSpPr>
          <p:nvPr/>
        </p:nvSpPr>
        <p:spPr>
          <a:xfrm>
            <a:off x="180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>
            <a:spLocks noChangeAspect="1"/>
          </p:cNvSpPr>
          <p:nvPr/>
        </p:nvSpPr>
        <p:spPr>
          <a:xfrm>
            <a:off x="180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>
            <a:spLocks noChangeAspect="1"/>
          </p:cNvSpPr>
          <p:nvPr/>
        </p:nvSpPr>
        <p:spPr>
          <a:xfrm>
            <a:off x="180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180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216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216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216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>
            <a:spLocks noChangeAspect="1"/>
          </p:cNvSpPr>
          <p:nvPr/>
        </p:nvSpPr>
        <p:spPr>
          <a:xfrm>
            <a:off x="216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>
            <a:spLocks noChangeAspect="1"/>
          </p:cNvSpPr>
          <p:nvPr/>
        </p:nvSpPr>
        <p:spPr>
          <a:xfrm>
            <a:off x="252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>
            <a:spLocks noChangeAspect="1"/>
          </p:cNvSpPr>
          <p:nvPr/>
        </p:nvSpPr>
        <p:spPr>
          <a:xfrm>
            <a:off x="252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>
            <a:spLocks noChangeAspect="1"/>
          </p:cNvSpPr>
          <p:nvPr/>
        </p:nvSpPr>
        <p:spPr>
          <a:xfrm>
            <a:off x="252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>
            <a:spLocks noChangeAspect="1"/>
          </p:cNvSpPr>
          <p:nvPr/>
        </p:nvSpPr>
        <p:spPr>
          <a:xfrm>
            <a:off x="252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>
            <a:spLocks noChangeAspect="1"/>
          </p:cNvSpPr>
          <p:nvPr/>
        </p:nvSpPr>
        <p:spPr>
          <a:xfrm>
            <a:off x="288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>
            <a:spLocks noChangeAspect="1"/>
          </p:cNvSpPr>
          <p:nvPr/>
        </p:nvSpPr>
        <p:spPr>
          <a:xfrm>
            <a:off x="288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>
            <a:spLocks noChangeAspect="1"/>
          </p:cNvSpPr>
          <p:nvPr/>
        </p:nvSpPr>
        <p:spPr>
          <a:xfrm>
            <a:off x="288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>
            <a:spLocks noChangeAspect="1"/>
          </p:cNvSpPr>
          <p:nvPr/>
        </p:nvSpPr>
        <p:spPr>
          <a:xfrm>
            <a:off x="288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>
            <a:spLocks noChangeAspect="1"/>
          </p:cNvSpPr>
          <p:nvPr/>
        </p:nvSpPr>
        <p:spPr>
          <a:xfrm>
            <a:off x="324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>
            <a:spLocks noChangeAspect="1"/>
          </p:cNvSpPr>
          <p:nvPr/>
        </p:nvSpPr>
        <p:spPr>
          <a:xfrm>
            <a:off x="324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>
            <a:spLocks noChangeAspect="1"/>
          </p:cNvSpPr>
          <p:nvPr/>
        </p:nvSpPr>
        <p:spPr>
          <a:xfrm>
            <a:off x="324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>
            <a:spLocks noChangeAspect="1"/>
          </p:cNvSpPr>
          <p:nvPr/>
        </p:nvSpPr>
        <p:spPr>
          <a:xfrm>
            <a:off x="324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>
            <a:spLocks noChangeAspect="1"/>
          </p:cNvSpPr>
          <p:nvPr/>
        </p:nvSpPr>
        <p:spPr>
          <a:xfrm>
            <a:off x="360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>
            <a:spLocks noChangeAspect="1"/>
          </p:cNvSpPr>
          <p:nvPr/>
        </p:nvSpPr>
        <p:spPr>
          <a:xfrm>
            <a:off x="360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>
            <a:spLocks noChangeAspect="1"/>
          </p:cNvSpPr>
          <p:nvPr/>
        </p:nvSpPr>
        <p:spPr>
          <a:xfrm>
            <a:off x="360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>
            <a:spLocks noChangeAspect="1"/>
          </p:cNvSpPr>
          <p:nvPr/>
        </p:nvSpPr>
        <p:spPr>
          <a:xfrm>
            <a:off x="360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>
            <a:spLocks noChangeAspect="1"/>
          </p:cNvSpPr>
          <p:nvPr/>
        </p:nvSpPr>
        <p:spPr>
          <a:xfrm>
            <a:off x="396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>
            <a:spLocks noChangeAspect="1"/>
          </p:cNvSpPr>
          <p:nvPr/>
        </p:nvSpPr>
        <p:spPr>
          <a:xfrm>
            <a:off x="396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396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396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9" name="Прямая соединительная линия 198"/>
          <p:cNvCxnSpPr>
            <a:cxnSpLocks noChangeAspect="1"/>
          </p:cNvCxnSpPr>
          <p:nvPr/>
        </p:nvCxnSpPr>
        <p:spPr>
          <a:xfrm>
            <a:off x="1187624" y="5301208"/>
            <a:ext cx="2736304" cy="270437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Прямоугольник 283"/>
          <p:cNvSpPr>
            <a:spLocks noChangeAspect="1"/>
          </p:cNvSpPr>
          <p:nvPr/>
        </p:nvSpPr>
        <p:spPr>
          <a:xfrm>
            <a:off x="507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ик 284"/>
          <p:cNvSpPr>
            <a:spLocks noChangeAspect="1"/>
          </p:cNvSpPr>
          <p:nvPr/>
        </p:nvSpPr>
        <p:spPr>
          <a:xfrm>
            <a:off x="507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Прямоугольник 285"/>
          <p:cNvSpPr>
            <a:spLocks noChangeAspect="1"/>
          </p:cNvSpPr>
          <p:nvPr/>
        </p:nvSpPr>
        <p:spPr>
          <a:xfrm>
            <a:off x="507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ик 286"/>
          <p:cNvSpPr>
            <a:spLocks noChangeAspect="1"/>
          </p:cNvSpPr>
          <p:nvPr/>
        </p:nvSpPr>
        <p:spPr>
          <a:xfrm>
            <a:off x="507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ик 288"/>
          <p:cNvSpPr>
            <a:spLocks noChangeAspect="1"/>
          </p:cNvSpPr>
          <p:nvPr/>
        </p:nvSpPr>
        <p:spPr>
          <a:xfrm>
            <a:off x="543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ик 289"/>
          <p:cNvSpPr>
            <a:spLocks noChangeAspect="1"/>
          </p:cNvSpPr>
          <p:nvPr/>
        </p:nvSpPr>
        <p:spPr>
          <a:xfrm>
            <a:off x="543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ик 290"/>
          <p:cNvSpPr>
            <a:spLocks noChangeAspect="1"/>
          </p:cNvSpPr>
          <p:nvPr/>
        </p:nvSpPr>
        <p:spPr>
          <a:xfrm>
            <a:off x="543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ик 291"/>
          <p:cNvSpPr>
            <a:spLocks noChangeAspect="1"/>
          </p:cNvSpPr>
          <p:nvPr/>
        </p:nvSpPr>
        <p:spPr>
          <a:xfrm>
            <a:off x="543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ик 293"/>
          <p:cNvSpPr>
            <a:spLocks noChangeAspect="1"/>
          </p:cNvSpPr>
          <p:nvPr/>
        </p:nvSpPr>
        <p:spPr>
          <a:xfrm>
            <a:off x="579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Прямоугольник 294"/>
          <p:cNvSpPr>
            <a:spLocks noChangeAspect="1"/>
          </p:cNvSpPr>
          <p:nvPr/>
        </p:nvSpPr>
        <p:spPr>
          <a:xfrm>
            <a:off x="579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Прямоугольник 295"/>
          <p:cNvSpPr>
            <a:spLocks noChangeAspect="1"/>
          </p:cNvSpPr>
          <p:nvPr/>
        </p:nvSpPr>
        <p:spPr>
          <a:xfrm>
            <a:off x="579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7" name="Прямоугольник 296"/>
          <p:cNvSpPr>
            <a:spLocks noChangeAspect="1"/>
          </p:cNvSpPr>
          <p:nvPr/>
        </p:nvSpPr>
        <p:spPr>
          <a:xfrm>
            <a:off x="579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9" name="Прямоугольник 298"/>
          <p:cNvSpPr>
            <a:spLocks noChangeAspect="1"/>
          </p:cNvSpPr>
          <p:nvPr/>
        </p:nvSpPr>
        <p:spPr>
          <a:xfrm>
            <a:off x="615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0" name="Прямоугольник 299"/>
          <p:cNvSpPr>
            <a:spLocks noChangeAspect="1"/>
          </p:cNvSpPr>
          <p:nvPr/>
        </p:nvSpPr>
        <p:spPr>
          <a:xfrm>
            <a:off x="615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1" name="Прямоугольник 300"/>
          <p:cNvSpPr>
            <a:spLocks noChangeAspect="1"/>
          </p:cNvSpPr>
          <p:nvPr/>
        </p:nvSpPr>
        <p:spPr>
          <a:xfrm>
            <a:off x="615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ик 301"/>
          <p:cNvSpPr>
            <a:spLocks noChangeAspect="1"/>
          </p:cNvSpPr>
          <p:nvPr/>
        </p:nvSpPr>
        <p:spPr>
          <a:xfrm>
            <a:off x="615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ик 303"/>
          <p:cNvSpPr>
            <a:spLocks noChangeAspect="1"/>
          </p:cNvSpPr>
          <p:nvPr/>
        </p:nvSpPr>
        <p:spPr>
          <a:xfrm>
            <a:off x="651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рямоугольник 304"/>
          <p:cNvSpPr>
            <a:spLocks noChangeAspect="1"/>
          </p:cNvSpPr>
          <p:nvPr/>
        </p:nvSpPr>
        <p:spPr>
          <a:xfrm>
            <a:off x="651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6" name="Прямоугольник 305"/>
          <p:cNvSpPr>
            <a:spLocks noChangeAspect="1"/>
          </p:cNvSpPr>
          <p:nvPr/>
        </p:nvSpPr>
        <p:spPr>
          <a:xfrm>
            <a:off x="651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Прямоугольник 306"/>
          <p:cNvSpPr>
            <a:spLocks noChangeAspect="1"/>
          </p:cNvSpPr>
          <p:nvPr/>
        </p:nvSpPr>
        <p:spPr>
          <a:xfrm>
            <a:off x="651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Прямоугольник 308"/>
          <p:cNvSpPr>
            <a:spLocks noChangeAspect="1"/>
          </p:cNvSpPr>
          <p:nvPr/>
        </p:nvSpPr>
        <p:spPr>
          <a:xfrm>
            <a:off x="687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ик 309"/>
          <p:cNvSpPr>
            <a:spLocks noChangeAspect="1"/>
          </p:cNvSpPr>
          <p:nvPr/>
        </p:nvSpPr>
        <p:spPr>
          <a:xfrm>
            <a:off x="687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/>
          <p:cNvSpPr>
            <a:spLocks noChangeAspect="1"/>
          </p:cNvSpPr>
          <p:nvPr/>
        </p:nvSpPr>
        <p:spPr>
          <a:xfrm>
            <a:off x="687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ик 311"/>
          <p:cNvSpPr>
            <a:spLocks noChangeAspect="1"/>
          </p:cNvSpPr>
          <p:nvPr/>
        </p:nvSpPr>
        <p:spPr>
          <a:xfrm>
            <a:off x="687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ик 313"/>
          <p:cNvSpPr>
            <a:spLocks noChangeAspect="1"/>
          </p:cNvSpPr>
          <p:nvPr/>
        </p:nvSpPr>
        <p:spPr>
          <a:xfrm>
            <a:off x="723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ик 314"/>
          <p:cNvSpPr>
            <a:spLocks noChangeAspect="1"/>
          </p:cNvSpPr>
          <p:nvPr/>
        </p:nvSpPr>
        <p:spPr>
          <a:xfrm>
            <a:off x="723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ик 315"/>
          <p:cNvSpPr>
            <a:spLocks noChangeAspect="1"/>
          </p:cNvSpPr>
          <p:nvPr/>
        </p:nvSpPr>
        <p:spPr>
          <a:xfrm>
            <a:off x="723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Прямоугольник 316"/>
          <p:cNvSpPr>
            <a:spLocks noChangeAspect="1"/>
          </p:cNvSpPr>
          <p:nvPr/>
        </p:nvSpPr>
        <p:spPr>
          <a:xfrm>
            <a:off x="723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ик 318"/>
          <p:cNvSpPr>
            <a:spLocks noChangeAspect="1"/>
          </p:cNvSpPr>
          <p:nvPr/>
        </p:nvSpPr>
        <p:spPr>
          <a:xfrm>
            <a:off x="759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Прямоугольник 319"/>
          <p:cNvSpPr>
            <a:spLocks noChangeAspect="1"/>
          </p:cNvSpPr>
          <p:nvPr/>
        </p:nvSpPr>
        <p:spPr>
          <a:xfrm>
            <a:off x="759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ик 320"/>
          <p:cNvSpPr>
            <a:spLocks noChangeAspect="1"/>
          </p:cNvSpPr>
          <p:nvPr/>
        </p:nvSpPr>
        <p:spPr>
          <a:xfrm>
            <a:off x="759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ик 321"/>
          <p:cNvSpPr>
            <a:spLocks noChangeAspect="1"/>
          </p:cNvSpPr>
          <p:nvPr/>
        </p:nvSpPr>
        <p:spPr>
          <a:xfrm>
            <a:off x="759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ик 323"/>
          <p:cNvSpPr>
            <a:spLocks noChangeAspect="1"/>
          </p:cNvSpPr>
          <p:nvPr/>
        </p:nvSpPr>
        <p:spPr>
          <a:xfrm>
            <a:off x="795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ик 324"/>
          <p:cNvSpPr>
            <a:spLocks noChangeAspect="1"/>
          </p:cNvSpPr>
          <p:nvPr/>
        </p:nvSpPr>
        <p:spPr>
          <a:xfrm>
            <a:off x="795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>
            <a:spLocks noChangeAspect="1"/>
          </p:cNvSpPr>
          <p:nvPr/>
        </p:nvSpPr>
        <p:spPr>
          <a:xfrm>
            <a:off x="795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ик 326"/>
          <p:cNvSpPr>
            <a:spLocks noChangeAspect="1"/>
          </p:cNvSpPr>
          <p:nvPr/>
        </p:nvSpPr>
        <p:spPr>
          <a:xfrm>
            <a:off x="795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ик 328"/>
          <p:cNvSpPr>
            <a:spLocks noChangeAspect="1"/>
          </p:cNvSpPr>
          <p:nvPr/>
        </p:nvSpPr>
        <p:spPr>
          <a:xfrm>
            <a:off x="831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ик 329"/>
          <p:cNvSpPr>
            <a:spLocks noChangeAspect="1"/>
          </p:cNvSpPr>
          <p:nvPr/>
        </p:nvSpPr>
        <p:spPr>
          <a:xfrm>
            <a:off x="831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 330"/>
          <p:cNvSpPr>
            <a:spLocks noChangeAspect="1"/>
          </p:cNvSpPr>
          <p:nvPr/>
        </p:nvSpPr>
        <p:spPr>
          <a:xfrm>
            <a:off x="831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Прямоугольник 331"/>
          <p:cNvSpPr>
            <a:spLocks noChangeAspect="1"/>
          </p:cNvSpPr>
          <p:nvPr/>
        </p:nvSpPr>
        <p:spPr>
          <a:xfrm>
            <a:off x="831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ик 334"/>
          <p:cNvSpPr>
            <a:spLocks noChangeAspect="1"/>
          </p:cNvSpPr>
          <p:nvPr/>
        </p:nvSpPr>
        <p:spPr>
          <a:xfrm>
            <a:off x="507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ик 335"/>
          <p:cNvSpPr>
            <a:spLocks noChangeAspect="1"/>
          </p:cNvSpPr>
          <p:nvPr/>
        </p:nvSpPr>
        <p:spPr>
          <a:xfrm>
            <a:off x="507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ик 337"/>
          <p:cNvSpPr>
            <a:spLocks noChangeAspect="1"/>
          </p:cNvSpPr>
          <p:nvPr/>
        </p:nvSpPr>
        <p:spPr>
          <a:xfrm>
            <a:off x="543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ик 338"/>
          <p:cNvSpPr>
            <a:spLocks noChangeAspect="1"/>
          </p:cNvSpPr>
          <p:nvPr/>
        </p:nvSpPr>
        <p:spPr>
          <a:xfrm>
            <a:off x="543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ик 340"/>
          <p:cNvSpPr>
            <a:spLocks noChangeAspect="1"/>
          </p:cNvSpPr>
          <p:nvPr/>
        </p:nvSpPr>
        <p:spPr>
          <a:xfrm>
            <a:off x="579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 341"/>
          <p:cNvSpPr>
            <a:spLocks noChangeAspect="1"/>
          </p:cNvSpPr>
          <p:nvPr/>
        </p:nvSpPr>
        <p:spPr>
          <a:xfrm>
            <a:off x="579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ик 343"/>
          <p:cNvSpPr>
            <a:spLocks noChangeAspect="1"/>
          </p:cNvSpPr>
          <p:nvPr/>
        </p:nvSpPr>
        <p:spPr>
          <a:xfrm>
            <a:off x="615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ик 344"/>
          <p:cNvSpPr>
            <a:spLocks noChangeAspect="1"/>
          </p:cNvSpPr>
          <p:nvPr/>
        </p:nvSpPr>
        <p:spPr>
          <a:xfrm>
            <a:off x="615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ик 346"/>
          <p:cNvSpPr>
            <a:spLocks noChangeAspect="1"/>
          </p:cNvSpPr>
          <p:nvPr/>
        </p:nvSpPr>
        <p:spPr>
          <a:xfrm>
            <a:off x="651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ик 347"/>
          <p:cNvSpPr>
            <a:spLocks noChangeAspect="1"/>
          </p:cNvSpPr>
          <p:nvPr/>
        </p:nvSpPr>
        <p:spPr>
          <a:xfrm>
            <a:off x="651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ик 349"/>
          <p:cNvSpPr>
            <a:spLocks noChangeAspect="1"/>
          </p:cNvSpPr>
          <p:nvPr/>
        </p:nvSpPr>
        <p:spPr>
          <a:xfrm>
            <a:off x="687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ик 350"/>
          <p:cNvSpPr>
            <a:spLocks noChangeAspect="1"/>
          </p:cNvSpPr>
          <p:nvPr/>
        </p:nvSpPr>
        <p:spPr>
          <a:xfrm>
            <a:off x="687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/>
          <p:cNvSpPr>
            <a:spLocks noChangeAspect="1"/>
          </p:cNvSpPr>
          <p:nvPr/>
        </p:nvSpPr>
        <p:spPr>
          <a:xfrm>
            <a:off x="723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ик 353"/>
          <p:cNvSpPr>
            <a:spLocks noChangeAspect="1"/>
          </p:cNvSpPr>
          <p:nvPr/>
        </p:nvSpPr>
        <p:spPr>
          <a:xfrm>
            <a:off x="723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ик 355"/>
          <p:cNvSpPr>
            <a:spLocks noChangeAspect="1"/>
          </p:cNvSpPr>
          <p:nvPr/>
        </p:nvSpPr>
        <p:spPr>
          <a:xfrm>
            <a:off x="759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7" name="Прямоугольник 356"/>
          <p:cNvSpPr>
            <a:spLocks noChangeAspect="1"/>
          </p:cNvSpPr>
          <p:nvPr/>
        </p:nvSpPr>
        <p:spPr>
          <a:xfrm>
            <a:off x="759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ик 358"/>
          <p:cNvSpPr>
            <a:spLocks noChangeAspect="1"/>
          </p:cNvSpPr>
          <p:nvPr/>
        </p:nvSpPr>
        <p:spPr>
          <a:xfrm>
            <a:off x="795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0" name="Прямоугольник 359"/>
          <p:cNvSpPr>
            <a:spLocks noChangeAspect="1"/>
          </p:cNvSpPr>
          <p:nvPr/>
        </p:nvSpPr>
        <p:spPr>
          <a:xfrm>
            <a:off x="795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>
            <a:spLocks noChangeAspect="1"/>
          </p:cNvSpPr>
          <p:nvPr/>
        </p:nvSpPr>
        <p:spPr>
          <a:xfrm>
            <a:off x="831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>
            <a:spLocks noChangeAspect="1"/>
          </p:cNvSpPr>
          <p:nvPr/>
        </p:nvSpPr>
        <p:spPr>
          <a:xfrm>
            <a:off x="831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4" name="Прямая соединительная линия 363"/>
          <p:cNvCxnSpPr>
            <a:cxnSpLocks noChangeAspect="1"/>
          </p:cNvCxnSpPr>
          <p:nvPr/>
        </p:nvCxnSpPr>
        <p:spPr>
          <a:xfrm>
            <a:off x="5579998" y="4581048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Прямоугольник 388"/>
          <p:cNvSpPr>
            <a:spLocks noChangeAspect="1"/>
          </p:cNvSpPr>
          <p:nvPr/>
        </p:nvSpPr>
        <p:spPr>
          <a:xfrm>
            <a:off x="5508104" y="256482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ик 389"/>
          <p:cNvSpPr>
            <a:spLocks noChangeAspect="1"/>
          </p:cNvSpPr>
          <p:nvPr/>
        </p:nvSpPr>
        <p:spPr>
          <a:xfrm>
            <a:off x="5508104" y="184478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ик 392"/>
          <p:cNvSpPr>
            <a:spLocks noChangeAspect="1"/>
          </p:cNvSpPr>
          <p:nvPr/>
        </p:nvSpPr>
        <p:spPr>
          <a:xfrm>
            <a:off x="6228144" y="256482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Прямоугольник 393"/>
          <p:cNvSpPr>
            <a:spLocks noChangeAspect="1"/>
          </p:cNvSpPr>
          <p:nvPr/>
        </p:nvSpPr>
        <p:spPr>
          <a:xfrm>
            <a:off x="6228144" y="184478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8" name="Прямая соединительная линия 407"/>
          <p:cNvCxnSpPr>
            <a:cxnSpLocks/>
          </p:cNvCxnSpPr>
          <p:nvPr/>
        </p:nvCxnSpPr>
        <p:spPr>
          <a:xfrm>
            <a:off x="5652120" y="1988840"/>
            <a:ext cx="1224136" cy="648072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Прямоугольник 413"/>
          <p:cNvSpPr>
            <a:spLocks noChangeAspect="1"/>
          </p:cNvSpPr>
          <p:nvPr/>
        </p:nvSpPr>
        <p:spPr>
          <a:xfrm>
            <a:off x="7236256" y="256486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ик 414"/>
          <p:cNvSpPr>
            <a:spLocks noChangeAspect="1"/>
          </p:cNvSpPr>
          <p:nvPr/>
        </p:nvSpPr>
        <p:spPr>
          <a:xfrm>
            <a:off x="7236256" y="184482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ик 415"/>
          <p:cNvSpPr>
            <a:spLocks noChangeAspect="1"/>
          </p:cNvSpPr>
          <p:nvPr/>
        </p:nvSpPr>
        <p:spPr>
          <a:xfrm>
            <a:off x="7956336" y="256486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ик 416"/>
          <p:cNvSpPr>
            <a:spLocks noChangeAspect="1"/>
          </p:cNvSpPr>
          <p:nvPr/>
        </p:nvSpPr>
        <p:spPr>
          <a:xfrm>
            <a:off x="7956336" y="184482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8" name="Прямая соединительная линия 417"/>
          <p:cNvCxnSpPr>
            <a:cxnSpLocks noChangeAspect="1"/>
          </p:cNvCxnSpPr>
          <p:nvPr/>
        </p:nvCxnSpPr>
        <p:spPr>
          <a:xfrm>
            <a:off x="7452320" y="2087987"/>
            <a:ext cx="1152128" cy="717907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1" name="Содержимое 59"/>
          <p:cNvSpPr txBox="1">
            <a:spLocks/>
          </p:cNvSpPr>
          <p:nvPr/>
        </p:nvSpPr>
        <p:spPr>
          <a:xfrm>
            <a:off x="5796136" y="1340768"/>
            <a:ext cx="2736304" cy="5040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Возможные ситуации:</a:t>
            </a:r>
          </a:p>
        </p:txBody>
      </p:sp>
      <p:grpSp>
        <p:nvGrpSpPr>
          <p:cNvPr id="479" name="Группа 478"/>
          <p:cNvGrpSpPr/>
          <p:nvPr/>
        </p:nvGrpSpPr>
        <p:grpSpPr>
          <a:xfrm>
            <a:off x="6588224" y="2204864"/>
            <a:ext cx="2294" cy="720080"/>
            <a:chOff x="6588224" y="2204864"/>
            <a:chExt cx="2294" cy="720080"/>
          </a:xfrm>
        </p:grpSpPr>
        <p:cxnSp>
          <p:nvCxnSpPr>
            <p:cNvPr id="433" name="Прямая соединительная линия 432"/>
            <p:cNvCxnSpPr/>
            <p:nvPr/>
          </p:nvCxnSpPr>
          <p:spPr>
            <a:xfrm flipV="1">
              <a:off x="6588224" y="2204864"/>
              <a:ext cx="1147" cy="288000"/>
            </a:xfrm>
            <a:prstGeom prst="line">
              <a:avLst/>
            </a:prstGeom>
            <a:ln w="50800">
              <a:solidFill>
                <a:srgbClr val="00CC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Прямая соединительная линия 436"/>
            <p:cNvCxnSpPr/>
            <p:nvPr/>
          </p:nvCxnSpPr>
          <p:spPr>
            <a:xfrm flipV="1">
              <a:off x="6589371" y="2492928"/>
              <a:ext cx="1147" cy="432016"/>
            </a:xfrm>
            <a:prstGeom prst="line">
              <a:avLst/>
            </a:prstGeom>
            <a:ln w="50800">
              <a:solidFill>
                <a:srgbClr val="FF00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0" name="Группа 479"/>
          <p:cNvGrpSpPr/>
          <p:nvPr/>
        </p:nvGrpSpPr>
        <p:grpSpPr>
          <a:xfrm>
            <a:off x="8315269" y="2204896"/>
            <a:ext cx="2294" cy="728981"/>
            <a:chOff x="8315269" y="2204896"/>
            <a:chExt cx="2294" cy="728981"/>
          </a:xfrm>
        </p:grpSpPr>
        <p:cxnSp>
          <p:nvCxnSpPr>
            <p:cNvPr id="436" name="Прямая соединительная линия 435"/>
            <p:cNvCxnSpPr/>
            <p:nvPr/>
          </p:nvCxnSpPr>
          <p:spPr>
            <a:xfrm flipV="1">
              <a:off x="8316416" y="2645877"/>
              <a:ext cx="1147" cy="288000"/>
            </a:xfrm>
            <a:prstGeom prst="line">
              <a:avLst/>
            </a:prstGeom>
            <a:ln w="50800">
              <a:solidFill>
                <a:srgbClr val="00CC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Прямая соединительная линия 438"/>
            <p:cNvCxnSpPr/>
            <p:nvPr/>
          </p:nvCxnSpPr>
          <p:spPr>
            <a:xfrm flipV="1">
              <a:off x="8315269" y="2204896"/>
              <a:ext cx="1147" cy="432016"/>
            </a:xfrm>
            <a:prstGeom prst="line">
              <a:avLst/>
            </a:prstGeom>
            <a:ln w="50800">
              <a:solidFill>
                <a:srgbClr val="FF00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8" name="Группа 477"/>
          <p:cNvGrpSpPr/>
          <p:nvPr/>
        </p:nvGrpSpPr>
        <p:grpSpPr>
          <a:xfrm>
            <a:off x="1259632" y="5220000"/>
            <a:ext cx="2520528" cy="352800"/>
            <a:chOff x="1259632" y="5220000"/>
            <a:chExt cx="2520528" cy="352800"/>
          </a:xfrm>
        </p:grpSpPr>
        <p:grpSp>
          <p:nvGrpSpPr>
            <p:cNvPr id="470" name="Группа 469"/>
            <p:cNvGrpSpPr/>
            <p:nvPr/>
          </p:nvGrpSpPr>
          <p:grpSpPr>
            <a:xfrm>
              <a:off x="1259632" y="5220000"/>
              <a:ext cx="616" cy="352800"/>
              <a:chOff x="1259632" y="5220000"/>
              <a:chExt cx="616" cy="352800"/>
            </a:xfrm>
          </p:grpSpPr>
          <p:cxnSp>
            <p:nvCxnSpPr>
              <p:cNvPr id="445" name="Прямая соединительная линия 444"/>
              <p:cNvCxnSpPr/>
              <p:nvPr/>
            </p:nvCxnSpPr>
            <p:spPr>
              <a:xfrm>
                <a:off x="1259632" y="5220000"/>
                <a:ext cx="0" cy="86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Прямая соединительная линия 459"/>
              <p:cNvCxnSpPr/>
              <p:nvPr/>
            </p:nvCxnSpPr>
            <p:spPr>
              <a:xfrm flipV="1">
                <a:off x="1260000" y="5306400"/>
                <a:ext cx="248" cy="266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1" name="Группа 470"/>
            <p:cNvGrpSpPr/>
            <p:nvPr/>
          </p:nvGrpSpPr>
          <p:grpSpPr>
            <a:xfrm>
              <a:off x="1619672" y="5220000"/>
              <a:ext cx="248" cy="352800"/>
              <a:chOff x="1619672" y="5220000"/>
              <a:chExt cx="248" cy="352800"/>
            </a:xfrm>
          </p:grpSpPr>
          <p:cxnSp>
            <p:nvCxnSpPr>
              <p:cNvPr id="447" name="Прямая соединительная линия 446"/>
              <p:cNvCxnSpPr/>
              <p:nvPr/>
            </p:nvCxnSpPr>
            <p:spPr>
              <a:xfrm>
                <a:off x="1619672" y="5220000"/>
                <a:ext cx="0" cy="1188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Прямая соединительная линия 460"/>
              <p:cNvCxnSpPr/>
              <p:nvPr/>
            </p:nvCxnSpPr>
            <p:spPr>
              <a:xfrm flipV="1">
                <a:off x="1619672" y="5342400"/>
                <a:ext cx="248" cy="230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2" name="Группа 471"/>
            <p:cNvGrpSpPr/>
            <p:nvPr/>
          </p:nvGrpSpPr>
          <p:grpSpPr>
            <a:xfrm>
              <a:off x="1979712" y="5220000"/>
              <a:ext cx="248" cy="350400"/>
              <a:chOff x="1979712" y="5220000"/>
              <a:chExt cx="248" cy="350400"/>
            </a:xfrm>
          </p:grpSpPr>
          <p:cxnSp>
            <p:nvCxnSpPr>
              <p:cNvPr id="448" name="Прямая соединительная линия 447"/>
              <p:cNvCxnSpPr/>
              <p:nvPr/>
            </p:nvCxnSpPr>
            <p:spPr>
              <a:xfrm>
                <a:off x="1979712" y="5220000"/>
                <a:ext cx="0" cy="158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Прямая соединительная линия 461"/>
              <p:cNvCxnSpPr/>
              <p:nvPr/>
            </p:nvCxnSpPr>
            <p:spPr>
              <a:xfrm flipV="1">
                <a:off x="1979712" y="5372400"/>
                <a:ext cx="248" cy="1980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3" name="Группа 472"/>
            <p:cNvGrpSpPr/>
            <p:nvPr/>
          </p:nvGrpSpPr>
          <p:grpSpPr>
            <a:xfrm>
              <a:off x="2339752" y="5220000"/>
              <a:ext cx="248" cy="352800"/>
              <a:chOff x="2339752" y="5220000"/>
              <a:chExt cx="248" cy="352800"/>
            </a:xfrm>
          </p:grpSpPr>
          <p:cxnSp>
            <p:nvCxnSpPr>
              <p:cNvPr id="449" name="Прямая соединительная линия 448"/>
              <p:cNvCxnSpPr/>
              <p:nvPr/>
            </p:nvCxnSpPr>
            <p:spPr>
              <a:xfrm flipV="1">
                <a:off x="2339752" y="5220000"/>
                <a:ext cx="248" cy="1980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Прямая соединительная линия 462"/>
              <p:cNvCxnSpPr/>
              <p:nvPr/>
            </p:nvCxnSpPr>
            <p:spPr>
              <a:xfrm flipV="1">
                <a:off x="2339752" y="5414400"/>
                <a:ext cx="248" cy="158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4" name="Группа 473"/>
            <p:cNvGrpSpPr/>
            <p:nvPr/>
          </p:nvGrpSpPr>
          <p:grpSpPr>
            <a:xfrm>
              <a:off x="2699544" y="5220000"/>
              <a:ext cx="248" cy="352800"/>
              <a:chOff x="2699544" y="5220000"/>
              <a:chExt cx="248" cy="352800"/>
            </a:xfrm>
          </p:grpSpPr>
          <p:cxnSp>
            <p:nvCxnSpPr>
              <p:cNvPr id="456" name="Прямая соединительная линия 455"/>
              <p:cNvCxnSpPr/>
              <p:nvPr/>
            </p:nvCxnSpPr>
            <p:spPr>
              <a:xfrm flipV="1">
                <a:off x="2699544" y="5220000"/>
                <a:ext cx="248" cy="230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Прямая соединительная линия 463"/>
              <p:cNvCxnSpPr/>
              <p:nvPr/>
            </p:nvCxnSpPr>
            <p:spPr>
              <a:xfrm flipV="1">
                <a:off x="2699544" y="5450400"/>
                <a:ext cx="248" cy="122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5" name="Группа 474"/>
            <p:cNvGrpSpPr/>
            <p:nvPr/>
          </p:nvGrpSpPr>
          <p:grpSpPr>
            <a:xfrm>
              <a:off x="3059584" y="5220000"/>
              <a:ext cx="496" cy="352800"/>
              <a:chOff x="3059584" y="5220000"/>
              <a:chExt cx="496" cy="352800"/>
            </a:xfrm>
          </p:grpSpPr>
          <p:cxnSp>
            <p:nvCxnSpPr>
              <p:cNvPr id="457" name="Прямая соединительная линия 456"/>
              <p:cNvCxnSpPr/>
              <p:nvPr/>
            </p:nvCxnSpPr>
            <p:spPr>
              <a:xfrm flipV="1">
                <a:off x="3059832" y="5220000"/>
                <a:ext cx="248" cy="266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Прямая соединительная линия 464"/>
              <p:cNvCxnSpPr/>
              <p:nvPr/>
            </p:nvCxnSpPr>
            <p:spPr>
              <a:xfrm flipV="1">
                <a:off x="3059584" y="5486400"/>
                <a:ext cx="248" cy="86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6" name="Группа 475"/>
            <p:cNvGrpSpPr/>
            <p:nvPr/>
          </p:nvGrpSpPr>
          <p:grpSpPr>
            <a:xfrm>
              <a:off x="3419624" y="5220000"/>
              <a:ext cx="248" cy="352800"/>
              <a:chOff x="3419624" y="5220000"/>
              <a:chExt cx="248" cy="352800"/>
            </a:xfrm>
          </p:grpSpPr>
          <p:cxnSp>
            <p:nvCxnSpPr>
              <p:cNvPr id="458" name="Прямая соединительная линия 457"/>
              <p:cNvCxnSpPr/>
              <p:nvPr/>
            </p:nvCxnSpPr>
            <p:spPr>
              <a:xfrm flipV="1">
                <a:off x="3419624" y="5220000"/>
                <a:ext cx="248" cy="302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6" name="Прямая соединительная линия 465"/>
              <p:cNvCxnSpPr/>
              <p:nvPr/>
            </p:nvCxnSpPr>
            <p:spPr>
              <a:xfrm flipV="1">
                <a:off x="3419624" y="5522400"/>
                <a:ext cx="248" cy="50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7" name="Группа 476"/>
            <p:cNvGrpSpPr/>
            <p:nvPr/>
          </p:nvGrpSpPr>
          <p:grpSpPr>
            <a:xfrm>
              <a:off x="3779912" y="5220000"/>
              <a:ext cx="248" cy="352800"/>
              <a:chOff x="3779912" y="5220000"/>
              <a:chExt cx="248" cy="352800"/>
            </a:xfrm>
          </p:grpSpPr>
          <p:cxnSp>
            <p:nvCxnSpPr>
              <p:cNvPr id="459" name="Прямая соединительная линия 458"/>
              <p:cNvCxnSpPr/>
              <p:nvPr/>
            </p:nvCxnSpPr>
            <p:spPr>
              <a:xfrm flipV="1">
                <a:off x="3779912" y="5220000"/>
                <a:ext cx="248" cy="338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Прямая соединительная линия 466"/>
              <p:cNvCxnSpPr/>
              <p:nvPr/>
            </p:nvCxnSpPr>
            <p:spPr>
              <a:xfrm flipV="1">
                <a:off x="3779912" y="5558400"/>
                <a:ext cx="248" cy="14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9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5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6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67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3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000"/>
                            </p:stCondLst>
                            <p:childTnLst>
                              <p:par>
                                <p:cTn id="18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5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00"/>
                            </p:stCondLst>
                            <p:childTnLst>
                              <p:par>
                                <p:cTn id="18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1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  <p:bldP spid="64" grpId="0" animBg="1"/>
      <p:bldP spid="70" grpId="0" animBg="1"/>
      <p:bldP spid="75" grpId="0" animBg="1"/>
      <p:bldP spid="79" grpId="0" animBg="1"/>
      <p:bldP spid="84" grpId="0" animBg="1"/>
      <p:bldP spid="89" grpId="0" animBg="1"/>
      <p:bldP spid="94" grpId="0" animBg="1"/>
      <p:bldP spid="99" grpId="0" animBg="1"/>
      <p:bldP spid="291" grpId="0" animBg="1"/>
      <p:bldP spid="296" grpId="0" animBg="1"/>
      <p:bldP spid="300" grpId="0" animBg="1"/>
      <p:bldP spid="305" grpId="0" animBg="1"/>
      <p:bldP spid="309" grpId="0" animBg="1"/>
      <p:bldP spid="314" grpId="0" animBg="1"/>
      <p:bldP spid="357" grpId="0" animBg="1"/>
      <p:bldP spid="360" grpId="0" animBg="1"/>
      <p:bldP spid="389" grpId="0" animBg="1"/>
      <p:bldP spid="390" grpId="1" animBg="1"/>
      <p:bldP spid="393" grpId="0" animBg="1"/>
      <p:bldP spid="394" grpId="0" animBg="1"/>
      <p:bldP spid="394" grpId="1" animBg="1"/>
      <p:bldP spid="414" grpId="0" animBg="1"/>
      <p:bldP spid="415" grpId="1" animBg="1"/>
      <p:bldP spid="416" grpId="0" animBg="1"/>
      <p:bldP spid="416" grpId="1" animBg="1"/>
      <p:bldP spid="417" grpId="0" animBg="1"/>
      <p:bldP spid="4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3. Алгоритм </a:t>
            </a:r>
            <a:r>
              <a:rPr lang="ru-RU" dirty="0" err="1" smtClean="0"/>
              <a:t>Ву</a:t>
            </a:r>
            <a:r>
              <a:rPr lang="ru-RU" dirty="0" smtClean="0"/>
              <a:t> (</a:t>
            </a:r>
            <a:r>
              <a:rPr lang="ru-RU" dirty="0" err="1" smtClean="0"/>
              <a:t>Xiaolin</a:t>
            </a:r>
            <a:r>
              <a:rPr lang="ru-RU" dirty="0" smtClean="0"/>
              <a:t> </a:t>
            </a:r>
            <a:r>
              <a:rPr lang="ru-RU" dirty="0" err="1" smtClean="0"/>
              <a:t>Wu</a:t>
            </a:r>
            <a:r>
              <a:rPr lang="ru-RU" dirty="0" smtClean="0"/>
              <a:t> )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[3/3]</a:t>
            </a:r>
            <a:endParaRPr lang="ru-RU" dirty="0"/>
          </a:p>
        </p:txBody>
      </p:sp>
      <p:sp>
        <p:nvSpPr>
          <p:cNvPr id="6" name="Прямоугольник 5"/>
          <p:cNvSpPr>
            <a:spLocks noChangeAspect="1"/>
          </p:cNvSpPr>
          <p:nvPr/>
        </p:nvSpPr>
        <p:spPr>
          <a:xfrm>
            <a:off x="507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507609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507609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507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543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543609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5436096" y="443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5436096" y="407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579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5796096" y="4797072"/>
            <a:ext cx="360000" cy="36000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5796096" y="4437072"/>
            <a:ext cx="360000" cy="36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579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615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6156096" y="479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6156096" y="443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615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6516096" y="515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6516096" y="479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651609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651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6876256" y="5157072"/>
            <a:ext cx="360000" cy="36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6876256" y="4797072"/>
            <a:ext cx="360000" cy="360000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687625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7236256" y="515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>
          <a:xfrm>
            <a:off x="723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>
            <a:spLocks noChangeAspect="1"/>
          </p:cNvSpPr>
          <p:nvPr/>
        </p:nvSpPr>
        <p:spPr>
          <a:xfrm>
            <a:off x="7596256" y="5157072"/>
            <a:ext cx="360000" cy="360000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>
            <a:spLocks noChangeAspect="1"/>
          </p:cNvSpPr>
          <p:nvPr/>
        </p:nvSpPr>
        <p:spPr>
          <a:xfrm>
            <a:off x="759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>
            <a:spLocks noChangeAspect="1"/>
          </p:cNvSpPr>
          <p:nvPr/>
        </p:nvSpPr>
        <p:spPr>
          <a:xfrm>
            <a:off x="795625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>
            <a:spLocks noChangeAspect="1"/>
          </p:cNvSpPr>
          <p:nvPr/>
        </p:nvSpPr>
        <p:spPr>
          <a:xfrm>
            <a:off x="795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>
            <a:spLocks noChangeAspect="1"/>
          </p:cNvSpPr>
          <p:nvPr/>
        </p:nvSpPr>
        <p:spPr>
          <a:xfrm>
            <a:off x="831625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>
            <a:spLocks noChangeAspect="1"/>
          </p:cNvSpPr>
          <p:nvPr/>
        </p:nvSpPr>
        <p:spPr>
          <a:xfrm>
            <a:off x="831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507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>
            <a:spLocks noChangeAspect="1"/>
          </p:cNvSpPr>
          <p:nvPr/>
        </p:nvSpPr>
        <p:spPr>
          <a:xfrm>
            <a:off x="543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>
            <a:spLocks noChangeAspect="1"/>
          </p:cNvSpPr>
          <p:nvPr/>
        </p:nvSpPr>
        <p:spPr>
          <a:xfrm>
            <a:off x="579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>
            <a:spLocks noChangeAspect="1"/>
          </p:cNvSpPr>
          <p:nvPr/>
        </p:nvSpPr>
        <p:spPr>
          <a:xfrm>
            <a:off x="615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>
            <a:spLocks noChangeAspect="1"/>
          </p:cNvSpPr>
          <p:nvPr/>
        </p:nvSpPr>
        <p:spPr>
          <a:xfrm>
            <a:off x="651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687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68762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>
            <a:spLocks noChangeAspect="1"/>
          </p:cNvSpPr>
          <p:nvPr/>
        </p:nvSpPr>
        <p:spPr>
          <a:xfrm>
            <a:off x="723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7236256" y="55172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>
          <a:xfrm>
            <a:off x="759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>
          <a:xfrm>
            <a:off x="7596256" y="5517272"/>
            <a:ext cx="360000" cy="36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7956256" y="58772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>
            <a:spLocks noChangeAspect="1"/>
          </p:cNvSpPr>
          <p:nvPr/>
        </p:nvSpPr>
        <p:spPr>
          <a:xfrm>
            <a:off x="7956256" y="55172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>
            <a:spLocks noChangeAspect="1"/>
          </p:cNvSpPr>
          <p:nvPr/>
        </p:nvSpPr>
        <p:spPr>
          <a:xfrm>
            <a:off x="831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83162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>
            <a:cxnSpLocks noChangeAspect="1"/>
          </p:cNvCxnSpPr>
          <p:nvPr/>
        </p:nvCxnSpPr>
        <p:spPr>
          <a:xfrm>
            <a:off x="5579998" y="4509040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467544" y="1268760"/>
            <a:ext cx="82809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 закрашивания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пропорциональна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расстоянию до отрезка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468024" y="3609252"/>
            <a:ext cx="1440000" cy="144000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468024" y="2169252"/>
            <a:ext cx="1440000" cy="1440000"/>
          </a:xfrm>
          <a:prstGeom prst="rect">
            <a:avLst/>
          </a:prstGeom>
          <a:solidFill>
            <a:schemeClr val="bg1">
              <a:alpha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93</a:t>
            </a:r>
            <a:endParaRPr lang="ru-RU" dirty="0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1908024" y="3609252"/>
            <a:ext cx="1440000" cy="1440000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1908024" y="2169252"/>
            <a:ext cx="1440000" cy="1440000"/>
          </a:xfrm>
          <a:prstGeom prst="rect">
            <a:avLst/>
          </a:prstGeom>
          <a:solidFill>
            <a:schemeClr val="bg1">
              <a:alpha val="33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>
            <a:off x="1188024" y="2889252"/>
            <a:ext cx="0" cy="90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628024" y="3861252"/>
            <a:ext cx="0" cy="468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2627692" y="2889252"/>
            <a:ext cx="0" cy="972000"/>
          </a:xfrm>
          <a:prstGeom prst="line">
            <a:avLst/>
          </a:prstGeom>
          <a:ln w="38100" cap="rnd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1188024" y="2975652"/>
            <a:ext cx="0" cy="1353600"/>
          </a:xfrm>
          <a:prstGeom prst="line">
            <a:avLst/>
          </a:prstGeom>
          <a:ln w="38100" cap="rnd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3348024" y="3609252"/>
            <a:ext cx="1440000" cy="144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3348024" y="2169252"/>
            <a:ext cx="1440000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>
            <a:off x="4068024" y="4329252"/>
            <a:ext cx="0" cy="432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863640" y="178210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95%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19624" y="5094476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303800" y="178210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33%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303800" y="509447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67%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801933" y="1772816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43960" y="509447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70%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80" name="Прямая соединительная линия 79"/>
          <p:cNvCxnSpPr>
            <a:cxnSpLocks noChangeAspect="1"/>
          </p:cNvCxnSpPr>
          <p:nvPr/>
        </p:nvCxnSpPr>
        <p:spPr>
          <a:xfrm>
            <a:off x="791632" y="2718212"/>
            <a:ext cx="3639777" cy="2268000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Прямоугольник 118"/>
          <p:cNvSpPr>
            <a:spLocks noChangeAspect="1"/>
          </p:cNvSpPr>
          <p:nvPr/>
        </p:nvSpPr>
        <p:spPr>
          <a:xfrm>
            <a:off x="507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>
            <a:spLocks noChangeAspect="1"/>
          </p:cNvSpPr>
          <p:nvPr/>
        </p:nvSpPr>
        <p:spPr>
          <a:xfrm>
            <a:off x="507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>
            <a:spLocks noChangeAspect="1"/>
          </p:cNvSpPr>
          <p:nvPr/>
        </p:nvSpPr>
        <p:spPr>
          <a:xfrm>
            <a:off x="507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>
            <a:spLocks noChangeAspect="1"/>
          </p:cNvSpPr>
          <p:nvPr/>
        </p:nvSpPr>
        <p:spPr>
          <a:xfrm>
            <a:off x="507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>
            <a:spLocks noChangeAspect="1"/>
          </p:cNvSpPr>
          <p:nvPr/>
        </p:nvSpPr>
        <p:spPr>
          <a:xfrm>
            <a:off x="543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>
            <a:spLocks noChangeAspect="1"/>
          </p:cNvSpPr>
          <p:nvPr/>
        </p:nvSpPr>
        <p:spPr>
          <a:xfrm>
            <a:off x="543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>
            <a:spLocks noChangeAspect="1"/>
          </p:cNvSpPr>
          <p:nvPr/>
        </p:nvSpPr>
        <p:spPr>
          <a:xfrm>
            <a:off x="543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ик 125"/>
          <p:cNvSpPr>
            <a:spLocks noChangeAspect="1"/>
          </p:cNvSpPr>
          <p:nvPr/>
        </p:nvSpPr>
        <p:spPr>
          <a:xfrm>
            <a:off x="543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>
            <a:spLocks noChangeAspect="1"/>
          </p:cNvSpPr>
          <p:nvPr/>
        </p:nvSpPr>
        <p:spPr>
          <a:xfrm>
            <a:off x="579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ик 127"/>
          <p:cNvSpPr>
            <a:spLocks noChangeAspect="1"/>
          </p:cNvSpPr>
          <p:nvPr/>
        </p:nvSpPr>
        <p:spPr>
          <a:xfrm>
            <a:off x="579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>
            <a:spLocks noChangeAspect="1"/>
          </p:cNvSpPr>
          <p:nvPr/>
        </p:nvSpPr>
        <p:spPr>
          <a:xfrm>
            <a:off x="579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>
            <a:spLocks noChangeAspect="1"/>
          </p:cNvSpPr>
          <p:nvPr/>
        </p:nvSpPr>
        <p:spPr>
          <a:xfrm>
            <a:off x="579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/>
          <p:cNvSpPr>
            <a:spLocks noChangeAspect="1"/>
          </p:cNvSpPr>
          <p:nvPr/>
        </p:nvSpPr>
        <p:spPr>
          <a:xfrm>
            <a:off x="615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/>
          <p:cNvSpPr>
            <a:spLocks noChangeAspect="1"/>
          </p:cNvSpPr>
          <p:nvPr/>
        </p:nvSpPr>
        <p:spPr>
          <a:xfrm>
            <a:off x="615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>
            <a:spLocks noChangeAspect="1"/>
          </p:cNvSpPr>
          <p:nvPr/>
        </p:nvSpPr>
        <p:spPr>
          <a:xfrm>
            <a:off x="615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>
            <a:spLocks noChangeAspect="1"/>
          </p:cNvSpPr>
          <p:nvPr/>
        </p:nvSpPr>
        <p:spPr>
          <a:xfrm>
            <a:off x="615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>
            <a:spLocks noChangeAspect="1"/>
          </p:cNvSpPr>
          <p:nvPr/>
        </p:nvSpPr>
        <p:spPr>
          <a:xfrm>
            <a:off x="651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>
            <a:spLocks noChangeAspect="1"/>
          </p:cNvSpPr>
          <p:nvPr/>
        </p:nvSpPr>
        <p:spPr>
          <a:xfrm>
            <a:off x="651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/>
          <p:cNvSpPr>
            <a:spLocks noChangeAspect="1"/>
          </p:cNvSpPr>
          <p:nvPr/>
        </p:nvSpPr>
        <p:spPr>
          <a:xfrm>
            <a:off x="651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ик 137"/>
          <p:cNvSpPr>
            <a:spLocks noChangeAspect="1"/>
          </p:cNvSpPr>
          <p:nvPr/>
        </p:nvSpPr>
        <p:spPr>
          <a:xfrm>
            <a:off x="651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>
            <a:spLocks noChangeAspect="1"/>
          </p:cNvSpPr>
          <p:nvPr/>
        </p:nvSpPr>
        <p:spPr>
          <a:xfrm>
            <a:off x="687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ик 139"/>
          <p:cNvSpPr>
            <a:spLocks noChangeAspect="1"/>
          </p:cNvSpPr>
          <p:nvPr/>
        </p:nvSpPr>
        <p:spPr>
          <a:xfrm>
            <a:off x="687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ик 140"/>
          <p:cNvSpPr>
            <a:spLocks noChangeAspect="1"/>
          </p:cNvSpPr>
          <p:nvPr/>
        </p:nvSpPr>
        <p:spPr>
          <a:xfrm>
            <a:off x="687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рямоугольник 142"/>
          <p:cNvSpPr>
            <a:spLocks noChangeAspect="1"/>
          </p:cNvSpPr>
          <p:nvPr/>
        </p:nvSpPr>
        <p:spPr>
          <a:xfrm>
            <a:off x="723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>
            <a:spLocks noChangeAspect="1"/>
          </p:cNvSpPr>
          <p:nvPr/>
        </p:nvSpPr>
        <p:spPr>
          <a:xfrm>
            <a:off x="723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>
            <a:spLocks noChangeAspect="1"/>
          </p:cNvSpPr>
          <p:nvPr/>
        </p:nvSpPr>
        <p:spPr>
          <a:xfrm>
            <a:off x="723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>
            <a:spLocks noChangeAspect="1"/>
          </p:cNvSpPr>
          <p:nvPr/>
        </p:nvSpPr>
        <p:spPr>
          <a:xfrm>
            <a:off x="759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>
            <a:spLocks noChangeAspect="1"/>
          </p:cNvSpPr>
          <p:nvPr/>
        </p:nvSpPr>
        <p:spPr>
          <a:xfrm>
            <a:off x="759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>
            <a:spLocks noChangeAspect="1"/>
          </p:cNvSpPr>
          <p:nvPr/>
        </p:nvSpPr>
        <p:spPr>
          <a:xfrm>
            <a:off x="759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ик 150"/>
          <p:cNvSpPr>
            <a:spLocks noChangeAspect="1"/>
          </p:cNvSpPr>
          <p:nvPr/>
        </p:nvSpPr>
        <p:spPr>
          <a:xfrm>
            <a:off x="795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ик 151"/>
          <p:cNvSpPr>
            <a:spLocks noChangeAspect="1"/>
          </p:cNvSpPr>
          <p:nvPr/>
        </p:nvSpPr>
        <p:spPr>
          <a:xfrm>
            <a:off x="795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ик 152"/>
          <p:cNvSpPr>
            <a:spLocks noChangeAspect="1"/>
          </p:cNvSpPr>
          <p:nvPr/>
        </p:nvSpPr>
        <p:spPr>
          <a:xfrm>
            <a:off x="795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ик 154"/>
          <p:cNvSpPr>
            <a:spLocks noChangeAspect="1"/>
          </p:cNvSpPr>
          <p:nvPr/>
        </p:nvSpPr>
        <p:spPr>
          <a:xfrm>
            <a:off x="831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>
            <a:spLocks noChangeAspect="1"/>
          </p:cNvSpPr>
          <p:nvPr/>
        </p:nvSpPr>
        <p:spPr>
          <a:xfrm>
            <a:off x="831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ик 156"/>
          <p:cNvSpPr>
            <a:spLocks noChangeAspect="1"/>
          </p:cNvSpPr>
          <p:nvPr/>
        </p:nvSpPr>
        <p:spPr>
          <a:xfrm>
            <a:off x="831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/>
          <p:cNvSpPr>
            <a:spLocks noChangeAspect="1"/>
          </p:cNvSpPr>
          <p:nvPr/>
        </p:nvSpPr>
        <p:spPr>
          <a:xfrm>
            <a:off x="687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Прямоугольник 170"/>
          <p:cNvSpPr>
            <a:spLocks noChangeAspect="1"/>
          </p:cNvSpPr>
          <p:nvPr/>
        </p:nvSpPr>
        <p:spPr>
          <a:xfrm>
            <a:off x="723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ик 171"/>
          <p:cNvSpPr>
            <a:spLocks noChangeAspect="1"/>
          </p:cNvSpPr>
          <p:nvPr/>
        </p:nvSpPr>
        <p:spPr>
          <a:xfrm>
            <a:off x="723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ик 172"/>
          <p:cNvSpPr>
            <a:spLocks noChangeAspect="1"/>
          </p:cNvSpPr>
          <p:nvPr/>
        </p:nvSpPr>
        <p:spPr>
          <a:xfrm>
            <a:off x="759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ик 173"/>
          <p:cNvSpPr>
            <a:spLocks noChangeAspect="1"/>
          </p:cNvSpPr>
          <p:nvPr/>
        </p:nvSpPr>
        <p:spPr>
          <a:xfrm>
            <a:off x="759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ик 174"/>
          <p:cNvSpPr>
            <a:spLocks noChangeAspect="1"/>
          </p:cNvSpPr>
          <p:nvPr/>
        </p:nvSpPr>
        <p:spPr>
          <a:xfrm>
            <a:off x="795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Прямоугольник 175"/>
          <p:cNvSpPr>
            <a:spLocks noChangeAspect="1"/>
          </p:cNvSpPr>
          <p:nvPr/>
        </p:nvSpPr>
        <p:spPr>
          <a:xfrm>
            <a:off x="795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ик 176"/>
          <p:cNvSpPr>
            <a:spLocks noChangeAspect="1"/>
          </p:cNvSpPr>
          <p:nvPr/>
        </p:nvSpPr>
        <p:spPr>
          <a:xfrm>
            <a:off x="831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ик 177"/>
          <p:cNvSpPr>
            <a:spLocks noChangeAspect="1"/>
          </p:cNvSpPr>
          <p:nvPr/>
        </p:nvSpPr>
        <p:spPr>
          <a:xfrm>
            <a:off x="831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9" name="Прямая соединительная линия 178"/>
          <p:cNvCxnSpPr>
            <a:cxnSpLocks noChangeAspect="1"/>
          </p:cNvCxnSpPr>
          <p:nvPr/>
        </p:nvCxnSpPr>
        <p:spPr>
          <a:xfrm>
            <a:off x="5579998" y="2348800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4"/>
          <p:cNvSpPr>
            <a:spLocks noChangeArrowheads="1"/>
          </p:cNvSpPr>
          <p:nvPr/>
        </p:nvSpPr>
        <p:spPr bwMode="auto">
          <a:xfrm>
            <a:off x="6948264" y="1916832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en-US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1" name="Rectangle 4"/>
          <p:cNvSpPr>
            <a:spLocks noChangeArrowheads="1"/>
          </p:cNvSpPr>
          <p:nvPr/>
        </p:nvSpPr>
        <p:spPr bwMode="auto">
          <a:xfrm>
            <a:off x="5004048" y="5877272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 сглаживанием</a:t>
            </a:r>
            <a:endParaRPr lang="en-US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2" name="Прямоугольник 181"/>
          <p:cNvSpPr>
            <a:spLocks noChangeAspect="1"/>
          </p:cNvSpPr>
          <p:nvPr/>
        </p:nvSpPr>
        <p:spPr>
          <a:xfrm>
            <a:off x="651621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 182"/>
          <p:cNvSpPr>
            <a:spLocks noChangeAspect="1"/>
          </p:cNvSpPr>
          <p:nvPr/>
        </p:nvSpPr>
        <p:spPr>
          <a:xfrm>
            <a:off x="7236336" y="443711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ик 183"/>
          <p:cNvSpPr>
            <a:spLocks noChangeAspect="1"/>
          </p:cNvSpPr>
          <p:nvPr/>
        </p:nvSpPr>
        <p:spPr>
          <a:xfrm>
            <a:off x="615617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/>
          <p:cNvSpPr>
            <a:spLocks noChangeAspect="1"/>
          </p:cNvSpPr>
          <p:nvPr/>
        </p:nvSpPr>
        <p:spPr>
          <a:xfrm>
            <a:off x="579613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/>
          <p:cNvSpPr>
            <a:spLocks noChangeAspect="1"/>
          </p:cNvSpPr>
          <p:nvPr/>
        </p:nvSpPr>
        <p:spPr>
          <a:xfrm>
            <a:off x="543613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/>
          <p:cNvSpPr>
            <a:spLocks noChangeAspect="1"/>
          </p:cNvSpPr>
          <p:nvPr/>
        </p:nvSpPr>
        <p:spPr>
          <a:xfrm>
            <a:off x="507609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/>
          <p:cNvSpPr>
            <a:spLocks noChangeAspect="1"/>
          </p:cNvSpPr>
          <p:nvPr/>
        </p:nvSpPr>
        <p:spPr>
          <a:xfrm>
            <a:off x="7596376" y="443715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ик 188"/>
          <p:cNvSpPr>
            <a:spLocks noChangeAspect="1"/>
          </p:cNvSpPr>
          <p:nvPr/>
        </p:nvSpPr>
        <p:spPr>
          <a:xfrm>
            <a:off x="7956376" y="443715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ик 189"/>
          <p:cNvSpPr>
            <a:spLocks noChangeAspect="1"/>
          </p:cNvSpPr>
          <p:nvPr/>
        </p:nvSpPr>
        <p:spPr>
          <a:xfrm>
            <a:off x="8316456" y="443711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500"/>
                            </p:stCondLst>
                            <p:childTnLst>
                              <p:par>
                                <p:cTn id="8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1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2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4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00"/>
                            </p:stCondLst>
                            <p:childTnLst>
                              <p:par>
                                <p:cTn id="1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5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500"/>
                            </p:stCondLst>
                            <p:childTnLst>
                              <p:par>
                                <p:cTn id="19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500"/>
                            </p:stCondLst>
                            <p:childTnLst>
                              <p:par>
                                <p:cTn id="20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500"/>
                            </p:stCondLst>
                            <p:childTnLst>
                              <p:par>
                                <p:cTn id="2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2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500"/>
                            </p:stCondLst>
                            <p:childTnLst>
                              <p:par>
                                <p:cTn id="23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000"/>
                            </p:stCondLst>
                            <p:childTnLst>
                              <p:par>
                                <p:cTn id="23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500"/>
                            </p:stCondLst>
                            <p:childTnLst>
                              <p:par>
                                <p:cTn id="24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 animBg="1"/>
      <p:bldP spid="28" grpId="0" animBg="1"/>
      <p:bldP spid="29" grpId="0" animBg="1"/>
      <p:bldP spid="32" grpId="0" animBg="1"/>
      <p:bldP spid="36" grpId="0" animBg="1"/>
      <p:bldP spid="62" grpId="0" animBg="1"/>
      <p:bldP spid="64" grpId="0" animBg="1"/>
      <p:bldP spid="66" grpId="0" animBg="1"/>
      <p:bldP spid="70" grpId="0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105" grpId="0" animBg="1"/>
      <p:bldP spid="105" grpId="1" animBg="1"/>
      <p:bldP spid="106" grpId="0" animBg="1"/>
      <p:bldP spid="109" grpId="0"/>
      <p:bldP spid="110" grpId="0"/>
      <p:bldP spid="111" grpId="0"/>
      <p:bldP spid="112" grpId="0"/>
      <p:bldP spid="113" grpId="0"/>
      <p:bldP spid="115" grpId="0"/>
      <p:bldP spid="125" grpId="0" animBg="1"/>
      <p:bldP spid="129" grpId="0" animBg="1"/>
      <p:bldP spid="132" grpId="0" animBg="1"/>
      <p:bldP spid="136" grpId="0" animBg="1"/>
      <p:bldP spid="139" grpId="0" animBg="1"/>
      <p:bldP spid="143" grpId="0" animBg="1"/>
      <p:bldP spid="174" grpId="0" animBg="1"/>
      <p:bldP spid="176" grpId="0" animBg="1"/>
      <p:bldP spid="180" grpId="0"/>
      <p:bldP spid="1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окружности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1.3.3 Алгоритм растеризации дуги окружности</a:t>
            </a:r>
            <a:endParaRPr lang="ru-RU" dirty="0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241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241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241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241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241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277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277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277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277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277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313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313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313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313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313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349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349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349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349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349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>
          <a:xfrm>
            <a:off x="385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385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>
          <a:xfrm>
            <a:off x="385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>
            <a:spLocks noChangeAspect="1"/>
          </p:cNvSpPr>
          <p:nvPr/>
        </p:nvSpPr>
        <p:spPr>
          <a:xfrm>
            <a:off x="385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>
            <a:spLocks noChangeAspect="1"/>
          </p:cNvSpPr>
          <p:nvPr/>
        </p:nvSpPr>
        <p:spPr>
          <a:xfrm>
            <a:off x="385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7812440" y="122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7092440" y="194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7812440" y="194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7092440" y="1223936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Дуга 80"/>
          <p:cNvSpPr/>
          <p:nvPr/>
        </p:nvSpPr>
        <p:spPr>
          <a:xfrm>
            <a:off x="5940152" y="1484784"/>
            <a:ext cx="2736304" cy="2376264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>
            <a:spLocks noChangeAspect="1"/>
          </p:cNvSpPr>
          <p:nvPr/>
        </p:nvSpPr>
        <p:spPr>
          <a:xfrm>
            <a:off x="7812440" y="299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>
            <a:spLocks noChangeAspect="1"/>
          </p:cNvSpPr>
          <p:nvPr/>
        </p:nvSpPr>
        <p:spPr>
          <a:xfrm>
            <a:off x="7092440" y="371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>
            <a:spLocks noChangeAspect="1"/>
          </p:cNvSpPr>
          <p:nvPr/>
        </p:nvSpPr>
        <p:spPr>
          <a:xfrm>
            <a:off x="7812440" y="371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>
            <a:spLocks noChangeAspect="1"/>
          </p:cNvSpPr>
          <p:nvPr/>
        </p:nvSpPr>
        <p:spPr>
          <a:xfrm>
            <a:off x="7092440" y="2996952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/>
          </a:p>
        </p:txBody>
      </p:sp>
      <p:sp>
        <p:nvSpPr>
          <p:cNvPr id="87" name="Дуга 86"/>
          <p:cNvSpPr/>
          <p:nvPr/>
        </p:nvSpPr>
        <p:spPr>
          <a:xfrm>
            <a:off x="6156176" y="3212976"/>
            <a:ext cx="2088232" cy="2160240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>
            <a:spLocks noChangeAspect="1"/>
          </p:cNvSpPr>
          <p:nvPr/>
        </p:nvSpPr>
        <p:spPr>
          <a:xfrm>
            <a:off x="7812440" y="475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>
            <a:spLocks noChangeAspect="1"/>
          </p:cNvSpPr>
          <p:nvPr/>
        </p:nvSpPr>
        <p:spPr>
          <a:xfrm>
            <a:off x="7092440" y="547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>
            <a:spLocks noChangeAspect="1"/>
          </p:cNvSpPr>
          <p:nvPr/>
        </p:nvSpPr>
        <p:spPr>
          <a:xfrm>
            <a:off x="7812440" y="547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>
            <a:spLocks noChangeAspect="1"/>
          </p:cNvSpPr>
          <p:nvPr/>
        </p:nvSpPr>
        <p:spPr>
          <a:xfrm>
            <a:off x="7092440" y="4752328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Дуга 92"/>
          <p:cNvSpPr/>
          <p:nvPr/>
        </p:nvSpPr>
        <p:spPr>
          <a:xfrm>
            <a:off x="5580112" y="4869160"/>
            <a:ext cx="2088232" cy="2160240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TextBox 94"/>
          <p:cNvSpPr txBox="1"/>
          <p:nvPr/>
        </p:nvSpPr>
        <p:spPr>
          <a:xfrm>
            <a:off x="5868145" y="1628800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№1</a:t>
            </a:r>
            <a:endParaRPr lang="ru-RU" dirty="0">
              <a:latin typeface="+mn-lt"/>
            </a:endParaRPr>
          </a:p>
        </p:txBody>
      </p:sp>
      <p:sp>
        <p:nvSpPr>
          <p:cNvPr id="101" name="Умножение 100"/>
          <p:cNvSpPr>
            <a:spLocks noChangeAspect="1"/>
          </p:cNvSpPr>
          <p:nvPr/>
        </p:nvSpPr>
        <p:spPr>
          <a:xfrm>
            <a:off x="8100392" y="148478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Умножение 101"/>
          <p:cNvSpPr>
            <a:spLocks noChangeAspect="1"/>
          </p:cNvSpPr>
          <p:nvPr/>
        </p:nvSpPr>
        <p:spPr>
          <a:xfrm>
            <a:off x="8100392" y="220486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Умножение 102"/>
          <p:cNvSpPr>
            <a:spLocks noChangeAspect="1"/>
          </p:cNvSpPr>
          <p:nvPr/>
        </p:nvSpPr>
        <p:spPr>
          <a:xfrm>
            <a:off x="7380312" y="148478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Умножение 103"/>
          <p:cNvSpPr>
            <a:spLocks noChangeAspect="1"/>
          </p:cNvSpPr>
          <p:nvPr/>
        </p:nvSpPr>
        <p:spPr>
          <a:xfrm>
            <a:off x="7380312" y="220486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Умножение 104"/>
          <p:cNvSpPr>
            <a:spLocks noChangeAspect="1"/>
          </p:cNvSpPr>
          <p:nvPr/>
        </p:nvSpPr>
        <p:spPr>
          <a:xfrm>
            <a:off x="8100392" y="32490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Умножение 105"/>
          <p:cNvSpPr>
            <a:spLocks noChangeAspect="1"/>
          </p:cNvSpPr>
          <p:nvPr/>
        </p:nvSpPr>
        <p:spPr>
          <a:xfrm>
            <a:off x="8100392" y="39690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Умножение 106"/>
          <p:cNvSpPr>
            <a:spLocks noChangeAspect="1"/>
          </p:cNvSpPr>
          <p:nvPr/>
        </p:nvSpPr>
        <p:spPr>
          <a:xfrm>
            <a:off x="7380312" y="32490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Умножение 107"/>
          <p:cNvSpPr>
            <a:spLocks noChangeAspect="1"/>
          </p:cNvSpPr>
          <p:nvPr/>
        </p:nvSpPr>
        <p:spPr>
          <a:xfrm>
            <a:off x="7380312" y="39690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Умножение 108"/>
          <p:cNvSpPr>
            <a:spLocks noChangeAspect="1"/>
          </p:cNvSpPr>
          <p:nvPr/>
        </p:nvSpPr>
        <p:spPr>
          <a:xfrm>
            <a:off x="8100392" y="50492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Умножение 109"/>
          <p:cNvSpPr>
            <a:spLocks noChangeAspect="1"/>
          </p:cNvSpPr>
          <p:nvPr/>
        </p:nvSpPr>
        <p:spPr>
          <a:xfrm>
            <a:off x="8100392" y="57692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Умножение 110"/>
          <p:cNvSpPr>
            <a:spLocks noChangeAspect="1"/>
          </p:cNvSpPr>
          <p:nvPr/>
        </p:nvSpPr>
        <p:spPr>
          <a:xfrm>
            <a:off x="7380312" y="50492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Умножение 111"/>
          <p:cNvSpPr>
            <a:spLocks noChangeAspect="1"/>
          </p:cNvSpPr>
          <p:nvPr/>
        </p:nvSpPr>
        <p:spPr>
          <a:xfrm>
            <a:off x="7380312" y="57692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3816424" cy="136815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разница между радиусом и расстоянием между центром окружности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серединой пикселя (ячейки)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08534" y="2925304"/>
            <a:ext cx="3240000" cy="3240000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 rot="-5400000">
            <a:off x="2926401" y="3263948"/>
            <a:ext cx="51094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Возможные ситуации выбора следующего пикселя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868144" y="3356992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№2</a:t>
            </a:r>
            <a:endParaRPr lang="ru-RU" dirty="0"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5085184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№3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5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6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6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7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000"/>
                            </p:stCondLst>
                            <p:childTnLst>
                              <p:par>
                                <p:cTn id="18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500"/>
                            </p:stCondLst>
                            <p:childTnLst>
                              <p:par>
                                <p:cTn id="19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3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500"/>
                            </p:stCondLst>
                            <p:childTnLst>
                              <p:par>
                                <p:cTn id="20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3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2" grpId="0" animBg="1"/>
      <p:bldP spid="22" grpId="1" animBg="1"/>
      <p:bldP spid="23" grpId="0" animBg="1"/>
      <p:bldP spid="27" grpId="0" animBg="1"/>
      <p:bldP spid="28" grpId="0" animBg="1"/>
      <p:bldP spid="28" grpId="1" animBg="1"/>
      <p:bldP spid="29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77" grpId="0" animBg="1"/>
      <p:bldP spid="85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Задача заполнения цветом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[1/4]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67544" y="1196752"/>
            <a:ext cx="828092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Понятия:</a:t>
            </a:r>
          </a:p>
          <a:p>
            <a:pPr marL="809625" lvl="1" indent="-352425">
              <a:spcAft>
                <a:spcPts val="0"/>
              </a:spcAft>
              <a:buFont typeface="+mj-lt"/>
              <a:buAutoNum type="arabicParenR"/>
              <a:tabLst>
                <a:tab pos="714375" algn="l"/>
              </a:tabLst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Заливка</a:t>
            </a:r>
          </a:p>
          <a:p>
            <a:pPr marL="1162050" lvl="2" indent="-247650">
              <a:spcAft>
                <a:spcPts val="0"/>
              </a:spcAft>
              <a:buFont typeface="Courier New" pitchFamily="49" charset="0"/>
              <a:buChar char="o"/>
              <a:tabLst>
                <a:tab pos="116205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требуется перекрасить пиксели одного цвета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другим цветом</a:t>
            </a:r>
          </a:p>
          <a:p>
            <a:pPr marL="809625" lvl="1" indent="-352425">
              <a:spcBef>
                <a:spcPts val="1200"/>
              </a:spcBef>
              <a:spcAft>
                <a:spcPts val="0"/>
              </a:spcAft>
              <a:buAutoNum type="arabicParenR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Затравка</a:t>
            </a:r>
          </a:p>
          <a:p>
            <a:pPr marL="1162050" lvl="2" indent="-247650">
              <a:spcAft>
                <a:spcPts val="0"/>
              </a:spcAft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требуется закрасить нужным цветом фигуру,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ограниченную граничными пикселями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180" y="1743472"/>
            <a:ext cx="5715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664" y="2660526"/>
            <a:ext cx="5524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7544" y="3789040"/>
            <a:ext cx="828092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Алгоритмы:</a:t>
            </a:r>
          </a:p>
          <a:p>
            <a:pPr marL="809625" lvl="1" indent="-352425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Определения принадлежности точки многоугольнику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суммы углов (площадей)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числа пересечений (оборотов) луча с ребрами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(чет – внутри, нечет - снаружи)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</a:p>
          <a:p>
            <a:pPr marL="809625" lvl="1" indent="-352425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линий (рядов) пикселей, расположенных горизонтально или вертикально между ребрами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1. Алгоритм поточечной закраски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[1/4]</a:t>
            </a:r>
            <a:endParaRPr lang="ru-RU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312780" y="2668552"/>
            <a:ext cx="3755164" cy="3568760"/>
            <a:chOff x="312780" y="2668552"/>
            <a:chExt cx="3755164" cy="3568760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601705" y="3028914"/>
              <a:ext cx="3095625" cy="28082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36593" y="5837202"/>
              <a:ext cx="3561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A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312780" y="2668552"/>
              <a:ext cx="3561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B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679868" y="2697127"/>
              <a:ext cx="3706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C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3697330" y="5837202"/>
              <a:ext cx="3706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D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528680" y="2957477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3624305" y="2957477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528680" y="5765764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624305" y="5765764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672819" y="3100598"/>
            <a:ext cx="2952329" cy="2664298"/>
            <a:chOff x="672819" y="3100598"/>
            <a:chExt cx="2952329" cy="2664298"/>
          </a:xfrm>
        </p:grpSpPr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H="1" flipV="1">
              <a:off x="672820" y="3100599"/>
              <a:ext cx="1728192" cy="1224137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H="1">
              <a:off x="672819" y="4468752"/>
              <a:ext cx="1728193" cy="1296144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2545027" y="3100598"/>
              <a:ext cx="1080121" cy="1224137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2545027" y="4468752"/>
              <a:ext cx="1080121" cy="1296144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2247471" y="4325902"/>
            <a:ext cx="364202" cy="546437"/>
            <a:chOff x="2247471" y="4325902"/>
            <a:chExt cx="364202" cy="546437"/>
          </a:xfrm>
        </p:grpSpPr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2401930" y="4325902"/>
              <a:ext cx="144463" cy="142875"/>
            </a:xfrm>
            <a:prstGeom prst="ellipse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247471" y="4349119"/>
              <a:ext cx="36420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CC00"/>
                  </a:solidFill>
                </a:rPr>
                <a:t>z</a:t>
              </a:r>
              <a:endParaRPr lang="ru-RU" sz="2800" b="1" dirty="0">
                <a:solidFill>
                  <a:srgbClr val="00CC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680932" y="1740633"/>
            <a:ext cx="385042" cy="620837"/>
            <a:chOff x="1680932" y="1740633"/>
            <a:chExt cx="385042" cy="620837"/>
          </a:xfrm>
        </p:grpSpPr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1771990" y="2218595"/>
              <a:ext cx="144470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Text Box 22"/>
            <p:cNvSpPr txBox="1">
              <a:spLocks noChangeArrowheads="1"/>
            </p:cNvSpPr>
            <p:nvPr/>
          </p:nvSpPr>
          <p:spPr bwMode="auto">
            <a:xfrm>
              <a:off x="1680932" y="1740633"/>
              <a:ext cx="3850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y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672821" y="2293654"/>
            <a:ext cx="2980902" cy="3471242"/>
            <a:chOff x="672821" y="2293654"/>
            <a:chExt cx="2980902" cy="3471242"/>
          </a:xfrm>
        </p:grpSpPr>
        <p:sp>
          <p:nvSpPr>
            <p:cNvPr id="39" name="Line 19"/>
            <p:cNvSpPr>
              <a:spLocks noChangeShapeType="1"/>
            </p:cNvSpPr>
            <p:nvPr/>
          </p:nvSpPr>
          <p:spPr bwMode="auto">
            <a:xfrm flipV="1">
              <a:off x="691870" y="2293654"/>
              <a:ext cx="1085453" cy="706363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 type="arrow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20"/>
            <p:cNvSpPr>
              <a:spLocks noChangeShapeType="1"/>
            </p:cNvSpPr>
            <p:nvPr/>
          </p:nvSpPr>
          <p:spPr bwMode="auto">
            <a:xfrm>
              <a:off x="1891623" y="2409095"/>
              <a:ext cx="1752576" cy="3355801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24"/>
            <p:cNvSpPr>
              <a:spLocks noChangeShapeType="1"/>
            </p:cNvSpPr>
            <p:nvPr/>
          </p:nvSpPr>
          <p:spPr bwMode="auto">
            <a:xfrm flipH="1">
              <a:off x="672821" y="2380521"/>
              <a:ext cx="1152128" cy="3312367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5"/>
            <p:cNvSpPr>
              <a:spLocks noChangeShapeType="1"/>
            </p:cNvSpPr>
            <p:nvPr/>
          </p:nvSpPr>
          <p:spPr bwMode="auto">
            <a:xfrm>
              <a:off x="1925532" y="2346612"/>
              <a:ext cx="1728191" cy="648072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283968" y="1700808"/>
            <a:ext cx="439248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определения принадлежности точки многоугольнику</a:t>
            </a:r>
            <a:endParaRPr lang="en-US" sz="1600" u="sng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spcAft>
                <a:spcPts val="600"/>
              </a:spcAft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spcAft>
                <a:spcPts val="6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любой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внутренней 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справедливо: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суммарный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угол точки с вершинами равен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360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(метод углов):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AzD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BzA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CzB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DzC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= 360°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сумма всех треугольников, образованных точкой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сосмежными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вершинами, равна площади фигуры (метод площадей) 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AZD + BZA + CZB + DZC =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ABCD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1205453" y="1863876"/>
            <a:ext cx="1223963" cy="1013434"/>
            <a:chOff x="1205453" y="1863876"/>
            <a:chExt cx="1223963" cy="1013434"/>
          </a:xfrm>
        </p:grpSpPr>
        <p:sp>
          <p:nvSpPr>
            <p:cNvPr id="44" name="AutoShape 31"/>
            <p:cNvSpPr>
              <a:spLocks noChangeAspect="1" noChangeArrowheads="1"/>
            </p:cNvSpPr>
            <p:nvPr/>
          </p:nvSpPr>
          <p:spPr bwMode="auto">
            <a:xfrm rot="10800000">
              <a:off x="1205453" y="1863876"/>
              <a:ext cx="1223963" cy="610954"/>
            </a:xfrm>
            <a:prstGeom prst="curvedUpArrow">
              <a:avLst>
                <a:gd name="adj1" fmla="val 15218"/>
                <a:gd name="adj2" fmla="val 48904"/>
                <a:gd name="adj3" fmla="val 29724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Дуга 55"/>
            <p:cNvSpPr/>
            <p:nvPr/>
          </p:nvSpPr>
          <p:spPr>
            <a:xfrm flipH="1" flipV="1">
              <a:off x="1360789" y="2420888"/>
              <a:ext cx="592731" cy="360040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Дуга 56"/>
            <p:cNvSpPr/>
            <p:nvPr/>
          </p:nvSpPr>
          <p:spPr>
            <a:xfrm flipV="1">
              <a:off x="1895799" y="2235817"/>
              <a:ext cx="473103" cy="579023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Дуга 57"/>
            <p:cNvSpPr/>
            <p:nvPr/>
          </p:nvSpPr>
          <p:spPr>
            <a:xfrm rot="19300681" flipH="1" flipV="1">
              <a:off x="1559756" y="2220171"/>
              <a:ext cx="641053" cy="657139"/>
            </a:xfrm>
            <a:prstGeom prst="arc">
              <a:avLst>
                <a:gd name="adj1" fmla="val 16200000"/>
                <a:gd name="adj2" fmla="val 20490725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2029992" y="4025439"/>
            <a:ext cx="1019208" cy="954870"/>
            <a:chOff x="2029992" y="4025439"/>
            <a:chExt cx="1019208" cy="954870"/>
          </a:xfrm>
        </p:grpSpPr>
        <p:sp>
          <p:nvSpPr>
            <p:cNvPr id="60" name="Дуга 59"/>
            <p:cNvSpPr/>
            <p:nvPr/>
          </p:nvSpPr>
          <p:spPr>
            <a:xfrm rot="19600616" flipH="1" flipV="1">
              <a:off x="2029992" y="4069645"/>
              <a:ext cx="1019208" cy="868043"/>
            </a:xfrm>
            <a:prstGeom prst="arc">
              <a:avLst>
                <a:gd name="adj1" fmla="val 15831878"/>
                <a:gd name="adj2" fmla="val 181637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Дуга 60"/>
            <p:cNvSpPr/>
            <p:nvPr/>
          </p:nvSpPr>
          <p:spPr>
            <a:xfrm rot="4189895" flipH="1" flipV="1">
              <a:off x="1949870" y="4254418"/>
              <a:ext cx="791144" cy="616711"/>
            </a:xfrm>
            <a:prstGeom prst="arc">
              <a:avLst>
                <a:gd name="adj1" fmla="val 16200000"/>
                <a:gd name="adj2" fmla="val 21028511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Дуга 61"/>
            <p:cNvSpPr/>
            <p:nvPr/>
          </p:nvSpPr>
          <p:spPr>
            <a:xfrm rot="7896448" flipH="1" flipV="1">
              <a:off x="2094345" y="4079431"/>
              <a:ext cx="706663" cy="598680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Дуга 62"/>
            <p:cNvSpPr/>
            <p:nvPr/>
          </p:nvSpPr>
          <p:spPr>
            <a:xfrm rot="1830502">
              <a:off x="2217809" y="4126764"/>
              <a:ext cx="712222" cy="853545"/>
            </a:xfrm>
            <a:prstGeom prst="arc">
              <a:avLst>
                <a:gd name="adj1" fmla="val 15768940"/>
                <a:gd name="adj2" fmla="val 518002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395536" y="1268760"/>
            <a:ext cx="84969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Перебираем все пиксели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закрашиваем, если они лежат внутри</a:t>
            </a:r>
          </a:p>
        </p:txBody>
      </p:sp>
      <p:sp>
        <p:nvSpPr>
          <p:cNvPr id="45" name="Выгнутая влево стрелка 44"/>
          <p:cNvSpPr/>
          <p:nvPr/>
        </p:nvSpPr>
        <p:spPr>
          <a:xfrm rot="10800000" flipH="1">
            <a:off x="216023" y="1268760"/>
            <a:ext cx="251520" cy="360040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>
                <a:ea typeface="Verdana" pitchFamily="34" charset="0"/>
                <a:cs typeface="Verdana" pitchFamily="34" charset="0"/>
              </a:rPr>
              <a:t>2. Алгоритм закраски соседей</a:t>
            </a:r>
            <a:endParaRPr lang="ru-RU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>
                <a:latin typeface="Verdana" pitchFamily="34" charset="0"/>
                <a:ea typeface="Verdana" pitchFamily="34" charset="0"/>
                <a:cs typeface="Verdana" pitchFamily="34" charset="0"/>
              </a:rPr>
              <a:pPr>
                <a:defRPr/>
              </a:pPr>
              <a:t>9</a:t>
            </a:fld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>
                <a:latin typeface="+mj-lt"/>
                <a:ea typeface="Verdana" pitchFamily="34" charset="0"/>
                <a:cs typeface="Verdana" pitchFamily="34" charset="0"/>
              </a:rPr>
              <a:t>1.3.4 Алгоритмы заливки многоугольника [</a:t>
            </a:r>
            <a:r>
              <a:rPr lang="en-US" dirty="0" smtClean="0">
                <a:latin typeface="+mj-lt"/>
                <a:ea typeface="Verdana" pitchFamily="34" charset="0"/>
                <a:cs typeface="Verdana" pitchFamily="34" charset="0"/>
              </a:rPr>
              <a:t>2</a:t>
            </a:r>
            <a:r>
              <a:rPr lang="ru-RU" dirty="0" smtClean="0">
                <a:latin typeface="+mj-lt"/>
                <a:ea typeface="Verdana" pitchFamily="34" charset="0"/>
                <a:cs typeface="Verdana" pitchFamily="34" charset="0"/>
              </a:rPr>
              <a:t>/4]</a:t>
            </a:r>
            <a:endParaRPr lang="ru-RU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539552" y="1268761"/>
            <a:ext cx="82089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начальный пиксель и заносим его в стек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пиксель из стека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Находим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заносим в стек всех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соседей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 пиксель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Rectangle 4"/>
          <p:cNvSpPr>
            <a:spLocks noChangeArrowheads="1"/>
          </p:cNvSpPr>
          <p:nvPr/>
        </p:nvSpPr>
        <p:spPr bwMode="auto">
          <a:xfrm>
            <a:off x="6444208" y="1713582"/>
            <a:ext cx="23042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Варианты связности: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4 соседа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 8 соседей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AutoShape 118"/>
          <p:cNvSpPr>
            <a:spLocks noChangeArrowheads="1"/>
          </p:cNvSpPr>
          <p:nvPr/>
        </p:nvSpPr>
        <p:spPr bwMode="auto">
          <a:xfrm>
            <a:off x="5290864" y="2636912"/>
            <a:ext cx="865312" cy="3672408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19"/>
          <p:cNvSpPr txBox="1">
            <a:spLocks noChangeArrowheads="1"/>
          </p:cNvSpPr>
          <p:nvPr/>
        </p:nvSpPr>
        <p:spPr bwMode="auto">
          <a:xfrm rot="5400000">
            <a:off x="4457415" y="4335674"/>
            <a:ext cx="376423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пикселей-соседей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0"/>
          <p:cNvSpPr txBox="1">
            <a:spLocks noChangeArrowheads="1"/>
          </p:cNvSpPr>
          <p:nvPr/>
        </p:nvSpPr>
        <p:spPr bwMode="auto">
          <a:xfrm>
            <a:off x="5435774" y="2636912"/>
            <a:ext cx="50437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K5</a:t>
            </a: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7556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11565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147569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183573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19577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25558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291585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327589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363593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399597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43560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7556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56" y="37170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47569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835736" y="37170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219577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25558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291585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327589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5" name="Text Box 125"/>
          <p:cNvSpPr txBox="1">
            <a:spLocks noChangeArrowheads="1"/>
          </p:cNvSpPr>
          <p:nvPr/>
        </p:nvSpPr>
        <p:spPr bwMode="auto">
          <a:xfrm>
            <a:off x="363593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6" name="Text Box 125"/>
          <p:cNvSpPr txBox="1">
            <a:spLocks noChangeArrowheads="1"/>
          </p:cNvSpPr>
          <p:nvPr/>
        </p:nvSpPr>
        <p:spPr bwMode="auto">
          <a:xfrm>
            <a:off x="399597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" name="Text Box 125"/>
          <p:cNvSpPr txBox="1">
            <a:spLocks noChangeArrowheads="1"/>
          </p:cNvSpPr>
          <p:nvPr/>
        </p:nvSpPr>
        <p:spPr bwMode="auto">
          <a:xfrm>
            <a:off x="43560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8" name="Text Box 125"/>
          <p:cNvSpPr txBox="1">
            <a:spLocks noChangeArrowheads="1"/>
          </p:cNvSpPr>
          <p:nvPr/>
        </p:nvSpPr>
        <p:spPr bwMode="auto">
          <a:xfrm>
            <a:off x="7556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9" name="Text Box 125"/>
          <p:cNvSpPr txBox="1">
            <a:spLocks noChangeArrowheads="1"/>
          </p:cNvSpPr>
          <p:nvPr/>
        </p:nvSpPr>
        <p:spPr bwMode="auto">
          <a:xfrm>
            <a:off x="111565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0" name="Text Box 125"/>
          <p:cNvSpPr txBox="1">
            <a:spLocks noChangeArrowheads="1"/>
          </p:cNvSpPr>
          <p:nvPr/>
        </p:nvSpPr>
        <p:spPr bwMode="auto">
          <a:xfrm>
            <a:off x="147569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1" name="Text Box 125"/>
          <p:cNvSpPr txBox="1">
            <a:spLocks noChangeArrowheads="1"/>
          </p:cNvSpPr>
          <p:nvPr/>
        </p:nvSpPr>
        <p:spPr bwMode="auto">
          <a:xfrm>
            <a:off x="183573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2" name="Text Box 125"/>
          <p:cNvSpPr txBox="1">
            <a:spLocks noChangeArrowheads="1"/>
          </p:cNvSpPr>
          <p:nvPr/>
        </p:nvSpPr>
        <p:spPr bwMode="auto">
          <a:xfrm>
            <a:off x="219577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3" name="Text Box 125"/>
          <p:cNvSpPr txBox="1">
            <a:spLocks noChangeArrowheads="1"/>
          </p:cNvSpPr>
          <p:nvPr/>
        </p:nvSpPr>
        <p:spPr bwMode="auto">
          <a:xfrm>
            <a:off x="25558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4" name="Text Box 125"/>
          <p:cNvSpPr txBox="1">
            <a:spLocks noChangeArrowheads="1"/>
          </p:cNvSpPr>
          <p:nvPr/>
        </p:nvSpPr>
        <p:spPr bwMode="auto">
          <a:xfrm>
            <a:off x="291585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5" name="Text Box 125"/>
          <p:cNvSpPr txBox="1">
            <a:spLocks noChangeArrowheads="1"/>
          </p:cNvSpPr>
          <p:nvPr/>
        </p:nvSpPr>
        <p:spPr bwMode="auto">
          <a:xfrm>
            <a:off x="327589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6" name="Text Box 125"/>
          <p:cNvSpPr txBox="1">
            <a:spLocks noChangeArrowheads="1"/>
          </p:cNvSpPr>
          <p:nvPr/>
        </p:nvSpPr>
        <p:spPr bwMode="auto">
          <a:xfrm>
            <a:off x="363593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7" name="Text Box 125"/>
          <p:cNvSpPr txBox="1">
            <a:spLocks noChangeArrowheads="1"/>
          </p:cNvSpPr>
          <p:nvPr/>
        </p:nvSpPr>
        <p:spPr bwMode="auto">
          <a:xfrm>
            <a:off x="399597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8" name="Text Box 125"/>
          <p:cNvSpPr txBox="1">
            <a:spLocks noChangeArrowheads="1"/>
          </p:cNvSpPr>
          <p:nvPr/>
        </p:nvSpPr>
        <p:spPr bwMode="auto">
          <a:xfrm>
            <a:off x="43560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9" name="Text Box 125"/>
          <p:cNvSpPr txBox="1">
            <a:spLocks noChangeArrowheads="1"/>
          </p:cNvSpPr>
          <p:nvPr/>
        </p:nvSpPr>
        <p:spPr bwMode="auto">
          <a:xfrm>
            <a:off x="75561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0" name="Text Box 125"/>
          <p:cNvSpPr txBox="1">
            <a:spLocks noChangeArrowheads="1"/>
          </p:cNvSpPr>
          <p:nvPr/>
        </p:nvSpPr>
        <p:spPr bwMode="auto">
          <a:xfrm>
            <a:off x="111565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1" name="Text Box 125"/>
          <p:cNvSpPr txBox="1">
            <a:spLocks noChangeArrowheads="1"/>
          </p:cNvSpPr>
          <p:nvPr/>
        </p:nvSpPr>
        <p:spPr bwMode="auto">
          <a:xfrm>
            <a:off x="147569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2" name="Text Box 125"/>
          <p:cNvSpPr txBox="1">
            <a:spLocks noChangeArrowheads="1"/>
          </p:cNvSpPr>
          <p:nvPr/>
        </p:nvSpPr>
        <p:spPr bwMode="auto">
          <a:xfrm>
            <a:off x="183573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3" name="Text Box 125"/>
          <p:cNvSpPr txBox="1">
            <a:spLocks noChangeArrowheads="1"/>
          </p:cNvSpPr>
          <p:nvPr/>
        </p:nvSpPr>
        <p:spPr bwMode="auto">
          <a:xfrm>
            <a:off x="219577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4" name="Text Box 125"/>
          <p:cNvSpPr txBox="1">
            <a:spLocks noChangeArrowheads="1"/>
          </p:cNvSpPr>
          <p:nvPr/>
        </p:nvSpPr>
        <p:spPr bwMode="auto">
          <a:xfrm>
            <a:off x="255581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" name="Text Box 125"/>
          <p:cNvSpPr txBox="1">
            <a:spLocks noChangeArrowheads="1"/>
          </p:cNvSpPr>
          <p:nvPr/>
        </p:nvSpPr>
        <p:spPr bwMode="auto">
          <a:xfrm>
            <a:off x="291585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6" name="Text Box 125"/>
          <p:cNvSpPr txBox="1">
            <a:spLocks noChangeArrowheads="1"/>
          </p:cNvSpPr>
          <p:nvPr/>
        </p:nvSpPr>
        <p:spPr bwMode="auto">
          <a:xfrm>
            <a:off x="327589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7" name="Text Box 125"/>
          <p:cNvSpPr txBox="1">
            <a:spLocks noChangeArrowheads="1"/>
          </p:cNvSpPr>
          <p:nvPr/>
        </p:nvSpPr>
        <p:spPr bwMode="auto">
          <a:xfrm>
            <a:off x="363593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" name="Text Box 125"/>
          <p:cNvSpPr txBox="1">
            <a:spLocks noChangeArrowheads="1"/>
          </p:cNvSpPr>
          <p:nvPr/>
        </p:nvSpPr>
        <p:spPr bwMode="auto">
          <a:xfrm>
            <a:off x="399597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9" name="Text Box 125"/>
          <p:cNvSpPr txBox="1">
            <a:spLocks noChangeArrowheads="1"/>
          </p:cNvSpPr>
          <p:nvPr/>
        </p:nvSpPr>
        <p:spPr bwMode="auto">
          <a:xfrm>
            <a:off x="435601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" name="Text Box 125"/>
          <p:cNvSpPr txBox="1">
            <a:spLocks noChangeArrowheads="1"/>
          </p:cNvSpPr>
          <p:nvPr/>
        </p:nvSpPr>
        <p:spPr bwMode="auto">
          <a:xfrm>
            <a:off x="75561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1" name="Text Box 125"/>
          <p:cNvSpPr txBox="1">
            <a:spLocks noChangeArrowheads="1"/>
          </p:cNvSpPr>
          <p:nvPr/>
        </p:nvSpPr>
        <p:spPr bwMode="auto">
          <a:xfrm>
            <a:off x="111565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2" name="Text Box 125"/>
          <p:cNvSpPr txBox="1">
            <a:spLocks noChangeArrowheads="1"/>
          </p:cNvSpPr>
          <p:nvPr/>
        </p:nvSpPr>
        <p:spPr bwMode="auto">
          <a:xfrm>
            <a:off x="147569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3" name="Text Box 125"/>
          <p:cNvSpPr txBox="1">
            <a:spLocks noChangeArrowheads="1"/>
          </p:cNvSpPr>
          <p:nvPr/>
        </p:nvSpPr>
        <p:spPr bwMode="auto">
          <a:xfrm>
            <a:off x="183573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4" name="Text Box 125"/>
          <p:cNvSpPr txBox="1">
            <a:spLocks noChangeArrowheads="1"/>
          </p:cNvSpPr>
          <p:nvPr/>
        </p:nvSpPr>
        <p:spPr bwMode="auto">
          <a:xfrm>
            <a:off x="219577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5" name="Text Box 125"/>
          <p:cNvSpPr txBox="1">
            <a:spLocks noChangeArrowheads="1"/>
          </p:cNvSpPr>
          <p:nvPr/>
        </p:nvSpPr>
        <p:spPr bwMode="auto">
          <a:xfrm>
            <a:off x="255581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6" name="Text Box 125"/>
          <p:cNvSpPr txBox="1">
            <a:spLocks noChangeArrowheads="1"/>
          </p:cNvSpPr>
          <p:nvPr/>
        </p:nvSpPr>
        <p:spPr bwMode="auto">
          <a:xfrm>
            <a:off x="291585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7" name="Text Box 125"/>
          <p:cNvSpPr txBox="1">
            <a:spLocks noChangeArrowheads="1"/>
          </p:cNvSpPr>
          <p:nvPr/>
        </p:nvSpPr>
        <p:spPr bwMode="auto">
          <a:xfrm>
            <a:off x="327589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8" name="Text Box 125"/>
          <p:cNvSpPr txBox="1">
            <a:spLocks noChangeArrowheads="1"/>
          </p:cNvSpPr>
          <p:nvPr/>
        </p:nvSpPr>
        <p:spPr bwMode="auto">
          <a:xfrm>
            <a:off x="363593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9" name="Text Box 125"/>
          <p:cNvSpPr txBox="1">
            <a:spLocks noChangeArrowheads="1"/>
          </p:cNvSpPr>
          <p:nvPr/>
        </p:nvSpPr>
        <p:spPr bwMode="auto">
          <a:xfrm>
            <a:off x="399597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0" name="Text Box 125"/>
          <p:cNvSpPr txBox="1">
            <a:spLocks noChangeArrowheads="1"/>
          </p:cNvSpPr>
          <p:nvPr/>
        </p:nvSpPr>
        <p:spPr bwMode="auto">
          <a:xfrm>
            <a:off x="435601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1" name="Text Box 125"/>
          <p:cNvSpPr txBox="1">
            <a:spLocks noChangeArrowheads="1"/>
          </p:cNvSpPr>
          <p:nvPr/>
        </p:nvSpPr>
        <p:spPr bwMode="auto">
          <a:xfrm>
            <a:off x="75561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2" name="Text Box 125"/>
          <p:cNvSpPr txBox="1">
            <a:spLocks noChangeArrowheads="1"/>
          </p:cNvSpPr>
          <p:nvPr/>
        </p:nvSpPr>
        <p:spPr bwMode="auto">
          <a:xfrm>
            <a:off x="111565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3" name="Text Box 125"/>
          <p:cNvSpPr txBox="1">
            <a:spLocks noChangeArrowheads="1"/>
          </p:cNvSpPr>
          <p:nvPr/>
        </p:nvSpPr>
        <p:spPr bwMode="auto">
          <a:xfrm>
            <a:off x="147569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4" name="Text Box 125"/>
          <p:cNvSpPr txBox="1">
            <a:spLocks noChangeArrowheads="1"/>
          </p:cNvSpPr>
          <p:nvPr/>
        </p:nvSpPr>
        <p:spPr bwMode="auto">
          <a:xfrm>
            <a:off x="183573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5" name="Text Box 125"/>
          <p:cNvSpPr txBox="1">
            <a:spLocks noChangeArrowheads="1"/>
          </p:cNvSpPr>
          <p:nvPr/>
        </p:nvSpPr>
        <p:spPr bwMode="auto">
          <a:xfrm>
            <a:off x="219577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6" name="Text Box 125"/>
          <p:cNvSpPr txBox="1">
            <a:spLocks noChangeArrowheads="1"/>
          </p:cNvSpPr>
          <p:nvPr/>
        </p:nvSpPr>
        <p:spPr bwMode="auto">
          <a:xfrm>
            <a:off x="255581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7" name="Text Box 125"/>
          <p:cNvSpPr txBox="1">
            <a:spLocks noChangeArrowheads="1"/>
          </p:cNvSpPr>
          <p:nvPr/>
        </p:nvSpPr>
        <p:spPr bwMode="auto">
          <a:xfrm>
            <a:off x="291585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8" name="Text Box 125"/>
          <p:cNvSpPr txBox="1">
            <a:spLocks noChangeArrowheads="1"/>
          </p:cNvSpPr>
          <p:nvPr/>
        </p:nvSpPr>
        <p:spPr bwMode="auto">
          <a:xfrm>
            <a:off x="327589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9" name="Text Box 125"/>
          <p:cNvSpPr txBox="1">
            <a:spLocks noChangeArrowheads="1"/>
          </p:cNvSpPr>
          <p:nvPr/>
        </p:nvSpPr>
        <p:spPr bwMode="auto">
          <a:xfrm>
            <a:off x="363593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0" name="Text Box 125"/>
          <p:cNvSpPr txBox="1">
            <a:spLocks noChangeArrowheads="1"/>
          </p:cNvSpPr>
          <p:nvPr/>
        </p:nvSpPr>
        <p:spPr bwMode="auto">
          <a:xfrm>
            <a:off x="399597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1" name="Text Box 125"/>
          <p:cNvSpPr txBox="1">
            <a:spLocks noChangeArrowheads="1"/>
          </p:cNvSpPr>
          <p:nvPr/>
        </p:nvSpPr>
        <p:spPr bwMode="auto">
          <a:xfrm>
            <a:off x="435601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2" name="Text Box 125"/>
          <p:cNvSpPr txBox="1">
            <a:spLocks noChangeArrowheads="1"/>
          </p:cNvSpPr>
          <p:nvPr/>
        </p:nvSpPr>
        <p:spPr bwMode="auto">
          <a:xfrm>
            <a:off x="7556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3" name="Text Box 125"/>
          <p:cNvSpPr txBox="1">
            <a:spLocks noChangeArrowheads="1"/>
          </p:cNvSpPr>
          <p:nvPr/>
        </p:nvSpPr>
        <p:spPr bwMode="auto">
          <a:xfrm>
            <a:off x="111565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4" name="Text Box 125"/>
          <p:cNvSpPr txBox="1">
            <a:spLocks noChangeArrowheads="1"/>
          </p:cNvSpPr>
          <p:nvPr/>
        </p:nvSpPr>
        <p:spPr bwMode="auto">
          <a:xfrm>
            <a:off x="147569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" name="Text Box 125"/>
          <p:cNvSpPr txBox="1">
            <a:spLocks noChangeArrowheads="1"/>
          </p:cNvSpPr>
          <p:nvPr/>
        </p:nvSpPr>
        <p:spPr bwMode="auto">
          <a:xfrm>
            <a:off x="183573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6" name="Text Box 125"/>
          <p:cNvSpPr txBox="1">
            <a:spLocks noChangeArrowheads="1"/>
          </p:cNvSpPr>
          <p:nvPr/>
        </p:nvSpPr>
        <p:spPr bwMode="auto">
          <a:xfrm>
            <a:off x="219577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7" name="Text Box 125"/>
          <p:cNvSpPr txBox="1">
            <a:spLocks noChangeArrowheads="1"/>
          </p:cNvSpPr>
          <p:nvPr/>
        </p:nvSpPr>
        <p:spPr bwMode="auto">
          <a:xfrm>
            <a:off x="25558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8" name="Text Box 125"/>
          <p:cNvSpPr txBox="1">
            <a:spLocks noChangeArrowheads="1"/>
          </p:cNvSpPr>
          <p:nvPr/>
        </p:nvSpPr>
        <p:spPr bwMode="auto">
          <a:xfrm>
            <a:off x="291585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9" name="Text Box 125"/>
          <p:cNvSpPr txBox="1">
            <a:spLocks noChangeArrowheads="1"/>
          </p:cNvSpPr>
          <p:nvPr/>
        </p:nvSpPr>
        <p:spPr bwMode="auto">
          <a:xfrm>
            <a:off x="327589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0" name="Text Box 125"/>
          <p:cNvSpPr txBox="1">
            <a:spLocks noChangeArrowheads="1"/>
          </p:cNvSpPr>
          <p:nvPr/>
        </p:nvSpPr>
        <p:spPr bwMode="auto">
          <a:xfrm>
            <a:off x="363593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1" name="Text Box 125"/>
          <p:cNvSpPr txBox="1">
            <a:spLocks noChangeArrowheads="1"/>
          </p:cNvSpPr>
          <p:nvPr/>
        </p:nvSpPr>
        <p:spPr bwMode="auto">
          <a:xfrm>
            <a:off x="399597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2" name="Text Box 125"/>
          <p:cNvSpPr txBox="1">
            <a:spLocks noChangeArrowheads="1"/>
          </p:cNvSpPr>
          <p:nvPr/>
        </p:nvSpPr>
        <p:spPr bwMode="auto">
          <a:xfrm>
            <a:off x="43560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3" name="Text Box 125"/>
          <p:cNvSpPr txBox="1">
            <a:spLocks noChangeArrowheads="1"/>
          </p:cNvSpPr>
          <p:nvPr/>
        </p:nvSpPr>
        <p:spPr bwMode="auto">
          <a:xfrm>
            <a:off x="7556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4" name="Text Box 125"/>
          <p:cNvSpPr txBox="1">
            <a:spLocks noChangeArrowheads="1"/>
          </p:cNvSpPr>
          <p:nvPr/>
        </p:nvSpPr>
        <p:spPr bwMode="auto">
          <a:xfrm>
            <a:off x="111565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5" name="Text Box 125"/>
          <p:cNvSpPr txBox="1">
            <a:spLocks noChangeArrowheads="1"/>
          </p:cNvSpPr>
          <p:nvPr/>
        </p:nvSpPr>
        <p:spPr bwMode="auto">
          <a:xfrm>
            <a:off x="147569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6" name="Text Box 125"/>
          <p:cNvSpPr txBox="1">
            <a:spLocks noChangeArrowheads="1"/>
          </p:cNvSpPr>
          <p:nvPr/>
        </p:nvSpPr>
        <p:spPr bwMode="auto">
          <a:xfrm>
            <a:off x="183573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7" name="Text Box 125"/>
          <p:cNvSpPr txBox="1">
            <a:spLocks noChangeArrowheads="1"/>
          </p:cNvSpPr>
          <p:nvPr/>
        </p:nvSpPr>
        <p:spPr bwMode="auto">
          <a:xfrm>
            <a:off x="219577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8" name="Text Box 125"/>
          <p:cNvSpPr txBox="1">
            <a:spLocks noChangeArrowheads="1"/>
          </p:cNvSpPr>
          <p:nvPr/>
        </p:nvSpPr>
        <p:spPr bwMode="auto">
          <a:xfrm>
            <a:off x="25558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9" name="Text Box 125"/>
          <p:cNvSpPr txBox="1">
            <a:spLocks noChangeArrowheads="1"/>
          </p:cNvSpPr>
          <p:nvPr/>
        </p:nvSpPr>
        <p:spPr bwMode="auto">
          <a:xfrm>
            <a:off x="291585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0" name="Text Box 125"/>
          <p:cNvSpPr txBox="1">
            <a:spLocks noChangeArrowheads="1"/>
          </p:cNvSpPr>
          <p:nvPr/>
        </p:nvSpPr>
        <p:spPr bwMode="auto">
          <a:xfrm>
            <a:off x="327589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1" name="Text Box 125"/>
          <p:cNvSpPr txBox="1">
            <a:spLocks noChangeArrowheads="1"/>
          </p:cNvSpPr>
          <p:nvPr/>
        </p:nvSpPr>
        <p:spPr bwMode="auto">
          <a:xfrm>
            <a:off x="363593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2" name="Text Box 125"/>
          <p:cNvSpPr txBox="1">
            <a:spLocks noChangeArrowheads="1"/>
          </p:cNvSpPr>
          <p:nvPr/>
        </p:nvSpPr>
        <p:spPr bwMode="auto">
          <a:xfrm>
            <a:off x="399597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3" name="Text Box 125"/>
          <p:cNvSpPr txBox="1">
            <a:spLocks noChangeArrowheads="1"/>
          </p:cNvSpPr>
          <p:nvPr/>
        </p:nvSpPr>
        <p:spPr bwMode="auto">
          <a:xfrm>
            <a:off x="43560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4" name="Text Box 125"/>
          <p:cNvSpPr txBox="1">
            <a:spLocks noChangeArrowheads="1"/>
          </p:cNvSpPr>
          <p:nvPr/>
        </p:nvSpPr>
        <p:spPr bwMode="auto">
          <a:xfrm>
            <a:off x="7556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5" name="Text Box 125"/>
          <p:cNvSpPr txBox="1">
            <a:spLocks noChangeArrowheads="1"/>
          </p:cNvSpPr>
          <p:nvPr/>
        </p:nvSpPr>
        <p:spPr bwMode="auto">
          <a:xfrm>
            <a:off x="111565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6" name="Text Box 125"/>
          <p:cNvSpPr txBox="1">
            <a:spLocks noChangeArrowheads="1"/>
          </p:cNvSpPr>
          <p:nvPr/>
        </p:nvSpPr>
        <p:spPr bwMode="auto">
          <a:xfrm>
            <a:off x="147569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7" name="Text Box 125"/>
          <p:cNvSpPr txBox="1">
            <a:spLocks noChangeArrowheads="1"/>
          </p:cNvSpPr>
          <p:nvPr/>
        </p:nvSpPr>
        <p:spPr bwMode="auto">
          <a:xfrm>
            <a:off x="183573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8" name="Text Box 125"/>
          <p:cNvSpPr txBox="1">
            <a:spLocks noChangeArrowheads="1"/>
          </p:cNvSpPr>
          <p:nvPr/>
        </p:nvSpPr>
        <p:spPr bwMode="auto">
          <a:xfrm>
            <a:off x="219577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9" name="Text Box 125"/>
          <p:cNvSpPr txBox="1">
            <a:spLocks noChangeArrowheads="1"/>
          </p:cNvSpPr>
          <p:nvPr/>
        </p:nvSpPr>
        <p:spPr bwMode="auto">
          <a:xfrm>
            <a:off x="25558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0" name="Text Box 125"/>
          <p:cNvSpPr txBox="1">
            <a:spLocks noChangeArrowheads="1"/>
          </p:cNvSpPr>
          <p:nvPr/>
        </p:nvSpPr>
        <p:spPr bwMode="auto">
          <a:xfrm>
            <a:off x="291585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1" name="Text Box 125"/>
          <p:cNvSpPr txBox="1">
            <a:spLocks noChangeArrowheads="1"/>
          </p:cNvSpPr>
          <p:nvPr/>
        </p:nvSpPr>
        <p:spPr bwMode="auto">
          <a:xfrm>
            <a:off x="327589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2" name="Text Box 125"/>
          <p:cNvSpPr txBox="1">
            <a:spLocks noChangeArrowheads="1"/>
          </p:cNvSpPr>
          <p:nvPr/>
        </p:nvSpPr>
        <p:spPr bwMode="auto">
          <a:xfrm>
            <a:off x="363593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3" name="Text Box 125"/>
          <p:cNvSpPr txBox="1">
            <a:spLocks noChangeArrowheads="1"/>
          </p:cNvSpPr>
          <p:nvPr/>
        </p:nvSpPr>
        <p:spPr bwMode="auto">
          <a:xfrm>
            <a:off x="399597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4" name="Text Box 125"/>
          <p:cNvSpPr txBox="1">
            <a:spLocks noChangeArrowheads="1"/>
          </p:cNvSpPr>
          <p:nvPr/>
        </p:nvSpPr>
        <p:spPr bwMode="auto">
          <a:xfrm>
            <a:off x="43560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5" name="Text Box 125"/>
          <p:cNvSpPr txBox="1">
            <a:spLocks noChangeArrowheads="1"/>
          </p:cNvSpPr>
          <p:nvPr/>
        </p:nvSpPr>
        <p:spPr bwMode="auto">
          <a:xfrm>
            <a:off x="323568" y="335703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6" name="Text Box 125"/>
          <p:cNvSpPr txBox="1">
            <a:spLocks noChangeArrowheads="1"/>
          </p:cNvSpPr>
          <p:nvPr/>
        </p:nvSpPr>
        <p:spPr bwMode="auto">
          <a:xfrm>
            <a:off x="323568" y="371707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7" name="Text Box 125"/>
          <p:cNvSpPr txBox="1">
            <a:spLocks noChangeArrowheads="1"/>
          </p:cNvSpPr>
          <p:nvPr/>
        </p:nvSpPr>
        <p:spPr bwMode="auto">
          <a:xfrm>
            <a:off x="323568" y="407711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8" name="Text Box 125"/>
          <p:cNvSpPr txBox="1">
            <a:spLocks noChangeArrowheads="1"/>
          </p:cNvSpPr>
          <p:nvPr/>
        </p:nvSpPr>
        <p:spPr bwMode="auto">
          <a:xfrm>
            <a:off x="323568" y="443715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9" name="Text Box 125"/>
          <p:cNvSpPr txBox="1">
            <a:spLocks noChangeArrowheads="1"/>
          </p:cNvSpPr>
          <p:nvPr/>
        </p:nvSpPr>
        <p:spPr bwMode="auto">
          <a:xfrm>
            <a:off x="323568" y="479719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0" name="Text Box 125"/>
          <p:cNvSpPr txBox="1">
            <a:spLocks noChangeArrowheads="1"/>
          </p:cNvSpPr>
          <p:nvPr/>
        </p:nvSpPr>
        <p:spPr bwMode="auto">
          <a:xfrm>
            <a:off x="323568" y="515723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1" name="Text Box 125"/>
          <p:cNvSpPr txBox="1">
            <a:spLocks noChangeArrowheads="1"/>
          </p:cNvSpPr>
          <p:nvPr/>
        </p:nvSpPr>
        <p:spPr bwMode="auto">
          <a:xfrm>
            <a:off x="323568" y="551727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2" name="Text Box 125"/>
          <p:cNvSpPr txBox="1">
            <a:spLocks noChangeArrowheads="1"/>
          </p:cNvSpPr>
          <p:nvPr/>
        </p:nvSpPr>
        <p:spPr bwMode="auto">
          <a:xfrm>
            <a:off x="323568" y="587731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Выгнутая влево стрелка 116"/>
          <p:cNvSpPr/>
          <p:nvPr/>
        </p:nvSpPr>
        <p:spPr>
          <a:xfrm rot="10800000" flipH="1">
            <a:off x="288031" y="1628800"/>
            <a:ext cx="251520" cy="648072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0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1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6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8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9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0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4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6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7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8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0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21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2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6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4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65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6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8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9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0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2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3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4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1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6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7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8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5500"/>
                            </p:stCondLst>
                            <p:childTnLst>
                              <p:par>
                                <p:cTn id="3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6000"/>
                            </p:stCondLst>
                            <p:childTnLst>
                              <p:par>
                                <p:cTn id="3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0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1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2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7500"/>
                            </p:stCondLst>
                            <p:childTnLst>
                              <p:par>
                                <p:cTn id="3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6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9000"/>
                            </p:stCondLst>
                            <p:childTnLst>
                              <p:par>
                                <p:cTn id="36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4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5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6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8" dur="500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29500"/>
                            </p:stCondLst>
                            <p:childTnLst>
                              <p:par>
                                <p:cTn id="3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9" dur="500" fill="hold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 fill="hold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9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1500"/>
                            </p:stCondLst>
                            <p:childTnLst>
                              <p:par>
                                <p:cTn id="39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98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9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0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500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32000"/>
                            </p:stCondLst>
                            <p:childTnLst>
                              <p:par>
                                <p:cTn id="4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3" dur="500" fill="hold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4" dur="500" fill="hold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32500"/>
                            </p:stCondLst>
                            <p:childTnLst>
                              <p:par>
                                <p:cTn id="4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3500"/>
                            </p:stCondLst>
                            <p:childTnLst>
                              <p:par>
                                <p:cTn id="42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2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3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4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34000"/>
                            </p:stCondLst>
                            <p:childTnLst>
                              <p:par>
                                <p:cTn id="4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34500"/>
                            </p:stCondLst>
                            <p:childTnLst>
                              <p:par>
                                <p:cTn id="4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 fill="hold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500" fill="hold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5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36000"/>
                            </p:stCondLst>
                            <p:childTnLst>
                              <p:par>
                                <p:cTn id="45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56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7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8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36500"/>
                            </p:stCondLst>
                            <p:childTnLst>
                              <p:par>
                                <p:cTn id="4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 fill="hold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500" fill="hold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4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7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6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47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0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1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2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4" dur="500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38500"/>
                            </p:stCondLst>
                            <p:childTnLst>
                              <p:par>
                                <p:cTn id="4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 fill="hold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39000"/>
                            </p:stCondLst>
                            <p:childTnLst>
                              <p:par>
                                <p:cTn id="49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0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04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05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6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8" dur="500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40500"/>
                            </p:stCondLst>
                            <p:childTnLst>
                              <p:par>
                                <p:cTn id="5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1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51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8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19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20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5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42500"/>
                            </p:stCondLst>
                            <p:childTnLst>
                              <p:par>
                                <p:cTn id="5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3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43500"/>
                            </p:stCondLst>
                            <p:childTnLst>
                              <p:par>
                                <p:cTn id="54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2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43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4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6" dur="500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500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44000"/>
                            </p:stCondLst>
                            <p:childTnLst>
                              <p:par>
                                <p:cTn id="5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 fill="hold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44500"/>
                            </p:stCondLst>
                            <p:childTnLst>
                              <p:par>
                                <p:cTn id="5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7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7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46000"/>
                            </p:stCondLst>
                            <p:childTnLst>
                              <p:par>
                                <p:cTn id="57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76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77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78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0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46500"/>
                            </p:stCondLst>
                            <p:childTnLst>
                              <p:par>
                                <p:cTn id="5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500" fill="hold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47000"/>
                            </p:stCondLst>
                            <p:childTnLst>
                              <p:par>
                                <p:cTn id="5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500" fill="hold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500" fill="hold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47500"/>
                            </p:stCondLst>
                            <p:childTnLst>
                              <p:par>
                                <p:cTn id="60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0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0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48500"/>
                            </p:stCondLst>
                            <p:childTnLst>
                              <p:par>
                                <p:cTn id="60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0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1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12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4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5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49000"/>
                            </p:stCondLst>
                            <p:childTnLst>
                              <p:par>
                                <p:cTn id="6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5" dur="500" fill="hold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500" fill="hold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49500"/>
                            </p:stCondLst>
                            <p:childTnLst>
                              <p:par>
                                <p:cTn id="6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500" fill="hold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50000"/>
                            </p:stCondLst>
                            <p:childTnLst>
                              <p:par>
                                <p:cTn id="6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4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2" fill="hold">
                            <p:stCondLst>
                              <p:cond delay="51000"/>
                            </p:stCondLst>
                            <p:childTnLst>
                              <p:par>
                                <p:cTn id="6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44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5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46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8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9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51500"/>
                            </p:stCondLst>
                            <p:childTnLst>
                              <p:par>
                                <p:cTn id="6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5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52500"/>
                            </p:stCondLst>
                            <p:childTnLst>
                              <p:par>
                                <p:cTn id="65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58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9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0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2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3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53000"/>
                            </p:stCondLst>
                            <p:childTnLst>
                              <p:par>
                                <p:cTn id="6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500" fill="hold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500" fill="hold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53500"/>
                            </p:stCondLst>
                            <p:childTnLst>
                              <p:par>
                                <p:cTn id="6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7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54500"/>
                            </p:stCondLst>
                            <p:childTnLst>
                              <p:par>
                                <p:cTn id="68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82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3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4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6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7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500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500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55500"/>
                            </p:stCondLst>
                            <p:childTnLst>
                              <p:par>
                                <p:cTn id="7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500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8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56000"/>
                            </p:stCondLst>
                            <p:childTnLst>
                              <p:par>
                                <p:cTn id="7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1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4" fill="hold">
                            <p:stCondLst>
                              <p:cond delay="57000"/>
                            </p:stCondLst>
                            <p:childTnLst>
                              <p:par>
                                <p:cTn id="71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6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17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18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0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1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57500"/>
                            </p:stCondLst>
                            <p:childTnLst>
                              <p:par>
                                <p:cTn id="72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2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58500"/>
                            </p:stCondLst>
                            <p:childTnLst>
                              <p:par>
                                <p:cTn id="72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30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1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32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4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5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59000"/>
                            </p:stCondLst>
                            <p:childTnLst>
                              <p:par>
                                <p:cTn id="7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4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60000"/>
                            </p:stCondLst>
                            <p:childTnLst>
                              <p:par>
                                <p:cTn id="7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44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45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6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8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9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60500"/>
                            </p:stCondLst>
                            <p:childTnLst>
                              <p:par>
                                <p:cTn id="7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5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6" fill="hold">
                            <p:stCondLst>
                              <p:cond delay="61500"/>
                            </p:stCondLst>
                            <p:childTnLst>
                              <p:par>
                                <p:cTn id="75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8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59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60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2" dur="500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3" dur="500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62000"/>
                            </p:stCondLst>
                            <p:childTnLst>
                              <p:par>
                                <p:cTn id="7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6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3000"/>
                            </p:stCondLst>
                            <p:childTnLst>
                              <p:par>
                                <p:cTn id="77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72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73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4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6" dur="500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7" dur="500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63500"/>
                            </p:stCondLst>
                            <p:childTnLst>
                              <p:par>
                                <p:cTn id="7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2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64500"/>
                            </p:stCondLst>
                            <p:childTnLst>
                              <p:par>
                                <p:cTn id="78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86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87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88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0" dur="500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1" dur="500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65000"/>
                            </p:stCondLst>
                            <p:childTnLst>
                              <p:par>
                                <p:cTn id="7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9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8" fill="hold">
                            <p:stCondLst>
                              <p:cond delay="66000"/>
                            </p:stCondLst>
                            <p:childTnLst>
                              <p:par>
                                <p:cTn id="79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00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01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02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4" dur="500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5" dur="500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66500"/>
                            </p:stCondLst>
                            <p:childTnLst>
                              <p:par>
                                <p:cTn id="8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1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4013</TotalTime>
  <Words>669</Words>
  <Application>Microsoft Office PowerPoint</Application>
  <PresentationFormat>Экран (4:3)</PresentationFormat>
  <Paragraphs>305</Paragraphs>
  <Slides>13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КГ</vt:lpstr>
      <vt:lpstr>Equation</vt:lpstr>
      <vt:lpstr>(растеризация)</vt:lpstr>
      <vt:lpstr>Требования к растеризации отрезка</vt:lpstr>
      <vt:lpstr>1. Простейший алгоритм ЦДА</vt:lpstr>
      <vt:lpstr>2. Алгоритм Брезенхема (Bresenham's line algorithm)</vt:lpstr>
      <vt:lpstr>3. Алгоритм Ву (Xiaolin Wu ) </vt:lpstr>
      <vt:lpstr>Растеризация окружности</vt:lpstr>
      <vt:lpstr>Задача заполнения цветом</vt:lpstr>
      <vt:lpstr>1. Алгоритм поточечной закраски</vt:lpstr>
      <vt:lpstr>2. Алгоритм закраски соседей</vt:lpstr>
      <vt:lpstr>3. Алгоритм построчной закраски </vt:lpstr>
      <vt:lpstr>4. Алгоритм закраски сериями </vt:lpstr>
      <vt:lpstr>Растеризация треугольника со сглаживанием </vt:lpstr>
      <vt:lpstr>Растеризация буквы S со сглаживанием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387</cp:revision>
  <dcterms:created xsi:type="dcterms:W3CDTF">2014-02-11T08:42:57Z</dcterms:created>
  <dcterms:modified xsi:type="dcterms:W3CDTF">2018-02-07T02:42:30Z</dcterms:modified>
</cp:coreProperties>
</file>