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sldIdLst>
    <p:sldId id="294" r:id="rId2"/>
    <p:sldId id="301" r:id="rId3"/>
    <p:sldId id="311" r:id="rId4"/>
    <p:sldId id="312" r:id="rId5"/>
    <p:sldId id="314" r:id="rId6"/>
    <p:sldId id="302" r:id="rId7"/>
    <p:sldId id="303" r:id="rId8"/>
    <p:sldId id="304" r:id="rId9"/>
    <p:sldId id="305" r:id="rId10"/>
    <p:sldId id="309" r:id="rId11"/>
    <p:sldId id="306" r:id="rId12"/>
    <p:sldId id="317" r:id="rId13"/>
    <p:sldId id="318" r:id="rId14"/>
    <p:sldId id="308" r:id="rId15"/>
    <p:sldId id="310" r:id="rId16"/>
    <p:sldId id="313" r:id="rId17"/>
    <p:sldId id="315" r:id="rId18"/>
    <p:sldId id="31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00CC00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smtClean="0"/>
              <a:t>Фракталы</a:t>
            </a:r>
            <a:r>
              <a:rPr lang="en-US" sz="360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ea typeface="Times New Roman" pitchFamily="18" charset="0"/>
                <a:cs typeface="Arial" charset="0"/>
              </a:rPr>
              <a:t>Салфетка </a:t>
            </a:r>
            <a:r>
              <a:rPr lang="ru-RU" sz="2800" dirty="0" err="1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Серпинского</a:t>
            </a:r>
            <a:endParaRPr lang="ru-RU" sz="1800" dirty="0">
              <a:ea typeface="Times New Roman" pitchFamily="18" charset="0"/>
              <a:cs typeface="Arial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 descr="465px-Animated_construction_of_Sierpinski_Triangl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811124"/>
            <a:ext cx="3493021" cy="3605699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899592" y="3107430"/>
            <a:ext cx="3970784" cy="1329682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равностороннего треугольника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вырезается центр в виде равностороннего треугольника</a:t>
            </a:r>
          </a:p>
        </p:txBody>
      </p:sp>
      <p:pic>
        <p:nvPicPr>
          <p:cNvPr id="11" name="Рисунок 10" descr="Sierpinsky_triangle_(evolution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196752"/>
            <a:ext cx="8208912" cy="1588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/>
              <a:t>Дракон </a:t>
            </a:r>
            <a:r>
              <a:rPr lang="ru-RU" sz="2800" dirty="0" err="1" smtClean="0"/>
              <a:t>Хартера</a:t>
            </a:r>
            <a:r>
              <a:rPr lang="ru-RU" sz="2800" dirty="0" smtClean="0"/>
              <a:t> — </a:t>
            </a:r>
            <a:r>
              <a:rPr lang="ru-RU" sz="2800" dirty="0" err="1" smtClean="0"/>
              <a:t>Хейтуэя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 descr="DragonCurveEvolu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196751"/>
            <a:ext cx="7632848" cy="508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212976"/>
            <a:ext cx="3096344" cy="310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ea typeface="Times New Roman" pitchFamily="18" charset="0"/>
                <a:cs typeface="Arial" charset="0"/>
              </a:rPr>
              <a:t>Т-квадрат</a:t>
            </a:r>
            <a:endParaRPr lang="ru-RU" sz="1800" dirty="0">
              <a:ea typeface="Times New Roman" pitchFamily="18" charset="0"/>
              <a:cs typeface="Arial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.2.4 </a:t>
            </a:r>
            <a:r>
              <a:rPr lang="ru-RU" dirty="0" smtClean="0"/>
              <a:t>Пример программы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" name="Рисунок 9" descr="Tqu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196752"/>
            <a:ext cx="8267737" cy="1728192"/>
          </a:xfrm>
          <a:prstGeom prst="rect">
            <a:avLst/>
          </a:prstGeom>
        </p:spPr>
      </p:pic>
      <p:sp>
        <p:nvSpPr>
          <p:cNvPr id="13" name="Содержимое 7"/>
          <p:cNvSpPr>
            <a:spLocks noGrp="1"/>
          </p:cNvSpPr>
          <p:nvPr>
            <p:ph sz="quarter" idx="1"/>
          </p:nvPr>
        </p:nvSpPr>
        <p:spPr>
          <a:xfrm>
            <a:off x="323528" y="2880000"/>
            <a:ext cx="1656184" cy="338554"/>
          </a:xfrm>
        </p:spPr>
        <p:txBody>
          <a:bodyPr wrap="square">
            <a:sp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№1</a:t>
            </a:r>
          </a:p>
        </p:txBody>
      </p:sp>
      <p:sp>
        <p:nvSpPr>
          <p:cNvPr id="14" name="Содержимое 7"/>
          <p:cNvSpPr txBox="1">
            <a:spLocks/>
          </p:cNvSpPr>
          <p:nvPr/>
        </p:nvSpPr>
        <p:spPr>
          <a:xfrm>
            <a:off x="1979712" y="2880000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№2</a:t>
            </a:r>
          </a:p>
        </p:txBody>
      </p:sp>
      <p:sp>
        <p:nvSpPr>
          <p:cNvPr id="15" name="Содержимое 7"/>
          <p:cNvSpPr txBox="1">
            <a:spLocks/>
          </p:cNvSpPr>
          <p:nvPr/>
        </p:nvSpPr>
        <p:spPr>
          <a:xfrm>
            <a:off x="4716016" y="3717032"/>
            <a:ext cx="1656184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Пример рекурсивной функции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построения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Т-фрактала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Содержимое 7"/>
          <p:cNvSpPr txBox="1">
            <a:spLocks/>
          </p:cNvSpPr>
          <p:nvPr/>
        </p:nvSpPr>
        <p:spPr>
          <a:xfrm>
            <a:off x="5292080" y="2880000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№4</a:t>
            </a:r>
          </a:p>
        </p:txBody>
      </p:sp>
      <p:sp>
        <p:nvSpPr>
          <p:cNvPr id="17" name="Содержимое 7"/>
          <p:cNvSpPr txBox="1">
            <a:spLocks/>
          </p:cNvSpPr>
          <p:nvPr/>
        </p:nvSpPr>
        <p:spPr>
          <a:xfrm>
            <a:off x="6948264" y="2880000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197" y="1916038"/>
            <a:ext cx="47148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Множество Мандельброта</a:t>
            </a:r>
            <a:endParaRPr lang="ru-RU" sz="1800" dirty="0">
              <a:ea typeface="Times New Roman" pitchFamily="18" charset="0"/>
              <a:cs typeface="Arial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.2.4 </a:t>
            </a:r>
            <a:r>
              <a:rPr lang="ru-RU" dirty="0" smtClean="0"/>
              <a:t>Пример программы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9084" y="1124744"/>
            <a:ext cx="302737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Содержимое 7"/>
          <p:cNvSpPr txBox="1">
            <a:spLocks/>
          </p:cNvSpPr>
          <p:nvPr/>
        </p:nvSpPr>
        <p:spPr>
          <a:xfrm>
            <a:off x="611560" y="1195958"/>
            <a:ext cx="3744416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Пример аналитической функции для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построения фрактала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 descr="640px-Mandel_zoom_00_mandelbrot_set.jpg"/>
          <p:cNvPicPr/>
          <p:nvPr/>
        </p:nvPicPr>
        <p:blipFill>
          <a:blip r:embed="rId5" cstate="print">
            <a:grayscl/>
          </a:blip>
          <a:stretch>
            <a:fillRect/>
          </a:stretch>
        </p:blipFill>
        <p:spPr>
          <a:xfrm>
            <a:off x="5724128" y="4293096"/>
            <a:ext cx="2929887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Генерация ландшафта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.2.5 </a:t>
            </a:r>
            <a:r>
              <a:rPr lang="ru-RU" dirty="0" smtClean="0"/>
              <a:t>Генерация объектов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Рисунок 10" descr="Фракталы-это интересно-познавательно-картинки_59984457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56792"/>
            <a:ext cx="7940838" cy="4322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Генерация листа папоротника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.2.5 </a:t>
            </a:r>
            <a:r>
              <a:rPr lang="ru-RU" dirty="0" smtClean="0"/>
              <a:t>Генерация объектов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1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79719"/>
            <a:ext cx="8410575" cy="2352675"/>
          </a:xfrm>
          <a:prstGeom prst="rect">
            <a:avLst/>
          </a:prstGeom>
          <a:noFill/>
        </p:spPr>
      </p:pic>
      <p:sp>
        <p:nvSpPr>
          <p:cNvPr id="8" name="Rectangle 201"/>
          <p:cNvSpPr>
            <a:spLocks noChangeArrowheads="1"/>
          </p:cNvSpPr>
          <p:nvPr/>
        </p:nvSpPr>
        <p:spPr bwMode="auto">
          <a:xfrm>
            <a:off x="686208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201"/>
          <p:cNvSpPr>
            <a:spLocks noChangeArrowheads="1"/>
          </p:cNvSpPr>
          <p:nvPr/>
        </p:nvSpPr>
        <p:spPr bwMode="auto">
          <a:xfrm>
            <a:off x="2370385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angle 201"/>
          <p:cNvSpPr>
            <a:spLocks noChangeArrowheads="1"/>
          </p:cNvSpPr>
          <p:nvPr/>
        </p:nvSpPr>
        <p:spPr bwMode="auto">
          <a:xfrm>
            <a:off x="4077275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10000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201"/>
          <p:cNvSpPr>
            <a:spLocks noChangeArrowheads="1"/>
          </p:cNvSpPr>
          <p:nvPr/>
        </p:nvSpPr>
        <p:spPr bwMode="auto">
          <a:xfrm>
            <a:off x="5777474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50000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201"/>
          <p:cNvSpPr>
            <a:spLocks noChangeArrowheads="1"/>
          </p:cNvSpPr>
          <p:nvPr/>
        </p:nvSpPr>
        <p:spPr bwMode="auto">
          <a:xfrm>
            <a:off x="7487004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200000 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" name="Picture 2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293096"/>
            <a:ext cx="2520950" cy="1914525"/>
          </a:xfrm>
          <a:prstGeom prst="rect">
            <a:avLst/>
          </a:prstGeom>
          <a:noFill/>
        </p:spPr>
      </p:pic>
      <p:sp>
        <p:nvSpPr>
          <p:cNvPr id="18" name="Rectangle 201"/>
          <p:cNvSpPr>
            <a:spLocks noChangeArrowheads="1"/>
          </p:cNvSpPr>
          <p:nvPr/>
        </p:nvSpPr>
        <p:spPr bwMode="auto">
          <a:xfrm>
            <a:off x="4572000" y="4915326"/>
            <a:ext cx="158417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Увеличенный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листа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5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640px-Fracal_XaoS_-Fantastic_insect-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196752"/>
            <a:ext cx="3928978" cy="23328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Фрактальные изображения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.2.6 </a:t>
            </a:r>
            <a:r>
              <a:rPr lang="ru-RU" dirty="0" smtClean="0"/>
              <a:t>Фрактальные изображения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1" name="Рисунок 20" descr="640px-Fractal_Jul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848708"/>
            <a:ext cx="3312368" cy="2484276"/>
          </a:xfrm>
          <a:prstGeom prst="rect">
            <a:avLst/>
          </a:prstGeom>
        </p:spPr>
      </p:pic>
      <p:pic>
        <p:nvPicPr>
          <p:cNvPr id="27" name="Рисунок 26" descr="figurka_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064" y="1196752"/>
            <a:ext cx="3204864" cy="2563891"/>
          </a:xfrm>
          <a:prstGeom prst="rect">
            <a:avLst/>
          </a:prstGeom>
        </p:spPr>
      </p:pic>
      <p:pic>
        <p:nvPicPr>
          <p:cNvPr id="29" name="Рисунок 28" descr="Glue1_800x6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35555" y="3645024"/>
            <a:ext cx="3552395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Fractal_tre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3717032"/>
            <a:ext cx="1815852" cy="25135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Фрактальная анимация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.2.6 </a:t>
            </a:r>
            <a:r>
              <a:rPr lang="ru-RU" dirty="0" smtClean="0"/>
              <a:t>Фрактальные изображения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" name="Рисунок 9" descr="geometry_fractal6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196752"/>
            <a:ext cx="3810000" cy="2781300"/>
          </a:xfrm>
          <a:prstGeom prst="rect">
            <a:avLst/>
          </a:prstGeom>
        </p:spPr>
      </p:pic>
      <p:pic>
        <p:nvPicPr>
          <p:cNvPr id="12" name="Рисунок 11" descr="geometry_fractal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916832"/>
            <a:ext cx="2743194" cy="4005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Фрактальная анимация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1</a:t>
            </a:r>
            <a:r>
              <a:rPr lang="ru-RU" dirty="0" smtClean="0"/>
              <a:t>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.2.6 </a:t>
            </a:r>
            <a:r>
              <a:rPr lang="ru-RU" dirty="0" smtClean="0"/>
              <a:t>Фрактальные изображения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Рисунок 10" descr="geometry_fractal6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772816"/>
            <a:ext cx="4104456" cy="4104456"/>
          </a:xfrm>
          <a:prstGeom prst="rect">
            <a:avLst/>
          </a:prstGeom>
        </p:spPr>
      </p:pic>
      <p:pic>
        <p:nvPicPr>
          <p:cNvPr id="13" name="Рисунок 12" descr="geometry_fractal7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67830"/>
            <a:ext cx="4109442" cy="4109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.2.1 </a:t>
            </a:r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2411760" y="1219200"/>
            <a:ext cx="6264696" cy="913656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Фрактал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(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fractus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-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дробленый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  – 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объект, в точности или приближенно совпадающий с частью себя самого</a:t>
            </a:r>
          </a:p>
        </p:txBody>
      </p:sp>
      <p:sp>
        <p:nvSpPr>
          <p:cNvPr id="6" name="Содержимое 7"/>
          <p:cNvSpPr txBox="1">
            <a:spLocks/>
          </p:cNvSpPr>
          <p:nvPr/>
        </p:nvSpPr>
        <p:spPr>
          <a:xfrm>
            <a:off x="467544" y="2708920"/>
            <a:ext cx="8229600" cy="34563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Применение:</a:t>
            </a:r>
          </a:p>
          <a:p>
            <a:pPr marL="457200" marR="0" lvl="0" indent="-457200" algn="l" defTabSz="914400" rtl="0" eaLnBrk="0" fontAlgn="auto" latinLnBrk="0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AutoNum type="arabicPeriod"/>
              <a:tabLst>
                <a:tab pos="177800" algn="l"/>
              </a:tabLst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естественных науках при моделировании: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пористых материалов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биологических популяций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нелинейных процессов типа турбулентности</a:t>
            </a:r>
          </a:p>
          <a:p>
            <a:pPr marL="457200" lvl="0" indent="-457200" eaLnBrk="0" fontAlgn="auto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AutoNum type="arabicPeriod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информатике: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сжатии данных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построение изображений ландшафтов, облаков плазмы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нелинейных процессов</a:t>
            </a:r>
          </a:p>
          <a:p>
            <a:pPr marL="457200" lvl="0" indent="-457200" eaLnBrk="0" fontAlgn="auto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AutoNum type="arabicPeriod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Прочее: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фрактальные антенны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анализ биржевых котировок</a:t>
            </a:r>
          </a:p>
        </p:txBody>
      </p:sp>
      <p:pic>
        <p:nvPicPr>
          <p:cNvPr id="7" name="Рисунок 6" descr="Kochs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1905000" cy="952500"/>
          </a:xfrm>
          <a:prstGeom prst="rect">
            <a:avLst/>
          </a:prstGeom>
        </p:spPr>
      </p:pic>
      <p:sp>
        <p:nvSpPr>
          <p:cNvPr id="9" name="Содержимое 7"/>
          <p:cNvSpPr txBox="1">
            <a:spLocks/>
          </p:cNvSpPr>
          <p:nvPr/>
        </p:nvSpPr>
        <p:spPr>
          <a:xfrm>
            <a:off x="2771800" y="2204864"/>
            <a:ext cx="5472608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54013" marR="0" lvl="0" indent="-354013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описывается уравнениями или алгоритмом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Фракталы в живой природе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.2.2 </a:t>
            </a:r>
            <a:r>
              <a:rPr lang="ru-RU" dirty="0" smtClean="0"/>
              <a:t>Фракталы в природе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Рисунок 12" descr="226px-Brain_cor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196752"/>
            <a:ext cx="2066544" cy="2194560"/>
          </a:xfrm>
          <a:prstGeom prst="rect">
            <a:avLst/>
          </a:prstGeom>
        </p:spPr>
      </p:pic>
      <p:pic>
        <p:nvPicPr>
          <p:cNvPr id="16" name="Рисунок 15" descr="320px-Leaf_1_we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196752"/>
            <a:ext cx="2926080" cy="2194560"/>
          </a:xfrm>
          <a:prstGeom prst="rect">
            <a:avLst/>
          </a:prstGeom>
        </p:spPr>
      </p:pic>
      <p:pic>
        <p:nvPicPr>
          <p:cNvPr id="18" name="Рисунок 17" descr="318px-NautilusCutawayLogarithmicSpir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3452664"/>
            <a:ext cx="3816424" cy="288032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1196752"/>
            <a:ext cx="1554163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Prir5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0112" y="3501008"/>
            <a:ext cx="3096344" cy="2813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Фракталы в неживой природе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.2.2 </a:t>
            </a:r>
            <a:r>
              <a:rPr lang="ru-RU" dirty="0" smtClean="0"/>
              <a:t>Фракталы в природе  </a:t>
            </a:r>
            <a:r>
              <a:rPr lang="en-US" dirty="0" smtClean="0"/>
              <a:t>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" name="Рисунок 19" descr="Quartz_ois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3645024"/>
            <a:ext cx="2642094" cy="2664296"/>
          </a:xfrm>
          <a:prstGeom prst="rect">
            <a:avLst/>
          </a:prstGeom>
        </p:spPr>
      </p:pic>
      <p:pic>
        <p:nvPicPr>
          <p:cNvPr id="14" name="Рисунок 13" descr="Prir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231436"/>
            <a:ext cx="5502020" cy="5040560"/>
          </a:xfrm>
          <a:prstGeom prst="rect">
            <a:avLst/>
          </a:prstGeom>
        </p:spPr>
      </p:pic>
      <p:pic>
        <p:nvPicPr>
          <p:cNvPr id="27" name="Рисунок 26" descr="Lightning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609" y="1196752"/>
            <a:ext cx="2642775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Фракталы в неживой природе</a:t>
            </a:r>
            <a:br>
              <a:rPr lang="ru-RU" sz="2800" dirty="0" smtClean="0"/>
            </a:br>
            <a:r>
              <a:rPr lang="ru-RU" sz="2400" dirty="0" smtClean="0"/>
              <a:t>(снежинки на фотографиях Уилсона </a:t>
            </a:r>
            <a:r>
              <a:rPr lang="ru-RU" sz="2400" dirty="0" err="1" smtClean="0"/>
              <a:t>Бентли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.2.2 </a:t>
            </a:r>
            <a:r>
              <a:rPr lang="ru-RU" dirty="0" smtClean="0"/>
              <a:t>Фракталы в природе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Рисунок 8" descr="469px-SnowflakesWilsonBentle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1130" y="1183146"/>
            <a:ext cx="4016476" cy="5138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Дерево Пифагора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</a:t>
            </a:r>
            <a:r>
              <a:rPr lang="ru-RU" dirty="0" smtClean="0"/>
              <a:t>Виды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8229600" cy="170574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 квадрата на одной стороне строится прямоугольный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треугольник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сторонах прямоугольного треугольника расположены квадраты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площадь первого квадрата равна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1, то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каждом уровне сумма площадей квадратов тоже будет равна 1.</a:t>
            </a:r>
          </a:p>
        </p:txBody>
      </p:sp>
      <p:pic>
        <p:nvPicPr>
          <p:cNvPr id="7" name="Рисунок 6" descr="Pythagoras_tree_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3" y="3091408"/>
            <a:ext cx="4272366" cy="2880000"/>
          </a:xfrm>
          <a:prstGeom prst="rect">
            <a:avLst/>
          </a:prstGeom>
        </p:spPr>
      </p:pic>
      <p:sp>
        <p:nvSpPr>
          <p:cNvPr id="10" name="Содержимое 7"/>
          <p:cNvSpPr txBox="1">
            <a:spLocks/>
          </p:cNvSpPr>
          <p:nvPr/>
        </p:nvSpPr>
        <p:spPr>
          <a:xfrm>
            <a:off x="1547664" y="5949280"/>
            <a:ext cx="2232248" cy="4816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Классическое дерево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Содержимое 7"/>
          <p:cNvSpPr txBox="1">
            <a:spLocks/>
          </p:cNvSpPr>
          <p:nvPr/>
        </p:nvSpPr>
        <p:spPr>
          <a:xfrm>
            <a:off x="4499992" y="5827712"/>
            <a:ext cx="4176464" cy="4816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Обнаженное обдуваемое дерево</a:t>
            </a:r>
            <a:br>
              <a:rPr lang="ru-RU" sz="1600" dirty="0" smtClean="0"/>
            </a:br>
            <a:r>
              <a:rPr lang="ru-RU" sz="1600" dirty="0" smtClean="0"/>
              <a:t>(линии соединяют центры треугольников)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2" name="Рисунок 11" descr="Pythagoras_tree_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924944"/>
            <a:ext cx="3495954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Леви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4402832" cy="305787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 бьется на 2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одинаковых перпендикулярных отрезка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спрямляема</a:t>
            </a: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дифференцируема</a:t>
            </a: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самопересекаема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крона дерева Пифагора</a:t>
            </a:r>
          </a:p>
        </p:txBody>
      </p:sp>
      <p:pic>
        <p:nvPicPr>
          <p:cNvPr id="20" name="Рисунок 19" descr="Levy_curve_buil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196752"/>
            <a:ext cx="3240360" cy="5089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Коха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8229600" cy="170574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 бьется на 3 равных отрезка, средний заменяется на равносторонний треугольник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спрямляема, не дифференцируема, не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самопересекаема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Рисунок 14" descr="228px-Koch_curve_constructio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996952"/>
            <a:ext cx="2808312" cy="2882214"/>
          </a:xfrm>
          <a:prstGeom prst="rect">
            <a:avLst/>
          </a:prstGeom>
        </p:spPr>
      </p:pic>
      <p:sp>
        <p:nvSpPr>
          <p:cNvPr id="16" name="Содержимое 7"/>
          <p:cNvSpPr txBox="1">
            <a:spLocks/>
          </p:cNvSpPr>
          <p:nvPr/>
        </p:nvSpPr>
        <p:spPr>
          <a:xfrm>
            <a:off x="1043608" y="5949280"/>
            <a:ext cx="1440160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Кривая Коха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7" name="Содержимое 7"/>
          <p:cNvSpPr txBox="1">
            <a:spLocks/>
          </p:cNvSpPr>
          <p:nvPr/>
        </p:nvSpPr>
        <p:spPr>
          <a:xfrm>
            <a:off x="4427984" y="5949280"/>
            <a:ext cx="1728192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Снежинка Коха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2" name="Рисунок 11" descr="320px-KochCube_Animation_Gray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3159224"/>
            <a:ext cx="3048000" cy="2286000"/>
          </a:xfrm>
          <a:prstGeom prst="rect">
            <a:avLst/>
          </a:prstGeom>
        </p:spPr>
      </p:pic>
      <p:sp>
        <p:nvSpPr>
          <p:cNvPr id="14" name="Содержимое 7"/>
          <p:cNvSpPr txBox="1">
            <a:spLocks/>
          </p:cNvSpPr>
          <p:nvPr/>
        </p:nvSpPr>
        <p:spPr>
          <a:xfrm>
            <a:off x="6660232" y="5445224"/>
            <a:ext cx="1728192" cy="79208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Квадратичная поверхность Коха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3" name="Рисунок 12" descr="Von_Koch_curv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70684" y="2852936"/>
            <a:ext cx="28575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</a:t>
            </a:r>
            <a:r>
              <a:rPr lang="ru-RU" sz="2800" dirty="0" err="1" smtClean="0"/>
              <a:t>Минковского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8229600" cy="170574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 бьется на 8 отрезков по синусоиде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спрямляема, не дифференцируема, не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самопересекаема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Рисунок 11" descr="Minkowsky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1634" y="2636912"/>
            <a:ext cx="5206709" cy="3676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3138</TotalTime>
  <Words>410</Words>
  <Application>Microsoft Office PowerPoint</Application>
  <PresentationFormat>Экран (4:3)</PresentationFormat>
  <Paragraphs>127</Paragraphs>
  <Slides>18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КГ</vt:lpstr>
      <vt:lpstr>(Фракталы)</vt:lpstr>
      <vt:lpstr>Определение</vt:lpstr>
      <vt:lpstr>Фракталы в живой природе</vt:lpstr>
      <vt:lpstr>Фракталы в неживой природе</vt:lpstr>
      <vt:lpstr>Фракталы в неживой природе (снежинки на фотографиях Уилсона Бентли)</vt:lpstr>
      <vt:lpstr>Дерево Пифагора</vt:lpstr>
      <vt:lpstr>Кривая Леви</vt:lpstr>
      <vt:lpstr>Кривая Коха</vt:lpstr>
      <vt:lpstr>Кривая Минковского</vt:lpstr>
      <vt:lpstr>Салфетка Серпинского</vt:lpstr>
      <vt:lpstr>Дракон Хартера — Хейтуэя</vt:lpstr>
      <vt:lpstr>Т-квадрат</vt:lpstr>
      <vt:lpstr>Множество Мандельброта</vt:lpstr>
      <vt:lpstr>Генерация ландшафта</vt:lpstr>
      <vt:lpstr>Генерация листа папоротника</vt:lpstr>
      <vt:lpstr>Фрактальные изображения</vt:lpstr>
      <vt:lpstr>Фрактальная анимация</vt:lpstr>
      <vt:lpstr>Фрактальная анимация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269</cp:revision>
  <dcterms:created xsi:type="dcterms:W3CDTF">2014-02-11T08:42:57Z</dcterms:created>
  <dcterms:modified xsi:type="dcterms:W3CDTF">2018-05-30T05:30:47Z</dcterms:modified>
</cp:coreProperties>
</file>