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337" r:id="rId2"/>
    <p:sldId id="339" r:id="rId3"/>
    <p:sldId id="340" r:id="rId4"/>
    <p:sldId id="341" r:id="rId5"/>
    <p:sldId id="344" r:id="rId6"/>
    <p:sldId id="342" r:id="rId7"/>
    <p:sldId id="345" r:id="rId8"/>
    <p:sldId id="343" r:id="rId9"/>
    <p:sldId id="346" r:id="rId10"/>
    <p:sldId id="347" r:id="rId11"/>
    <p:sldId id="348" r:id="rId12"/>
    <p:sldId id="349" r:id="rId13"/>
    <p:sldId id="352" r:id="rId14"/>
    <p:sldId id="353" r:id="rId15"/>
    <p:sldId id="354" r:id="rId16"/>
    <p:sldId id="355" r:id="rId17"/>
    <p:sldId id="356" r:id="rId18"/>
    <p:sldId id="358" r:id="rId19"/>
    <p:sldId id="357" r:id="rId20"/>
    <p:sldId id="359" r:id="rId21"/>
    <p:sldId id="369" r:id="rId22"/>
    <p:sldId id="361" r:id="rId23"/>
    <p:sldId id="364" r:id="rId24"/>
    <p:sldId id="363" r:id="rId25"/>
    <p:sldId id="365" r:id="rId26"/>
    <p:sldId id="366" r:id="rId27"/>
    <p:sldId id="367" r:id="rId28"/>
    <p:sldId id="368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32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2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поворот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340768"/>
            <a:ext cx="8229600" cy="57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Rotate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15, 0,0,1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" name="Picture 4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39909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MO_rotate_sing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439" y="1988840"/>
            <a:ext cx="39941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поворот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168177"/>
            <a:ext cx="8229600" cy="57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Rotate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15, 0,0,1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12" name="Group 15"/>
          <p:cNvGrpSpPr>
            <a:grpSpLocks noChangeAspect="1"/>
          </p:cNvGrpSpPr>
          <p:nvPr/>
        </p:nvGrpSpPr>
        <p:grpSpPr bwMode="auto">
          <a:xfrm>
            <a:off x="1153454" y="4221088"/>
            <a:ext cx="2050394" cy="2124000"/>
            <a:chOff x="113" y="2659"/>
            <a:chExt cx="1532" cy="1587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2659"/>
              <a:ext cx="1532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Выгнутая вниз стрелка 8"/>
            <p:cNvSpPr>
              <a:spLocks noChangeArrowheads="1"/>
            </p:cNvSpPr>
            <p:nvPr/>
          </p:nvSpPr>
          <p:spPr bwMode="auto">
            <a:xfrm rot="18204929">
              <a:off x="683" y="3400"/>
              <a:ext cx="545" cy="272"/>
            </a:xfrm>
            <a:prstGeom prst="curvedUpArrow">
              <a:avLst>
                <a:gd name="adj1" fmla="val 25046"/>
                <a:gd name="adj2" fmla="val 100184"/>
                <a:gd name="adj3" fmla="val 25000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</p:grpSp>
      <p:pic>
        <p:nvPicPr>
          <p:cNvPr id="15" name="Picture 4" descr="MO_sta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1556792"/>
            <a:ext cx="229210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6102599" y="1484784"/>
            <a:ext cx="2428875" cy="2592000"/>
            <a:chOff x="3663" y="1026"/>
            <a:chExt cx="1530" cy="1678"/>
          </a:xfrm>
        </p:grpSpPr>
        <p:pic>
          <p:nvPicPr>
            <p:cNvPr id="18" name="Picture 6" descr="MO_rotate_singl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63" y="1026"/>
              <a:ext cx="1530" cy="1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Выгнутая вниз стрелка 7"/>
            <p:cNvSpPr>
              <a:spLocks noChangeAspect="1" noChangeArrowheads="1"/>
            </p:cNvSpPr>
            <p:nvPr/>
          </p:nvSpPr>
          <p:spPr bwMode="auto">
            <a:xfrm rot="-3711458">
              <a:off x="3668" y="2029"/>
              <a:ext cx="907" cy="444"/>
            </a:xfrm>
            <a:prstGeom prst="curvedUpArrow">
              <a:avLst>
                <a:gd name="adj1" fmla="val 11037"/>
                <a:gd name="adj2" fmla="val 49888"/>
                <a:gd name="adj3" fmla="val 18176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</p:grpSp>
      <p:grpSp>
        <p:nvGrpSpPr>
          <p:cNvPr id="20" name="Группа 25"/>
          <p:cNvGrpSpPr>
            <a:grpSpLocks noChangeAspect="1"/>
          </p:cNvGrpSpPr>
          <p:nvPr/>
        </p:nvGrpSpPr>
        <p:grpSpPr bwMode="auto">
          <a:xfrm>
            <a:off x="3388337" y="4221088"/>
            <a:ext cx="2049099" cy="2124000"/>
            <a:chOff x="2555776" y="4221088"/>
            <a:chExt cx="2431169" cy="2520000"/>
          </a:xfrm>
        </p:grpSpPr>
        <p:pic>
          <p:nvPicPr>
            <p:cNvPr id="21" name="Picture 2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55776" y="4221088"/>
              <a:ext cx="2431169" cy="25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Выгнутая вниз стрелка 21"/>
            <p:cNvSpPr>
              <a:spLocks noChangeArrowheads="1"/>
            </p:cNvSpPr>
            <p:nvPr/>
          </p:nvSpPr>
          <p:spPr bwMode="auto">
            <a:xfrm rot="16200000">
              <a:off x="3346071" y="5228768"/>
              <a:ext cx="866448" cy="431644"/>
            </a:xfrm>
            <a:prstGeom prst="curvedUpArrow">
              <a:avLst>
                <a:gd name="adj1" fmla="val 25046"/>
                <a:gd name="adj2" fmla="val 100184"/>
                <a:gd name="adj3" fmla="val 25000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</p:grpSp>
      <p:grpSp>
        <p:nvGrpSpPr>
          <p:cNvPr id="23" name="Группа 24"/>
          <p:cNvGrpSpPr>
            <a:grpSpLocks noChangeAspect="1"/>
          </p:cNvGrpSpPr>
          <p:nvPr/>
        </p:nvGrpSpPr>
        <p:grpSpPr bwMode="auto">
          <a:xfrm>
            <a:off x="5548577" y="4221088"/>
            <a:ext cx="2047759" cy="2124000"/>
            <a:chOff x="5004048" y="4221088"/>
            <a:chExt cx="2431169" cy="2520000"/>
          </a:xfrm>
        </p:grpSpPr>
        <p:pic>
          <p:nvPicPr>
            <p:cNvPr id="24" name="Picture 2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04048" y="4221088"/>
              <a:ext cx="2431169" cy="25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Выгнутая вниз стрелка 8"/>
            <p:cNvSpPr>
              <a:spLocks noChangeArrowheads="1"/>
            </p:cNvSpPr>
            <p:nvPr/>
          </p:nvSpPr>
          <p:spPr bwMode="auto">
            <a:xfrm rot="13801748">
              <a:off x="5518837" y="5195303"/>
              <a:ext cx="866448" cy="431925"/>
            </a:xfrm>
            <a:prstGeom prst="curvedUpArrow">
              <a:avLst>
                <a:gd name="adj1" fmla="val 25046"/>
                <a:gd name="adj2" fmla="val 100184"/>
                <a:gd name="adj3" fmla="val 25000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</p:grpSp>
      <p:grpSp>
        <p:nvGrpSpPr>
          <p:cNvPr id="26" name="Group 21"/>
          <p:cNvGrpSpPr>
            <a:grpSpLocks/>
          </p:cNvGrpSpPr>
          <p:nvPr/>
        </p:nvGrpSpPr>
        <p:grpSpPr bwMode="auto">
          <a:xfrm>
            <a:off x="3168699" y="1556792"/>
            <a:ext cx="2411413" cy="2592000"/>
            <a:chOff x="1974" y="1026"/>
            <a:chExt cx="1519" cy="1723"/>
          </a:xfrm>
        </p:grpSpPr>
        <p:pic>
          <p:nvPicPr>
            <p:cNvPr id="27" name="Picture 6" descr="MO_rotate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74" y="1026"/>
              <a:ext cx="1519" cy="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Выгнутая вниз стрелка 27"/>
            <p:cNvSpPr>
              <a:spLocks noChangeAspect="1" noChangeArrowheads="1"/>
            </p:cNvSpPr>
            <p:nvPr/>
          </p:nvSpPr>
          <p:spPr bwMode="auto">
            <a:xfrm rot="-3711458">
              <a:off x="1923" y="2028"/>
              <a:ext cx="907" cy="444"/>
            </a:xfrm>
            <a:prstGeom prst="curvedUpArrow">
              <a:avLst>
                <a:gd name="adj1" fmla="val 11037"/>
                <a:gd name="adj2" fmla="val 49888"/>
                <a:gd name="adj3" fmla="val 18176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" name="Выгнутая вниз стрелка 7"/>
            <p:cNvSpPr>
              <a:spLocks noChangeAspect="1" noChangeArrowheads="1"/>
            </p:cNvSpPr>
            <p:nvPr/>
          </p:nvSpPr>
          <p:spPr bwMode="auto">
            <a:xfrm rot="-3711458">
              <a:off x="1842" y="1765"/>
              <a:ext cx="1405" cy="564"/>
            </a:xfrm>
            <a:prstGeom prst="curvedUpArrow">
              <a:avLst>
                <a:gd name="adj1" fmla="val 13459"/>
                <a:gd name="adj2" fmla="val 60837"/>
                <a:gd name="adj3" fmla="val 18176"/>
              </a:avLst>
            </a:prstGeom>
            <a:solidFill>
              <a:srgbClr val="A6A6A6"/>
            </a:solidFill>
            <a:ln w="25400" algn="ctr">
              <a:solidFill>
                <a:schemeClr val="tx1"/>
              </a:solidFill>
              <a:prstDash val="sysDash"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поворот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1412776"/>
            <a:ext cx="822960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60000"/>
              </a:spcAft>
            </a:pPr>
            <a:endParaRPr lang="ru-RU" sz="2400" baseline="300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95039" y="1216620"/>
            <a:ext cx="2952750" cy="504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  <a:p>
            <a:r>
              <a:rPr lang="en-US" dirty="0" err="1"/>
              <a:t>gl</a:t>
            </a:r>
            <a:r>
              <a:rPr lang="en-US" b="1" dirty="0" err="1"/>
              <a:t>Rotate</a:t>
            </a:r>
            <a:r>
              <a:rPr lang="en-US" dirty="0" err="1"/>
              <a:t>f</a:t>
            </a:r>
            <a:r>
              <a:rPr lang="en-US" dirty="0"/>
              <a:t> ( </a:t>
            </a:r>
            <a:r>
              <a:rPr lang="en-US" i="1" dirty="0"/>
              <a:t>15, 0, 0, 1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gl</a:t>
            </a:r>
            <a:r>
              <a:rPr lang="en-US" b="1" dirty="0"/>
              <a:t>Color</a:t>
            </a:r>
            <a:r>
              <a:rPr lang="en-US" dirty="0"/>
              <a:t>3ub ( </a:t>
            </a:r>
            <a:r>
              <a:rPr lang="en-US" i="1" dirty="0"/>
              <a:t>255, </a:t>
            </a:r>
            <a:r>
              <a:rPr lang="en-US" i="1" dirty="0" smtClean="0"/>
              <a:t>0, </a:t>
            </a:r>
            <a:r>
              <a:rPr lang="en-US" i="1" dirty="0"/>
              <a:t>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Begin</a:t>
            </a:r>
            <a:r>
              <a:rPr lang="en-US" b="1" dirty="0"/>
              <a:t> </a:t>
            </a:r>
            <a:r>
              <a:rPr lang="en-US" dirty="0"/>
              <a:t>( GL_QUADS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100, 100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100, 300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300, 300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300, 100</a:t>
            </a:r>
            <a:r>
              <a:rPr lang="en-US" dirty="0"/>
              <a:t> );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gl</a:t>
            </a:r>
            <a:r>
              <a:rPr lang="en-US" b="1" dirty="0"/>
              <a:t>Color</a:t>
            </a:r>
            <a:r>
              <a:rPr lang="en-US" dirty="0"/>
              <a:t>3ub ( </a:t>
            </a:r>
            <a:r>
              <a:rPr lang="en-US" i="1" dirty="0"/>
              <a:t>0, 255, 0</a:t>
            </a:r>
            <a:r>
              <a:rPr lang="en-US" dirty="0"/>
              <a:t> );</a:t>
            </a:r>
          </a:p>
          <a:p>
            <a:r>
              <a:rPr lang="en-US" dirty="0"/>
              <a:t>  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200, 200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200, 400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400, 400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400, 200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End</a:t>
            </a:r>
            <a:r>
              <a:rPr lang="en-US" b="1" dirty="0"/>
              <a:t> </a:t>
            </a:r>
            <a:r>
              <a:rPr lang="en-US" dirty="0"/>
              <a:t>();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3563689" y="1211857"/>
            <a:ext cx="2952750" cy="504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  <a:p>
            <a:r>
              <a:rPr lang="en-US" dirty="0" err="1"/>
              <a:t>gl</a:t>
            </a:r>
            <a:r>
              <a:rPr lang="en-US" b="1" dirty="0" err="1"/>
              <a:t>Rotate</a:t>
            </a:r>
            <a:r>
              <a:rPr lang="en-US" dirty="0" err="1"/>
              <a:t>f</a:t>
            </a:r>
            <a:r>
              <a:rPr lang="en-US" dirty="0"/>
              <a:t> ( </a:t>
            </a:r>
            <a:r>
              <a:rPr lang="en-US" i="1" dirty="0"/>
              <a:t>15, 0, 0, 1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gl</a:t>
            </a:r>
            <a:r>
              <a:rPr lang="en-US" b="1" dirty="0"/>
              <a:t>Color</a:t>
            </a:r>
            <a:r>
              <a:rPr lang="en-US" dirty="0"/>
              <a:t>3ub ( </a:t>
            </a:r>
            <a:r>
              <a:rPr lang="en-US" i="1" dirty="0"/>
              <a:t>255, </a:t>
            </a:r>
            <a:r>
              <a:rPr lang="en-US" i="1" dirty="0" smtClean="0"/>
              <a:t>0, </a:t>
            </a:r>
            <a:r>
              <a:rPr lang="en-US" i="1" dirty="0"/>
              <a:t>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Begin</a:t>
            </a:r>
            <a:r>
              <a:rPr lang="en-US" b="1" dirty="0"/>
              <a:t> </a:t>
            </a:r>
            <a:r>
              <a:rPr lang="en-US" dirty="0"/>
              <a:t>( GL_QUADS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100, 100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100, 300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300, 300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300, 100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End</a:t>
            </a:r>
            <a:r>
              <a:rPr lang="en-US" b="1" dirty="0"/>
              <a:t> </a:t>
            </a:r>
            <a:r>
              <a:rPr lang="en-US" dirty="0"/>
              <a:t>();</a:t>
            </a:r>
          </a:p>
          <a:p>
            <a:endParaRPr lang="en-US" dirty="0"/>
          </a:p>
          <a:p>
            <a:r>
              <a:rPr lang="en-US" dirty="0"/>
              <a:t>gl</a:t>
            </a:r>
            <a:r>
              <a:rPr lang="en-US" b="1" dirty="0"/>
              <a:t>Color</a:t>
            </a:r>
            <a:r>
              <a:rPr lang="en-US" dirty="0"/>
              <a:t>3ub ( </a:t>
            </a:r>
            <a:r>
              <a:rPr lang="en-US" i="1" dirty="0"/>
              <a:t>0, 255, 0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Begin</a:t>
            </a:r>
            <a:r>
              <a:rPr lang="en-US" b="1" dirty="0"/>
              <a:t> </a:t>
            </a:r>
            <a:r>
              <a:rPr lang="en-US" dirty="0"/>
              <a:t>( GL_QUADS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200, 200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200, 400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400, 400</a:t>
            </a:r>
            <a:r>
              <a:rPr lang="en-US" dirty="0"/>
              <a:t> );</a:t>
            </a:r>
          </a:p>
          <a:p>
            <a:r>
              <a:rPr lang="en-US" dirty="0"/>
              <a:t>    gl</a:t>
            </a:r>
            <a:r>
              <a:rPr lang="en-US" b="1" dirty="0"/>
              <a:t>Vertex</a:t>
            </a:r>
            <a:r>
              <a:rPr lang="en-US" dirty="0"/>
              <a:t>2f ( </a:t>
            </a:r>
            <a:r>
              <a:rPr lang="en-US" i="1" dirty="0"/>
              <a:t>400, 200</a:t>
            </a:r>
            <a:r>
              <a:rPr lang="en-US" dirty="0"/>
              <a:t> );</a:t>
            </a:r>
          </a:p>
          <a:p>
            <a:r>
              <a:rPr lang="en-US" dirty="0" err="1"/>
              <a:t>gl</a:t>
            </a:r>
            <a:r>
              <a:rPr lang="en-US" b="1" dirty="0" err="1"/>
              <a:t>End</a:t>
            </a:r>
            <a:r>
              <a:rPr lang="en-US" b="1" dirty="0"/>
              <a:t> </a:t>
            </a:r>
            <a:r>
              <a:rPr lang="en-US" dirty="0"/>
              <a:t>();</a:t>
            </a: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3924051" y="1234082"/>
            <a:ext cx="4824413" cy="376238"/>
            <a:chOff x="2336" y="946"/>
            <a:chExt cx="3039" cy="237"/>
          </a:xfrm>
        </p:grpSpPr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4150" y="946"/>
              <a:ext cx="1225" cy="237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0000"/>
              </a:solidFill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gl</a:t>
              </a:r>
              <a:r>
                <a:rPr lang="en-US" b="1"/>
                <a:t>PushMatrix</a:t>
              </a:r>
              <a:r>
                <a:rPr lang="en-US"/>
                <a:t>();</a:t>
              </a:r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 flipH="1">
              <a:off x="2336" y="1071"/>
              <a:ext cx="18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3924051" y="3966170"/>
            <a:ext cx="4824413" cy="376237"/>
            <a:chOff x="2336" y="2667"/>
            <a:chExt cx="3039" cy="237"/>
          </a:xfrm>
        </p:grpSpPr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4150" y="2667"/>
              <a:ext cx="1225" cy="237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0000"/>
              </a:solidFill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gl</a:t>
              </a:r>
              <a:r>
                <a:rPr lang="en-US" b="1"/>
                <a:t>PopMatrix</a:t>
              </a:r>
              <a:r>
                <a:rPr lang="en-US"/>
                <a:t>();</a:t>
              </a:r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 flipH="1">
              <a:off x="2336" y="2786"/>
              <a:ext cx="1814" cy="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изменение положения камеры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412776"/>
            <a:ext cx="3925455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dirty="0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LookAt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e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e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eye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i="1" dirty="0" smtClean="0">
                <a:latin typeface="Consolas" pitchFamily="49" charset="0"/>
                <a:cs typeface="Consolas" pitchFamily="49" charset="0"/>
              </a:rPr>
              <a:t>		    </a:t>
            </a:r>
            <a:r>
              <a:rPr lang="ru-RU" sz="12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pPr marL="342900" indent="-342900">
              <a:spcAft>
                <a:spcPct val="20000"/>
              </a:spcAft>
              <a:buFont typeface="Wingdings" pitchFamily="2" charset="2"/>
              <a:buNone/>
            </a:pPr>
            <a:r>
              <a:rPr lang="en-US" i="1" dirty="0" smtClean="0">
                <a:latin typeface="Consolas" pitchFamily="49" charset="0"/>
                <a:cs typeface="Consolas" pitchFamily="49" charset="0"/>
              </a:rPr>
              <a:t>		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4656839" y="2060848"/>
            <a:ext cx="2729543" cy="2581194"/>
            <a:chOff x="4656839" y="2060848"/>
            <a:chExt cx="2729543" cy="2581194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H="1">
              <a:off x="5138159" y="3541202"/>
              <a:ext cx="577861" cy="70122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V="1">
              <a:off x="5716022" y="2372501"/>
              <a:ext cx="0" cy="116870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5716022" y="3541202"/>
              <a:ext cx="1320827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527700" y="2060848"/>
              <a:ext cx="340346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Y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36847" y="3385375"/>
              <a:ext cx="349535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90504" y="4242421"/>
              <a:ext cx="334833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  <a:endParaRPr lang="ru-RU" dirty="0"/>
            </a:p>
          </p:txBody>
        </p:sp>
        <p:sp>
          <p:nvSpPr>
            <p:cNvPr id="18" name="Цилиндр 17"/>
            <p:cNvSpPr/>
            <p:nvPr/>
          </p:nvSpPr>
          <p:spPr>
            <a:xfrm rot="2353108">
              <a:off x="4656839" y="2986706"/>
              <a:ext cx="495310" cy="701221"/>
            </a:xfrm>
            <a:prstGeom prst="can">
              <a:avLst/>
            </a:prstGeom>
            <a:blipFill>
              <a:blip r:embed="rId3" cstate="print"/>
              <a:tile tx="0" ty="0" sx="100000" sy="100000" flip="none" algn="tl"/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Куб 18"/>
            <p:cNvSpPr/>
            <p:nvPr/>
          </p:nvSpPr>
          <p:spPr>
            <a:xfrm>
              <a:off x="5716022" y="3930768"/>
              <a:ext cx="1320827" cy="389567"/>
            </a:xfrm>
            <a:prstGeom prst="cube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0" name="Выноска 1 (с границей) 19"/>
          <p:cNvSpPr/>
          <p:nvPr/>
        </p:nvSpPr>
        <p:spPr>
          <a:xfrm>
            <a:off x="6300192" y="2636912"/>
            <a:ext cx="2187133" cy="545393"/>
          </a:xfrm>
          <a:prstGeom prst="accentCallout1">
            <a:avLst>
              <a:gd name="adj1" fmla="val 49244"/>
              <a:gd name="adj2" fmla="val -4840"/>
              <a:gd name="adj3" fmla="val 134748"/>
              <a:gd name="adj4" fmla="val -58244"/>
            </a:avLst>
          </a:prstGeom>
          <a:noFill/>
          <a:ln>
            <a:solidFill>
              <a:schemeClr val="tx1"/>
            </a:solidFill>
            <a:prstDash val="sysDot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Z</a:t>
            </a:r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точка наблюдения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1644364" y="4885808"/>
            <a:ext cx="2146342" cy="1090786"/>
          </a:xfrm>
          <a:prstGeom prst="bevel">
            <a:avLst>
              <a:gd name="adj" fmla="val 1518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 w="25400"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717534" y="3356992"/>
            <a:ext cx="2286514" cy="207421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827584" y="3669033"/>
            <a:ext cx="2148661" cy="1762168"/>
            <a:chOff x="827584" y="3669033"/>
            <a:chExt cx="2148661" cy="1762168"/>
          </a:xfrm>
        </p:grpSpPr>
        <p:cxnSp>
          <p:nvCxnSpPr>
            <p:cNvPr id="24" name="Прямая со стрелкой 23"/>
            <p:cNvCxnSpPr/>
            <p:nvPr/>
          </p:nvCxnSpPr>
          <p:spPr>
            <a:xfrm flipV="1">
              <a:off x="2717534" y="3717107"/>
              <a:ext cx="0" cy="1714094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27584" y="3669033"/>
              <a:ext cx="2148661" cy="566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nsolas" pitchFamily="49" charset="0"/>
                  <a:cs typeface="Consolas" pitchFamily="49" charset="0"/>
                </a:rPr>
                <a:t>  (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X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,up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Y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,up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Z</a:t>
              </a:r>
              <a:r>
                <a:rPr lang="ru-RU" sz="1400" dirty="0" smtClean="0">
                  <a:latin typeface="Consolas" pitchFamily="49" charset="0"/>
                  <a:cs typeface="Consolas" pitchFamily="49" charset="0"/>
                </a:rPr>
                <a:t>)</a:t>
              </a:r>
              <a:endParaRPr lang="en-US" sz="1400" dirty="0" smtClean="0">
                <a:latin typeface="Consolas" pitchFamily="49" charset="0"/>
                <a:cs typeface="Consolas" pitchFamily="49" charset="0"/>
              </a:endParaRPr>
            </a:p>
            <a:p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направление вверх</a:t>
              </a:r>
            </a:p>
          </p:txBody>
        </p:sp>
      </p:grpSp>
      <p:sp>
        <p:nvSpPr>
          <p:cNvPr id="28" name="Выноска 1 (с границей) 27"/>
          <p:cNvSpPr/>
          <p:nvPr/>
        </p:nvSpPr>
        <p:spPr>
          <a:xfrm>
            <a:off x="5357807" y="4968685"/>
            <a:ext cx="2545241" cy="545393"/>
          </a:xfrm>
          <a:prstGeom prst="accentCallout1">
            <a:avLst>
              <a:gd name="adj1" fmla="val 47533"/>
              <a:gd name="adj2" fmla="val -5882"/>
              <a:gd name="adj3" fmla="val 85117"/>
              <a:gd name="adj4" fmla="val -104080"/>
            </a:avLst>
          </a:prstGeom>
          <a:noFill/>
          <a:ln>
            <a:solidFill>
              <a:schemeClr val="tx1"/>
            </a:solidFill>
            <a:prstDash val="sysDot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Z</a:t>
            </a:r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точка наблюдателя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1726915" y="4963721"/>
            <a:ext cx="1981239" cy="934961"/>
          </a:xfrm>
          <a:prstGeom prst="bevel">
            <a:avLst>
              <a:gd name="adj" fmla="val 1518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12700"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  <p:bldP spid="22" grpId="0" animBg="1"/>
      <p:bldP spid="28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изменение положения камеры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168176"/>
            <a:ext cx="8208912" cy="125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100, 100, 10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LookAt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(-100,-100,10, </a:t>
            </a:r>
            <a:r>
              <a:rPr lang="ru-RU" sz="2000" b="1" i="1" dirty="0" smtClean="0">
                <a:latin typeface="Consolas" pitchFamily="49" charset="0"/>
                <a:cs typeface="Consolas" pitchFamily="49" charset="0"/>
              </a:rPr>
              <a:t>-100,-100,0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0,1,0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 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1" name="Picture 4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352055"/>
            <a:ext cx="3468687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MO_tra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348880"/>
            <a:ext cx="3473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68313" y="5661993"/>
            <a:ext cx="503237" cy="504825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5221288" y="5014293"/>
            <a:ext cx="503237" cy="504825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500563" y="5661993"/>
            <a:ext cx="503237" cy="5048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4716463" y="5301630"/>
            <a:ext cx="719137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" name="Picture 143" descr="MP_c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1155700"/>
            <a:ext cx="5651227" cy="3048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321891" y="1484313"/>
            <a:ext cx="2386013" cy="122396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Куб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видимости</a:t>
            </a:r>
          </a:p>
        </p:txBody>
      </p:sp>
      <p:graphicFrame>
        <p:nvGraphicFramePr>
          <p:cNvPr id="20" name="Group 32"/>
          <p:cNvGraphicFramePr>
            <a:graphicFrameLocks noGrp="1"/>
          </p:cNvGraphicFramePr>
          <p:nvPr/>
        </p:nvGraphicFramePr>
        <p:xfrm>
          <a:off x="2638425" y="4114760"/>
          <a:ext cx="6181725" cy="2194560"/>
        </p:xfrm>
        <a:graphic>
          <a:graphicData uri="http://schemas.openxmlformats.org/drawingml/2006/table">
            <a:tbl>
              <a:tblPr/>
              <a:tblGrid>
                <a:gridCol w="1557338"/>
                <a:gridCol w="1557337"/>
                <a:gridCol w="3067050"/>
              </a:tblGrid>
              <a:tr h="320675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5" name="Rectangle 64" descr="Диагональный кирпич"/>
          <p:cNvSpPr>
            <a:spLocks noChangeArrowheads="1"/>
          </p:cNvSpPr>
          <p:nvPr/>
        </p:nvSpPr>
        <p:spPr bwMode="auto">
          <a:xfrm>
            <a:off x="372938" y="4076873"/>
            <a:ext cx="2520950" cy="144463"/>
          </a:xfrm>
          <a:prstGeom prst="rect">
            <a:avLst/>
          </a:prstGeom>
          <a:pattFill prst="diag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" name="Rectangle 61" descr="Горизонтальный кирпич"/>
          <p:cNvSpPr>
            <a:spLocks noChangeArrowheads="1"/>
          </p:cNvSpPr>
          <p:nvPr/>
        </p:nvSpPr>
        <p:spPr bwMode="auto">
          <a:xfrm>
            <a:off x="2028700" y="3573636"/>
            <a:ext cx="649288" cy="50323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" name="Rectangle 62" descr="Горизонтальный кирпич"/>
          <p:cNvSpPr>
            <a:spLocks noChangeArrowheads="1"/>
          </p:cNvSpPr>
          <p:nvPr/>
        </p:nvSpPr>
        <p:spPr bwMode="auto">
          <a:xfrm>
            <a:off x="372938" y="2852911"/>
            <a:ext cx="1655762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8" name="Group 66"/>
          <p:cNvGraphicFramePr>
            <a:graphicFrameLocks noGrp="1"/>
          </p:cNvGraphicFramePr>
          <p:nvPr/>
        </p:nvGraphicFramePr>
        <p:xfrm>
          <a:off x="4788024" y="4669156"/>
          <a:ext cx="4032127" cy="1645920"/>
        </p:xfrm>
        <a:graphic>
          <a:graphicData uri="http://schemas.openxmlformats.org/drawingml/2006/table">
            <a:tbl>
              <a:tblPr/>
              <a:tblGrid>
                <a:gridCol w="1015798"/>
                <a:gridCol w="761204"/>
                <a:gridCol w="2255125"/>
              </a:tblGrid>
              <a:tr h="218788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границы видимости, грани куба видимости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8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" name="Rectangle 30"/>
          <p:cNvSpPr>
            <a:spLocks noChangeArrowheads="1"/>
          </p:cNvSpPr>
          <p:nvPr/>
        </p:nvSpPr>
        <p:spPr bwMode="auto">
          <a:xfrm>
            <a:off x="4068638" y="1916286"/>
            <a:ext cx="2206625" cy="1116012"/>
          </a:xfrm>
          <a:prstGeom prst="rect">
            <a:avLst/>
          </a:prstGeom>
          <a:solidFill>
            <a:srgbClr val="969696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0" name="Rectangle 31"/>
          <p:cNvSpPr>
            <a:spLocks noChangeArrowheads="1"/>
          </p:cNvSpPr>
          <p:nvPr/>
        </p:nvSpPr>
        <p:spPr bwMode="auto">
          <a:xfrm>
            <a:off x="3092325" y="2563986"/>
            <a:ext cx="1439863" cy="719137"/>
          </a:xfrm>
          <a:prstGeom prst="rect">
            <a:avLst/>
          </a:prstGeom>
          <a:solidFill>
            <a:srgbClr val="C0C0C0">
              <a:alpha val="50195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" name="AutoShape 34"/>
          <p:cNvSpPr>
            <a:spLocks noChangeArrowheads="1"/>
          </p:cNvSpPr>
          <p:nvPr/>
        </p:nvSpPr>
        <p:spPr bwMode="auto">
          <a:xfrm>
            <a:off x="804738" y="3716511"/>
            <a:ext cx="360362" cy="360362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AutoShape 39"/>
          <p:cNvSpPr>
            <a:spLocks/>
          </p:cNvSpPr>
          <p:nvPr/>
        </p:nvSpPr>
        <p:spPr bwMode="auto">
          <a:xfrm>
            <a:off x="5311650" y="3610148"/>
            <a:ext cx="1511300" cy="720725"/>
          </a:xfrm>
          <a:prstGeom prst="accentCallout1">
            <a:avLst>
              <a:gd name="adj1" fmla="val 15861"/>
              <a:gd name="adj2" fmla="val -5042"/>
              <a:gd name="adj3" fmla="val -48019"/>
              <a:gd name="adj4" fmla="val -51051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near</a:t>
            </a:r>
            <a:r>
              <a:rPr lang="ru-RU" sz="1600" i="1"/>
              <a:t>,</a:t>
            </a:r>
            <a:br>
              <a:rPr lang="ru-RU" sz="1600" i="1"/>
            </a:br>
            <a:r>
              <a:rPr lang="ru-RU" sz="1600" i="1"/>
              <a:t>начало видимости</a:t>
            </a:r>
          </a:p>
        </p:txBody>
      </p:sp>
      <p:sp>
        <p:nvSpPr>
          <p:cNvPr id="93" name="AutoShape 40"/>
          <p:cNvSpPr>
            <a:spLocks/>
          </p:cNvSpPr>
          <p:nvPr/>
        </p:nvSpPr>
        <p:spPr bwMode="auto">
          <a:xfrm>
            <a:off x="7451600" y="3548236"/>
            <a:ext cx="1512888" cy="688975"/>
          </a:xfrm>
          <a:prstGeom prst="accentCallout1">
            <a:avLst>
              <a:gd name="adj1" fmla="val 16588"/>
              <a:gd name="adj2" fmla="val -5037"/>
              <a:gd name="adj3" fmla="val -78569"/>
              <a:gd name="adj4" fmla="val -78278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far</a:t>
            </a:r>
            <a:r>
              <a:rPr lang="ru-RU" sz="1600" i="1"/>
              <a:t>,</a:t>
            </a:r>
          </a:p>
          <a:p>
            <a:r>
              <a:rPr lang="ru-RU" sz="1600" i="1"/>
              <a:t>конец видимости</a:t>
            </a:r>
          </a:p>
        </p:txBody>
      </p:sp>
      <p:sp>
        <p:nvSpPr>
          <p:cNvPr id="94" name="Text Box 42"/>
          <p:cNvSpPr txBox="1">
            <a:spLocks noChangeArrowheads="1"/>
          </p:cNvSpPr>
          <p:nvPr/>
        </p:nvSpPr>
        <p:spPr bwMode="auto">
          <a:xfrm>
            <a:off x="2749425" y="1413048"/>
            <a:ext cx="1323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/>
              <a:t>Куб</a:t>
            </a:r>
            <a:br>
              <a:rPr lang="ru-RU"/>
            </a:br>
            <a:r>
              <a:rPr lang="ru-RU"/>
              <a:t>видимости</a:t>
            </a:r>
          </a:p>
        </p:txBody>
      </p:sp>
      <p:sp>
        <p:nvSpPr>
          <p:cNvPr id="95" name="Text Box 43"/>
          <p:cNvSpPr txBox="1">
            <a:spLocks noChangeArrowheads="1"/>
          </p:cNvSpPr>
          <p:nvPr/>
        </p:nvSpPr>
        <p:spPr bwMode="auto">
          <a:xfrm>
            <a:off x="157037" y="4170536"/>
            <a:ext cx="19002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/>
              <a:t>Наблюдатель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(точка просмотра)</a:t>
            </a:r>
          </a:p>
        </p:txBody>
      </p:sp>
      <p:sp>
        <p:nvSpPr>
          <p:cNvPr id="96" name="AutoShape 45"/>
          <p:cNvSpPr>
            <a:spLocks noChangeArrowheads="1"/>
          </p:cNvSpPr>
          <p:nvPr/>
        </p:nvSpPr>
        <p:spPr bwMode="auto">
          <a:xfrm>
            <a:off x="6349875" y="19162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AutoShape 46"/>
          <p:cNvSpPr>
            <a:spLocks noChangeArrowheads="1"/>
          </p:cNvSpPr>
          <p:nvPr/>
        </p:nvSpPr>
        <p:spPr bwMode="auto">
          <a:xfrm>
            <a:off x="5125913" y="24925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" name="AutoShape 47"/>
          <p:cNvSpPr>
            <a:spLocks noChangeArrowheads="1"/>
          </p:cNvSpPr>
          <p:nvPr/>
        </p:nvSpPr>
        <p:spPr bwMode="auto">
          <a:xfrm>
            <a:off x="5486275" y="12685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AutoShape 48"/>
          <p:cNvSpPr>
            <a:spLocks noChangeArrowheads="1"/>
          </p:cNvSpPr>
          <p:nvPr/>
        </p:nvSpPr>
        <p:spPr bwMode="auto">
          <a:xfrm>
            <a:off x="4621088" y="20607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Text Box 49"/>
          <p:cNvSpPr txBox="1">
            <a:spLocks noChangeArrowheads="1"/>
          </p:cNvSpPr>
          <p:nvPr/>
        </p:nvSpPr>
        <p:spPr bwMode="auto">
          <a:xfrm>
            <a:off x="7511925" y="1232073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не видимы</a:t>
            </a:r>
          </a:p>
        </p:txBody>
      </p:sp>
      <p:sp>
        <p:nvSpPr>
          <p:cNvPr id="101" name="Line 50"/>
          <p:cNvSpPr>
            <a:spLocks noChangeShapeType="1"/>
          </p:cNvSpPr>
          <p:nvPr/>
        </p:nvSpPr>
        <p:spPr bwMode="auto">
          <a:xfrm flipH="1" flipV="1">
            <a:off x="5702175" y="1557511"/>
            <a:ext cx="2016125" cy="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" name="Line 51"/>
          <p:cNvSpPr>
            <a:spLocks noChangeShapeType="1"/>
          </p:cNvSpPr>
          <p:nvPr/>
        </p:nvSpPr>
        <p:spPr bwMode="auto">
          <a:xfrm flipH="1">
            <a:off x="6565775" y="1557511"/>
            <a:ext cx="1152525" cy="64770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03" name="Group 55"/>
          <p:cNvGrpSpPr>
            <a:grpSpLocks/>
          </p:cNvGrpSpPr>
          <p:nvPr/>
        </p:nvGrpSpPr>
        <p:grpSpPr bwMode="auto">
          <a:xfrm>
            <a:off x="1236538" y="1273348"/>
            <a:ext cx="5834062" cy="2514600"/>
            <a:chOff x="657" y="666"/>
            <a:chExt cx="3675" cy="1584"/>
          </a:xfrm>
        </p:grpSpPr>
        <p:sp>
          <p:nvSpPr>
            <p:cNvPr id="104" name="Line 38"/>
            <p:cNvSpPr>
              <a:spLocks noChangeShapeType="1"/>
            </p:cNvSpPr>
            <p:nvPr/>
          </p:nvSpPr>
          <p:spPr bwMode="auto">
            <a:xfrm flipV="1">
              <a:off x="658" y="1615"/>
              <a:ext cx="2358" cy="6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Line 32"/>
            <p:cNvSpPr>
              <a:spLocks noChangeAspect="1" noChangeShapeType="1"/>
            </p:cNvSpPr>
            <p:nvPr/>
          </p:nvSpPr>
          <p:spPr bwMode="auto">
            <a:xfrm flipV="1">
              <a:off x="658" y="666"/>
              <a:ext cx="2404" cy="15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Line 33"/>
            <p:cNvSpPr>
              <a:spLocks noChangeShapeType="1"/>
            </p:cNvSpPr>
            <p:nvPr/>
          </p:nvSpPr>
          <p:spPr bwMode="auto">
            <a:xfrm flipV="1">
              <a:off x="658" y="890"/>
              <a:ext cx="3674" cy="13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Line 37"/>
            <p:cNvSpPr>
              <a:spLocks noChangeShapeType="1"/>
            </p:cNvSpPr>
            <p:nvPr/>
          </p:nvSpPr>
          <p:spPr bwMode="auto">
            <a:xfrm flipV="1">
              <a:off x="657" y="1706"/>
              <a:ext cx="3630" cy="5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8" name="Text Box 52"/>
          <p:cNvSpPr txBox="1">
            <a:spLocks noChangeArrowheads="1"/>
          </p:cNvSpPr>
          <p:nvPr/>
        </p:nvSpPr>
        <p:spPr bwMode="auto">
          <a:xfrm>
            <a:off x="7469063" y="2498898"/>
            <a:ext cx="113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видимы</a:t>
            </a:r>
          </a:p>
        </p:txBody>
      </p:sp>
      <p:sp>
        <p:nvSpPr>
          <p:cNvPr id="109" name="Line 53"/>
          <p:cNvSpPr>
            <a:spLocks noChangeShapeType="1"/>
          </p:cNvSpPr>
          <p:nvPr/>
        </p:nvSpPr>
        <p:spPr bwMode="auto">
          <a:xfrm flipH="1" flipV="1">
            <a:off x="4836988" y="2349673"/>
            <a:ext cx="2808287" cy="5032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0" name="Line 54"/>
          <p:cNvSpPr>
            <a:spLocks noChangeShapeType="1"/>
          </p:cNvSpPr>
          <p:nvPr/>
        </p:nvSpPr>
        <p:spPr bwMode="auto">
          <a:xfrm flipH="1" flipV="1">
            <a:off x="5341813" y="2781473"/>
            <a:ext cx="2303462" cy="714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1" name="Rectangle 57"/>
          <p:cNvSpPr>
            <a:spLocks noChangeArrowheads="1"/>
          </p:cNvSpPr>
          <p:nvPr/>
        </p:nvSpPr>
        <p:spPr bwMode="auto">
          <a:xfrm>
            <a:off x="2027113" y="3270423"/>
            <a:ext cx="604837" cy="306388"/>
          </a:xfrm>
          <a:prstGeom prst="rect">
            <a:avLst/>
          </a:prstGeom>
          <a:noFill/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" name="Rectangle 59" descr="Горизонтальный кирпич"/>
          <p:cNvSpPr>
            <a:spLocks noChangeArrowheads="1"/>
          </p:cNvSpPr>
          <p:nvPr/>
        </p:nvSpPr>
        <p:spPr bwMode="auto">
          <a:xfrm>
            <a:off x="2028700" y="2862436"/>
            <a:ext cx="649288" cy="39528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" name="Text Box 65"/>
          <p:cNvSpPr txBox="1">
            <a:spLocks noChangeArrowheads="1"/>
          </p:cNvSpPr>
          <p:nvPr/>
        </p:nvSpPr>
        <p:spPr bwMode="auto">
          <a:xfrm>
            <a:off x="444375" y="2924348"/>
            <a:ext cx="1223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/>
              <a:t>Плоскость просмотра</a:t>
            </a:r>
          </a:p>
        </p:txBody>
      </p:sp>
      <p:sp>
        <p:nvSpPr>
          <p:cNvPr id="114" name="Rectangle 63" descr="Горизонтальный кирпич"/>
          <p:cNvSpPr>
            <a:spLocks noChangeArrowheads="1"/>
          </p:cNvSpPr>
          <p:nvPr/>
        </p:nvSpPr>
        <p:spPr bwMode="auto">
          <a:xfrm>
            <a:off x="2651000" y="2852911"/>
            <a:ext cx="233363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68"/>
          <p:cNvSpPr>
            <a:spLocks noChangeShapeType="1"/>
          </p:cNvSpPr>
          <p:nvPr/>
        </p:nvSpPr>
        <p:spPr bwMode="auto">
          <a:xfrm flipV="1">
            <a:off x="2028700" y="2276648"/>
            <a:ext cx="0" cy="12969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Line 69"/>
          <p:cNvSpPr>
            <a:spLocks noChangeShapeType="1"/>
          </p:cNvSpPr>
          <p:nvPr/>
        </p:nvSpPr>
        <p:spPr bwMode="auto">
          <a:xfrm>
            <a:off x="2028700" y="3573636"/>
            <a:ext cx="1728788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" name="Line 70"/>
          <p:cNvSpPr>
            <a:spLocks noChangeShapeType="1"/>
          </p:cNvSpPr>
          <p:nvPr/>
        </p:nvSpPr>
        <p:spPr bwMode="auto">
          <a:xfrm flipV="1">
            <a:off x="2028700" y="2781473"/>
            <a:ext cx="1008063" cy="79216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8" name="Text Box 71"/>
          <p:cNvSpPr txBox="1">
            <a:spLocks noChangeArrowheads="1"/>
          </p:cNvSpPr>
          <p:nvPr/>
        </p:nvSpPr>
        <p:spPr bwMode="auto">
          <a:xfrm>
            <a:off x="1620713" y="2205211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OY</a:t>
            </a:r>
            <a:endParaRPr lang="ru-RU" sz="1400"/>
          </a:p>
        </p:txBody>
      </p:sp>
      <p:sp>
        <p:nvSpPr>
          <p:cNvPr id="119" name="Text Box 72"/>
          <p:cNvSpPr txBox="1">
            <a:spLocks noChangeArrowheads="1"/>
          </p:cNvSpPr>
          <p:nvPr/>
        </p:nvSpPr>
        <p:spPr bwMode="auto">
          <a:xfrm>
            <a:off x="3354263" y="3559348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OX</a:t>
            </a:r>
            <a:endParaRPr lang="ru-RU" sz="1400"/>
          </a:p>
        </p:txBody>
      </p:sp>
      <p:sp>
        <p:nvSpPr>
          <p:cNvPr id="120" name="Text Box 73"/>
          <p:cNvSpPr txBox="1">
            <a:spLocks noChangeArrowheads="1"/>
          </p:cNvSpPr>
          <p:nvPr/>
        </p:nvSpPr>
        <p:spPr bwMode="auto">
          <a:xfrm>
            <a:off x="2595438" y="2637011"/>
            <a:ext cx="430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OZ</a:t>
            </a:r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2" grpId="0" animBg="1"/>
      <p:bldP spid="96" grpId="0" animBg="1"/>
      <p:bldP spid="96" grpId="1" animBg="1"/>
      <p:bldP spid="97" grpId="0" animBg="1"/>
      <p:bldP spid="98" grpId="0" animBg="1"/>
      <p:bldP spid="98" grpId="1" animBg="1"/>
      <p:bldP spid="99" grpId="0" animBg="1"/>
      <p:bldP spid="100" grpId="0"/>
      <p:bldP spid="101" grpId="0" animBg="1"/>
      <p:bldP spid="102" grpId="0" animBg="1"/>
      <p:bldP spid="108" grpId="0"/>
      <p:bldP spid="109" grpId="0" animBg="1"/>
      <p:bldP spid="1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268760"/>
            <a:ext cx="8229600" cy="33123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near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far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≡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(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left, right, bottom, top, -1, 1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11" name="Group 4"/>
          <p:cNvGraphicFramePr>
            <a:graphicFrameLocks noGrp="1"/>
          </p:cNvGraphicFramePr>
          <p:nvPr/>
        </p:nvGraphicFramePr>
        <p:xfrm>
          <a:off x="611560" y="4797152"/>
          <a:ext cx="8351838" cy="1351915"/>
        </p:xfrm>
        <a:graphic>
          <a:graphicData uri="http://schemas.openxmlformats.org/drawingml/2006/table">
            <a:tbl>
              <a:tblPr/>
              <a:tblGrid>
                <a:gridCol w="2518941"/>
                <a:gridCol w="5832897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Параллелограмм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left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bottom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левый нижний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top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   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правый верхний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395288" y="1485454"/>
          <a:ext cx="4631159" cy="2015554"/>
        </p:xfrm>
        <a:graphic>
          <a:graphicData uri="http://schemas.openxmlformats.org/presentationml/2006/ole">
            <p:oleObj spid="_x0000_s46082" name="Equation" r:id="rId4" imgW="3606800" imgH="1574800" progId="Equation.DSMT4">
              <p:embed/>
            </p:oleObj>
          </a:graphicData>
        </a:graphic>
      </p:graphicFrame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Ortho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(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ru-RU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near,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far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 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148064" y="2852936"/>
            <a:ext cx="3383533" cy="3096344"/>
            <a:chOff x="5148064" y="2852936"/>
            <a:chExt cx="3383533" cy="3096344"/>
          </a:xfrm>
        </p:grpSpPr>
        <p:grpSp>
          <p:nvGrpSpPr>
            <p:cNvPr id="15" name="Group 71"/>
            <p:cNvGrpSpPr>
              <a:grpSpLocks/>
            </p:cNvGrpSpPr>
            <p:nvPr/>
          </p:nvGrpSpPr>
          <p:grpSpPr bwMode="auto">
            <a:xfrm>
              <a:off x="5220072" y="2852936"/>
              <a:ext cx="3311525" cy="2374900"/>
              <a:chOff x="567" y="2614"/>
              <a:chExt cx="1497" cy="1224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567" y="3067"/>
                <a:ext cx="998" cy="771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 flipV="1">
                <a:off x="567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13"/>
              <p:cNvSpPr>
                <a:spLocks noChangeShapeType="1"/>
              </p:cNvSpPr>
              <p:nvPr/>
            </p:nvSpPr>
            <p:spPr bwMode="auto">
              <a:xfrm flipV="1">
                <a:off x="1565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14"/>
              <p:cNvSpPr>
                <a:spLocks noChangeShapeType="1"/>
              </p:cNvSpPr>
              <p:nvPr/>
            </p:nvSpPr>
            <p:spPr bwMode="auto">
              <a:xfrm flipV="1">
                <a:off x="567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 flipV="1">
                <a:off x="1565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>
                <a:off x="1066" y="3385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V="1">
                <a:off x="2064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1066" y="2614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 flipV="1">
                <a:off x="1066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Line 112"/>
            <p:cNvSpPr>
              <a:spLocks noChangeShapeType="1"/>
            </p:cNvSpPr>
            <p:nvPr/>
          </p:nvSpPr>
          <p:spPr bwMode="auto">
            <a:xfrm flipH="1">
              <a:off x="5148064" y="4940746"/>
              <a:ext cx="1295052" cy="100853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" name="Text Box 113"/>
          <p:cNvSpPr txBox="1">
            <a:spLocks noChangeArrowheads="1"/>
          </p:cNvSpPr>
          <p:nvPr/>
        </p:nvSpPr>
        <p:spPr bwMode="auto">
          <a:xfrm>
            <a:off x="5292080" y="5877272"/>
            <a:ext cx="2592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к </a:t>
            </a:r>
            <a:r>
              <a:rPr lang="ru-RU" dirty="0"/>
              <a:t>точке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85725" lvl="1" indent="371475">
              <a:buFont typeface="Wingdings" pitchFamily="2" charset="2"/>
              <a:buChar char="Ø"/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aspect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 </a:t>
            </a:r>
          </a:p>
          <a:p>
            <a:pPr lvl="1">
              <a:buFont typeface="Wingdings" pitchFamily="2" charset="2"/>
              <a:buChar char="Ø"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marL="85725" lvl="1">
              <a:buFont typeface="Wingdings" pitchFamily="2" charset="2"/>
              <a:buChar char="Ø"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</a:t>
            </a:r>
          </a:p>
          <a:p>
            <a:pPr lvl="1">
              <a:buFont typeface="Wingdings" pitchFamily="2" charset="2"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>
              <a:buFontTx/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-right, right,  -top, top,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≡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aspect,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 indent="-457200">
              <a:buFontTx/>
              <a:buNone/>
            </a:pPr>
            <a:endParaRPr lang="en-US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 indent="-457200">
              <a:buFontTx/>
              <a:buNone/>
            </a:pPr>
            <a:r>
              <a:rPr lang="en-US" i="1" dirty="0" smtClean="0">
                <a:latin typeface="Consolas" pitchFamily="49" charset="0"/>
                <a:cs typeface="Consolas" pitchFamily="49" charset="0"/>
              </a:rPr>
              <a:t>far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near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0</a:t>
            </a:r>
            <a:endParaRPr kumimoji="0" lang="en-US" b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Group 39"/>
          <p:cNvGraphicFramePr>
            <a:graphicFrameLocks noGrp="1"/>
          </p:cNvGraphicFramePr>
          <p:nvPr/>
        </p:nvGraphicFramePr>
        <p:xfrm>
          <a:off x="539552" y="4869160"/>
          <a:ext cx="8064896" cy="1351915"/>
        </p:xfrm>
        <a:graphic>
          <a:graphicData uri="http://schemas.openxmlformats.org/drawingml/2006/table">
            <a:tbl>
              <a:tblPr/>
              <a:tblGrid>
                <a:gridCol w="2480715"/>
                <a:gridCol w="5584181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Усеченная пирамида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angle_y</a:t>
                      </a:r>
                      <a:endParaRPr kumimoji="0" lang="en-US" sz="1600" b="0" i="1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OY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( 0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- 180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arctg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top / near )</a:t>
                      </a:r>
                      <a:r>
                        <a:rPr kumimoji="0" lang="en-US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OX = 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 / top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Вход - выход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.2.1</a:t>
            </a:r>
            <a:r>
              <a:rPr lang="en-US" dirty="0" smtClean="0"/>
              <a:t>  </a:t>
            </a:r>
            <a:r>
              <a:rPr lang="ru-RU" dirty="0" smtClean="0"/>
              <a:t>Среда окружения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589358" y="1811917"/>
            <a:ext cx="2550767" cy="205551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9" name="Группа 48"/>
          <p:cNvGrpSpPr/>
          <p:nvPr/>
        </p:nvGrpSpPr>
        <p:grpSpPr>
          <a:xfrm>
            <a:off x="467544" y="3933056"/>
            <a:ext cx="2664296" cy="1254142"/>
            <a:chOff x="683566" y="3901309"/>
            <a:chExt cx="1979574" cy="1254142"/>
          </a:xfrm>
        </p:grpSpPr>
        <p:sp>
          <p:nvSpPr>
            <p:cNvPr id="30" name="Line 21"/>
            <p:cNvSpPr>
              <a:spLocks noChangeShapeType="1"/>
            </p:cNvSpPr>
            <p:nvPr/>
          </p:nvSpPr>
          <p:spPr bwMode="auto">
            <a:xfrm flipV="1">
              <a:off x="1763688" y="3901309"/>
              <a:ext cx="524938" cy="6798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Text Box 22"/>
            <p:cNvSpPr txBox="1">
              <a:spLocks noChangeArrowheads="1"/>
            </p:cNvSpPr>
            <p:nvPr/>
          </p:nvSpPr>
          <p:spPr bwMode="auto">
            <a:xfrm>
              <a:off x="683566" y="4509120"/>
              <a:ext cx="1979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i="1" dirty="0" smtClean="0"/>
                <a:t>Мировое</a:t>
              </a:r>
              <a:r>
                <a:rPr lang="en-US" i="1" dirty="0" smtClean="0"/>
                <a:t> </a:t>
              </a:r>
              <a:r>
                <a:rPr lang="ru-RU" i="1" dirty="0" smtClean="0"/>
                <a:t>окно</a:t>
              </a:r>
              <a:endParaRPr lang="en-US" i="1" dirty="0" smtClean="0"/>
            </a:p>
            <a:p>
              <a:r>
                <a:rPr lang="ru-RU" i="1" dirty="0" smtClean="0"/>
                <a:t>Картинная плоскость</a:t>
              </a:r>
              <a:endParaRPr lang="ru-RU" i="1" dirty="0"/>
            </a:p>
          </p:txBody>
        </p:sp>
      </p:grpSp>
      <p:pic>
        <p:nvPicPr>
          <p:cNvPr id="34" name="Picture 31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558515"/>
            <a:ext cx="5125017" cy="3678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2" descr="Monitor_wind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5363" y="2856613"/>
            <a:ext cx="3322749" cy="230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Группа 52"/>
          <p:cNvGrpSpPr/>
          <p:nvPr/>
        </p:nvGrpSpPr>
        <p:grpSpPr>
          <a:xfrm>
            <a:off x="5726116" y="1688612"/>
            <a:ext cx="1776448" cy="1524364"/>
            <a:chOff x="5726116" y="1688612"/>
            <a:chExt cx="1776448" cy="1524364"/>
          </a:xfrm>
        </p:grpSpPr>
        <p:sp>
          <p:nvSpPr>
            <p:cNvPr id="36" name="Line 25"/>
            <p:cNvSpPr>
              <a:spLocks noChangeShapeType="1"/>
            </p:cNvSpPr>
            <p:nvPr/>
          </p:nvSpPr>
          <p:spPr bwMode="auto">
            <a:xfrm>
              <a:off x="6857670" y="2118144"/>
              <a:ext cx="306617" cy="10948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Text Box 26"/>
            <p:cNvSpPr txBox="1">
              <a:spLocks noChangeArrowheads="1"/>
            </p:cNvSpPr>
            <p:nvPr/>
          </p:nvSpPr>
          <p:spPr bwMode="auto">
            <a:xfrm>
              <a:off x="5726116" y="1688612"/>
              <a:ext cx="177644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Экранное</a:t>
              </a:r>
              <a:r>
                <a:rPr lang="en-US" i="1" dirty="0"/>
                <a:t> </a:t>
              </a:r>
              <a:r>
                <a:rPr lang="ru-RU" i="1" dirty="0" smtClean="0"/>
                <a:t>окно</a:t>
              </a:r>
              <a:endParaRPr lang="ru-RU" i="1" dirty="0"/>
            </a:p>
          </p:txBody>
        </p:sp>
      </p:grp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660606" y="3101867"/>
            <a:ext cx="2286591" cy="184007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6948264" y="4797152"/>
            <a:ext cx="1583962" cy="1411512"/>
            <a:chOff x="2448272" y="4653136"/>
            <a:chExt cx="1583962" cy="1411512"/>
          </a:xfrm>
        </p:grpSpPr>
        <p:sp>
          <p:nvSpPr>
            <p:cNvPr id="39" name="Text Box 29"/>
            <p:cNvSpPr txBox="1">
              <a:spLocks noChangeArrowheads="1"/>
            </p:cNvSpPr>
            <p:nvPr/>
          </p:nvSpPr>
          <p:spPr bwMode="auto">
            <a:xfrm>
              <a:off x="2736304" y="5517232"/>
              <a:ext cx="1295930" cy="547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1 из портов</a:t>
              </a:r>
            </a:p>
            <a:p>
              <a:r>
                <a:rPr lang="ru-RU" dirty="0"/>
                <a:t>просмотра </a:t>
              </a:r>
            </a:p>
          </p:txBody>
        </p:sp>
        <p:sp>
          <p:nvSpPr>
            <p:cNvPr id="40" name="Line 31"/>
            <p:cNvSpPr>
              <a:spLocks noChangeShapeType="1"/>
            </p:cNvSpPr>
            <p:nvPr/>
          </p:nvSpPr>
          <p:spPr bwMode="auto">
            <a:xfrm flipH="1" flipV="1">
              <a:off x="2448272" y="4653136"/>
              <a:ext cx="1008112" cy="8640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98831" y="1696742"/>
            <a:ext cx="2396665" cy="2624615"/>
            <a:chOff x="998831" y="1696742"/>
            <a:chExt cx="2396665" cy="2624615"/>
          </a:xfrm>
        </p:grpSpPr>
        <p:sp>
          <p:nvSpPr>
            <p:cNvPr id="27" name="AutoShape 5"/>
            <p:cNvSpPr>
              <a:spLocks noChangeArrowheads="1"/>
            </p:cNvSpPr>
            <p:nvPr/>
          </p:nvSpPr>
          <p:spPr bwMode="auto">
            <a:xfrm>
              <a:off x="1198431" y="2978562"/>
              <a:ext cx="851234" cy="1342795"/>
            </a:xfrm>
            <a:prstGeom prst="can">
              <a:avLst>
                <a:gd name="adj" fmla="val 42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auto">
            <a:xfrm>
              <a:off x="2459138" y="1696742"/>
              <a:ext cx="936358" cy="791314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"/>
            <p:cNvSpPr>
              <a:spLocks noChangeArrowheads="1"/>
            </p:cNvSpPr>
            <p:nvPr/>
          </p:nvSpPr>
          <p:spPr bwMode="auto">
            <a:xfrm>
              <a:off x="998831" y="2488056"/>
              <a:ext cx="1276851" cy="788604"/>
            </a:xfrm>
            <a:prstGeom prst="smileyFace">
              <a:avLst>
                <a:gd name="adj" fmla="val 4653"/>
              </a:avLst>
            </a:prstGeom>
            <a:solidFill>
              <a:srgbClr val="FF00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2" name="Picture 40" descr="Monitor_res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41" y="3101867"/>
            <a:ext cx="2260174" cy="18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Группа 47"/>
          <p:cNvGrpSpPr/>
          <p:nvPr/>
        </p:nvGrpSpPr>
        <p:grpSpPr>
          <a:xfrm>
            <a:off x="638363" y="1187227"/>
            <a:ext cx="1958733" cy="2345526"/>
            <a:chOff x="638363" y="1187227"/>
            <a:chExt cx="1958733" cy="2345526"/>
          </a:xfrm>
        </p:grpSpPr>
        <p:sp>
          <p:nvSpPr>
            <p:cNvPr id="43" name="Text Box 26"/>
            <p:cNvSpPr txBox="1">
              <a:spLocks noChangeArrowheads="1"/>
            </p:cNvSpPr>
            <p:nvPr/>
          </p:nvSpPr>
          <p:spPr bwMode="auto">
            <a:xfrm>
              <a:off x="638363" y="1187227"/>
              <a:ext cx="1219614" cy="547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  Система</a:t>
              </a:r>
            </a:p>
            <a:p>
              <a:r>
                <a:rPr lang="ru-RU" i="1" dirty="0"/>
                <a:t>объектов </a:t>
              </a:r>
            </a:p>
          </p:txBody>
        </p:sp>
        <p:sp>
          <p:nvSpPr>
            <p:cNvPr id="44" name="Line 25"/>
            <p:cNvSpPr>
              <a:spLocks noChangeShapeType="1"/>
            </p:cNvSpPr>
            <p:nvPr/>
          </p:nvSpPr>
          <p:spPr bwMode="auto">
            <a:xfrm>
              <a:off x="1835695" y="1700808"/>
              <a:ext cx="761401" cy="295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25"/>
            <p:cNvSpPr>
              <a:spLocks noChangeShapeType="1"/>
            </p:cNvSpPr>
            <p:nvPr/>
          </p:nvSpPr>
          <p:spPr bwMode="auto">
            <a:xfrm flipH="1">
              <a:off x="1331985" y="1700808"/>
              <a:ext cx="503710" cy="787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25"/>
            <p:cNvSpPr>
              <a:spLocks noChangeShapeType="1"/>
            </p:cNvSpPr>
            <p:nvPr/>
          </p:nvSpPr>
          <p:spPr bwMode="auto">
            <a:xfrm>
              <a:off x="1835695" y="1700808"/>
              <a:ext cx="162601" cy="18319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763688" y="5373216"/>
            <a:ext cx="2458384" cy="853836"/>
            <a:chOff x="971600" y="4869160"/>
            <a:chExt cx="2458384" cy="853836"/>
          </a:xfrm>
        </p:grpSpPr>
        <p:sp>
          <p:nvSpPr>
            <p:cNvPr id="32" name="Line 23"/>
            <p:cNvSpPr>
              <a:spLocks noChangeShapeType="1"/>
            </p:cNvSpPr>
            <p:nvPr/>
          </p:nvSpPr>
          <p:spPr bwMode="auto">
            <a:xfrm flipV="1">
              <a:off x="2123728" y="4869160"/>
              <a:ext cx="1306256" cy="504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Text Box 24"/>
            <p:cNvSpPr txBox="1">
              <a:spLocks noChangeArrowheads="1"/>
            </p:cNvSpPr>
            <p:nvPr/>
          </p:nvSpPr>
          <p:spPr bwMode="auto">
            <a:xfrm>
              <a:off x="971600" y="4941168"/>
              <a:ext cx="1108072" cy="781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Экран </a:t>
              </a:r>
              <a:endParaRPr lang="en-US" i="1" dirty="0"/>
            </a:p>
            <a:p>
              <a:r>
                <a:rPr lang="ru-RU" i="1" dirty="0"/>
                <a:t>Дисплей</a:t>
              </a:r>
            </a:p>
            <a:p>
              <a:r>
                <a:rPr lang="ru-RU" i="1" dirty="0"/>
                <a:t>Монитор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(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near, far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7107" name="Object 5"/>
          <p:cNvGraphicFramePr>
            <a:graphicFrameLocks noChangeAspect="1"/>
          </p:cNvGraphicFramePr>
          <p:nvPr/>
        </p:nvGraphicFramePr>
        <p:xfrm>
          <a:off x="445071" y="1411716"/>
          <a:ext cx="4847009" cy="2017284"/>
        </p:xfrm>
        <a:graphic>
          <a:graphicData uri="http://schemas.openxmlformats.org/presentationml/2006/ole">
            <p:oleObj spid="_x0000_s47107" name="Equation" r:id="rId4" imgW="3771720" imgH="1574640" progId="Equation.DSMT4">
              <p:embed/>
            </p:oleObj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5076056" y="2924944"/>
            <a:ext cx="3743896" cy="3319041"/>
            <a:chOff x="5076056" y="2924944"/>
            <a:chExt cx="3743896" cy="3319041"/>
          </a:xfrm>
        </p:grpSpPr>
        <p:grpSp>
          <p:nvGrpSpPr>
            <p:cNvPr id="28" name="Group 50"/>
            <p:cNvGrpSpPr>
              <a:grpSpLocks/>
            </p:cNvGrpSpPr>
            <p:nvPr/>
          </p:nvGrpSpPr>
          <p:grpSpPr bwMode="auto">
            <a:xfrm>
              <a:off x="5148064" y="2924944"/>
              <a:ext cx="3671888" cy="2663825"/>
              <a:chOff x="839" y="2296"/>
              <a:chExt cx="2313" cy="1678"/>
            </a:xfrm>
          </p:grpSpPr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839" y="3032"/>
                <a:ext cx="1391" cy="942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 flipV="1">
                <a:off x="839" y="2296"/>
                <a:ext cx="544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 flipV="1">
                <a:off x="2230" y="2296"/>
                <a:ext cx="922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11"/>
              <p:cNvSpPr>
                <a:spLocks noChangeShapeType="1"/>
              </p:cNvSpPr>
              <p:nvPr/>
            </p:nvSpPr>
            <p:spPr bwMode="auto">
              <a:xfrm flipV="1">
                <a:off x="839" y="3385"/>
                <a:ext cx="544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13"/>
              <p:cNvSpPr>
                <a:spLocks noChangeShapeType="1"/>
              </p:cNvSpPr>
              <p:nvPr/>
            </p:nvSpPr>
            <p:spPr bwMode="auto">
              <a:xfrm>
                <a:off x="1383" y="3385"/>
                <a:ext cx="17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14"/>
              <p:cNvSpPr>
                <a:spLocks noChangeShapeType="1"/>
              </p:cNvSpPr>
              <p:nvPr/>
            </p:nvSpPr>
            <p:spPr bwMode="auto">
              <a:xfrm flipV="1">
                <a:off x="3152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17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16"/>
              <p:cNvSpPr>
                <a:spLocks noChangeShapeType="1"/>
              </p:cNvSpPr>
              <p:nvPr/>
            </p:nvSpPr>
            <p:spPr bwMode="auto">
              <a:xfrm flipH="1" flipV="1">
                <a:off x="1383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V="1">
                <a:off x="2230" y="3385"/>
                <a:ext cx="922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" name="Line 79"/>
            <p:cNvSpPr>
              <a:spLocks noChangeShapeType="1"/>
            </p:cNvSpPr>
            <p:nvPr/>
          </p:nvSpPr>
          <p:spPr bwMode="auto">
            <a:xfrm flipH="1">
              <a:off x="5076056" y="5078436"/>
              <a:ext cx="1007839" cy="1014859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Text Box 80"/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4479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к</a:t>
              </a:r>
              <a:r>
                <a:rPr lang="ru-RU" dirty="0" smtClean="0"/>
                <a:t> </a:t>
              </a:r>
              <a:r>
                <a:rPr lang="ru-RU" dirty="0"/>
                <a:t>точке наблюдения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задание центра системы координат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443161" y="1172369"/>
            <a:ext cx="7729239" cy="2577600"/>
            <a:chOff x="395536" y="1196753"/>
            <a:chExt cx="7729239" cy="2577600"/>
          </a:xfrm>
        </p:grpSpPr>
        <p:pic>
          <p:nvPicPr>
            <p:cNvPr id="1034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1196753"/>
              <a:ext cx="4736226" cy="257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1084101" y="1541035"/>
              <a:ext cx="3477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,512,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,256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72447" y="1221136"/>
              <a:ext cx="29523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 задан в левом нижнем угле окна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99592" y="3762591"/>
            <a:ext cx="7800553" cy="2578008"/>
            <a:chOff x="1004367" y="3762591"/>
            <a:chExt cx="7800553" cy="2578008"/>
          </a:xfrm>
        </p:grpSpPr>
        <p:pic>
          <p:nvPicPr>
            <p:cNvPr id="1034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7944" y="3762591"/>
              <a:ext cx="4736976" cy="2578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4550016" y="4106928"/>
              <a:ext cx="4052259" cy="35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-256,256,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-128,128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04367" y="5733256"/>
              <a:ext cx="2965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задан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центре окна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возможности отсечения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.2.4</a:t>
            </a:r>
            <a:r>
              <a:rPr lang="en-US" dirty="0" smtClean="0"/>
              <a:t> </a:t>
            </a:r>
            <a:r>
              <a:rPr lang="ru-RU" dirty="0" smtClean="0"/>
              <a:t>Преобразования проекции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196752"/>
            <a:ext cx="82192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плоскости отсечения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(до 6 штук)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ClipPlane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defRPr/>
            </a:pPr>
            <a:endParaRPr lang="ru-RU" sz="2000" dirty="0" smtClean="0">
              <a:latin typeface="+mn-lt"/>
            </a:endParaRPr>
          </a:p>
          <a:p>
            <a:pPr>
              <a:defRPr/>
            </a:pPr>
            <a:endParaRPr lang="en-US" sz="2000" dirty="0" smtClean="0">
              <a:latin typeface="+mn-lt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Прямоугольник области вырезания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(команды могут модифицировать только пиксели,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лежащие внутри этой области)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Scissor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x0,y0,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width,height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вырезания</a:t>
            </a:r>
          </a:p>
          <a:p>
            <a:pPr>
              <a:defRPr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координат:</a:t>
            </a:r>
            <a:br>
              <a:rPr lang="ru-RU" sz="2800" dirty="0" smtClean="0"/>
            </a:br>
            <a:r>
              <a:rPr lang="ru-RU" sz="2400" dirty="0" smtClean="0"/>
              <a:t>1. Мировые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.2.5</a:t>
            </a:r>
            <a:r>
              <a:rPr lang="en-US" dirty="0" smtClean="0"/>
              <a:t>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координаты в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локальных системах координат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Перевод в мировую (глобальную, правостороннюю) систему координат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		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координат:</a:t>
            </a:r>
            <a:br>
              <a:rPr lang="ru-RU" sz="2800" dirty="0" smtClean="0"/>
            </a:br>
            <a:r>
              <a:rPr lang="ru-RU" sz="2400" dirty="0" smtClean="0"/>
              <a:t>2. Видовые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.2.5</a:t>
            </a:r>
            <a:r>
              <a:rPr lang="en-US" dirty="0" smtClean="0"/>
              <a:t>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мировые координаты 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Перевод в расширенные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Модельно-видовые преобразования: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x`, y`, z`,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выходе: видовые координаты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x`, y`, z`,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3. Нормализованные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.2.5</a:t>
            </a:r>
            <a:r>
              <a:rPr lang="en-US" dirty="0" smtClean="0"/>
              <a:t>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видовые координаты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Преобразования проекции и отсечения: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y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z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w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Преобразование нормализации: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выходе: нормализованные координаты: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0178" name="Object 24"/>
          <p:cNvGraphicFramePr>
            <a:graphicFrameLocks noChangeAspect="1"/>
          </p:cNvGraphicFramePr>
          <p:nvPr/>
        </p:nvGraphicFramePr>
        <p:xfrm>
          <a:off x="2339975" y="3766864"/>
          <a:ext cx="3814763" cy="1030288"/>
        </p:xfrm>
        <a:graphic>
          <a:graphicData uri="http://schemas.openxmlformats.org/presentationml/2006/ole">
            <p:oleObj spid="_x0000_s50178" name="Формула" r:id="rId4" imgW="2005729" imgH="545863" progId="">
              <p:embed/>
            </p:oleObj>
          </a:graphicData>
        </a:graphic>
      </p:graphicFrame>
      <p:graphicFrame>
        <p:nvGraphicFramePr>
          <p:cNvPr id="50179" name="Object 25"/>
          <p:cNvGraphicFramePr>
            <a:graphicFrameLocks noChangeAspect="1"/>
          </p:cNvGraphicFramePr>
          <p:nvPr/>
        </p:nvGraphicFramePr>
        <p:xfrm>
          <a:off x="2411413" y="5661248"/>
          <a:ext cx="1571625" cy="479425"/>
        </p:xfrm>
        <a:graphic>
          <a:graphicData uri="http://schemas.openxmlformats.org/presentationml/2006/ole">
            <p:oleObj spid="_x0000_s50179" name="Формула" r:id="rId5" imgW="825480" imgH="253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4. Оконные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.2.5</a:t>
            </a:r>
            <a:r>
              <a:rPr lang="en-US" dirty="0" smtClean="0"/>
              <a:t>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нормализованные координаты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Определяется порт просмотра: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ViewPort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2000" baseline="-25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2000" baseline="-25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Определяется параметры буфера глубины: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DepthRange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near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far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оконных координат (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2411760" y="4452255"/>
          <a:ext cx="3744416" cy="1857065"/>
        </p:xfrm>
        <a:graphic>
          <a:graphicData uri="http://schemas.openxmlformats.org/presentationml/2006/ole">
            <p:oleObj spid="_x0000_s51204" name="Equation" r:id="rId4" imgW="2692080" imgH="1346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конвейер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.2.5</a:t>
            </a:r>
            <a:r>
              <a:rPr lang="en-US" dirty="0" smtClean="0"/>
              <a:t>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6" name="Цилиндр 15"/>
          <p:cNvSpPr>
            <a:spLocks noChangeArrowheads="1"/>
          </p:cNvSpPr>
          <p:nvPr/>
        </p:nvSpPr>
        <p:spPr bwMode="auto">
          <a:xfrm>
            <a:off x="6334770" y="1340545"/>
            <a:ext cx="2376264" cy="2376487"/>
          </a:xfrm>
          <a:prstGeom prst="can">
            <a:avLst>
              <a:gd name="adj" fmla="val 24989"/>
            </a:avLst>
          </a:prstGeom>
          <a:solidFill>
            <a:schemeClr val="accent1">
              <a:lumMod val="75000"/>
              <a:alpha val="83000"/>
            </a:schemeClr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17" name="Group 42"/>
          <p:cNvGrpSpPr>
            <a:grpSpLocks/>
          </p:cNvGrpSpPr>
          <p:nvPr/>
        </p:nvGrpSpPr>
        <p:grpSpPr bwMode="auto">
          <a:xfrm>
            <a:off x="6837784" y="1437382"/>
            <a:ext cx="792163" cy="982663"/>
            <a:chOff x="4014" y="1908"/>
            <a:chExt cx="499" cy="619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auto">
            <a:xfrm>
              <a:off x="4105" y="2024"/>
              <a:ext cx="226" cy="272"/>
            </a:xfrm>
            <a:prstGeom prst="cube">
              <a:avLst>
                <a:gd name="adj" fmla="val 25000"/>
              </a:avLst>
            </a:prstGeom>
            <a:solidFill>
              <a:srgbClr val="CCFFCC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4105" y="1908"/>
              <a:ext cx="0" cy="3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4163" y="2035"/>
              <a:ext cx="0" cy="193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rot="5400000">
              <a:off x="4246" y="2163"/>
              <a:ext cx="0" cy="147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rot="2700000">
              <a:off x="4135" y="2227"/>
              <a:ext cx="0" cy="79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2"/>
            <p:cNvSpPr>
              <a:spLocks noChangeAspect="1" noChangeShapeType="1"/>
            </p:cNvSpPr>
            <p:nvPr/>
          </p:nvSpPr>
          <p:spPr bwMode="auto">
            <a:xfrm rot="2700000" flipV="1">
              <a:off x="4377" y="1979"/>
              <a:ext cx="1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rot="5400000" flipV="1">
              <a:off x="4265" y="2137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rot="2700000">
              <a:off x="4215" y="2021"/>
              <a:ext cx="0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4014" y="2296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99FFCC"/>
                  </a:solidFill>
                </a:rPr>
                <a:t>ЛСК2</a:t>
              </a:r>
            </a:p>
          </p:txBody>
        </p:sp>
      </p:grpSp>
      <p:grpSp>
        <p:nvGrpSpPr>
          <p:cNvPr id="28" name="Группа 36"/>
          <p:cNvGrpSpPr>
            <a:grpSpLocks/>
          </p:cNvGrpSpPr>
          <p:nvPr/>
        </p:nvGrpSpPr>
        <p:grpSpPr bwMode="auto">
          <a:xfrm>
            <a:off x="7774409" y="1772345"/>
            <a:ext cx="863600" cy="798512"/>
            <a:chOff x="6588224" y="1134253"/>
            <a:chExt cx="864044" cy="799007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 rot="-5400000">
              <a:off x="6840111" y="1026303"/>
              <a:ext cx="360363" cy="576263"/>
            </a:xfrm>
            <a:prstGeom prst="can">
              <a:avLst>
                <a:gd name="adj" fmla="val 39978"/>
              </a:avLst>
            </a:prstGeom>
            <a:solidFill>
              <a:srgbClr val="CCFFCC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rot="16200000" flipV="1">
              <a:off x="6714431" y="1471861"/>
              <a:ext cx="0" cy="252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Arc 11"/>
            <p:cNvSpPr>
              <a:spLocks/>
            </p:cNvSpPr>
            <p:nvPr/>
          </p:nvSpPr>
          <p:spPr bwMode="auto">
            <a:xfrm rot="-5400000">
              <a:off x="7085260" y="1551682"/>
              <a:ext cx="361950" cy="84138"/>
            </a:xfrm>
            <a:custGeom>
              <a:avLst/>
              <a:gdLst>
                <a:gd name="T0" fmla="*/ 108250 w 43200"/>
                <a:gd name="T1" fmla="*/ 4357140 h 22573"/>
                <a:gd name="T2" fmla="*/ 212883966 w 43200"/>
                <a:gd name="T3" fmla="*/ 4169314 h 22573"/>
                <a:gd name="T4" fmla="*/ 106441983 w 43200"/>
                <a:gd name="T5" fmla="*/ 4169314 h 22573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573"/>
                <a:gd name="T11" fmla="*/ 43200 w 43200"/>
                <a:gd name="T12" fmla="*/ 22573 h 225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573" fill="none" extrusionOk="0">
                  <a:moveTo>
                    <a:pt x="21" y="22573"/>
                  </a:moveTo>
                  <a:cubicBezTo>
                    <a:pt x="7" y="22248"/>
                    <a:pt x="0" y="219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573" stroke="0" extrusionOk="0">
                  <a:moveTo>
                    <a:pt x="21" y="22573"/>
                  </a:moveTo>
                  <a:cubicBezTo>
                    <a:pt x="7" y="22248"/>
                    <a:pt x="0" y="219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rot="5400000">
              <a:off x="7053263" y="1398588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13"/>
            <p:cNvSpPr>
              <a:spLocks noChangeShapeType="1"/>
            </p:cNvSpPr>
            <p:nvPr/>
          </p:nvSpPr>
          <p:spPr bwMode="auto">
            <a:xfrm flipV="1">
              <a:off x="7287096" y="1206277"/>
              <a:ext cx="0" cy="179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 rot="10800000">
              <a:off x="7286079" y="1428651"/>
              <a:ext cx="0" cy="14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6660105" y="1566547"/>
              <a:ext cx="7921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99FFCC"/>
                  </a:solidFill>
                </a:rPr>
                <a:t>ЛСК1</a:t>
              </a: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rot="8100000" flipV="1">
              <a:off x="7424686" y="1637731"/>
              <a:ext cx="0" cy="179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Aspect="1" noChangeShapeType="1"/>
            </p:cNvSpPr>
            <p:nvPr/>
          </p:nvSpPr>
          <p:spPr bwMode="auto">
            <a:xfrm rot="-2700000">
              <a:off x="7317454" y="1593500"/>
              <a:ext cx="1588" cy="714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52"/>
          <p:cNvGrpSpPr>
            <a:grpSpLocks/>
          </p:cNvGrpSpPr>
          <p:nvPr/>
        </p:nvGrpSpPr>
        <p:grpSpPr bwMode="auto">
          <a:xfrm>
            <a:off x="6570762" y="2386707"/>
            <a:ext cx="1257299" cy="1330325"/>
            <a:chOff x="5564485" y="1781993"/>
            <a:chExt cx="1331270" cy="1478988"/>
          </a:xfrm>
        </p:grpSpPr>
        <p:sp>
          <p:nvSpPr>
            <p:cNvPr id="39" name="Line 17"/>
            <p:cNvSpPr>
              <a:spLocks noChangeShapeType="1"/>
            </p:cNvSpPr>
            <p:nvPr/>
          </p:nvSpPr>
          <p:spPr bwMode="auto">
            <a:xfrm flipV="1">
              <a:off x="6098195" y="1926089"/>
              <a:ext cx="1563" cy="7200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2"/>
            <p:cNvSpPr>
              <a:spLocks noChangeAspect="1" noChangeShapeType="1"/>
            </p:cNvSpPr>
            <p:nvPr/>
          </p:nvSpPr>
          <p:spPr bwMode="auto">
            <a:xfrm rot="2700000">
              <a:off x="5870485" y="2556465"/>
              <a:ext cx="0" cy="6119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3"/>
            <p:cNvSpPr>
              <a:spLocks noChangeShapeType="1"/>
            </p:cNvSpPr>
            <p:nvPr/>
          </p:nvSpPr>
          <p:spPr bwMode="auto">
            <a:xfrm rot="5400000" flipV="1">
              <a:off x="6446938" y="2286088"/>
              <a:ext cx="0" cy="7199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TextBox 46"/>
            <p:cNvSpPr txBox="1">
              <a:spLocks noChangeArrowheads="1"/>
            </p:cNvSpPr>
            <p:nvPr/>
          </p:nvSpPr>
          <p:spPr bwMode="auto">
            <a:xfrm>
              <a:off x="6111096" y="2853288"/>
              <a:ext cx="712701" cy="407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МСК</a:t>
              </a:r>
            </a:p>
          </p:txBody>
        </p:sp>
        <p:sp>
          <p:nvSpPr>
            <p:cNvPr id="43" name="TextBox 49"/>
            <p:cNvSpPr txBox="1">
              <a:spLocks noChangeArrowheads="1"/>
            </p:cNvSpPr>
            <p:nvPr/>
          </p:nvSpPr>
          <p:spPr bwMode="auto">
            <a:xfrm>
              <a:off x="6014964" y="1781993"/>
              <a:ext cx="321052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Y</a:t>
              </a:r>
              <a:endParaRPr lang="ru-RU" sz="1400"/>
            </a:p>
          </p:txBody>
        </p:sp>
        <p:sp>
          <p:nvSpPr>
            <p:cNvPr id="44" name="TextBox 50"/>
            <p:cNvSpPr txBox="1">
              <a:spLocks noChangeArrowheads="1"/>
            </p:cNvSpPr>
            <p:nvPr/>
          </p:nvSpPr>
          <p:spPr bwMode="auto">
            <a:xfrm>
              <a:off x="6574703" y="2357351"/>
              <a:ext cx="321052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X</a:t>
              </a:r>
              <a:endParaRPr lang="ru-RU" sz="1400"/>
            </a:p>
          </p:txBody>
        </p:sp>
        <p:sp>
          <p:nvSpPr>
            <p:cNvPr id="45" name="TextBox 51"/>
            <p:cNvSpPr txBox="1">
              <a:spLocks noChangeArrowheads="1"/>
            </p:cNvSpPr>
            <p:nvPr/>
          </p:nvSpPr>
          <p:spPr bwMode="auto">
            <a:xfrm>
              <a:off x="5582976" y="2697977"/>
              <a:ext cx="309285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Z</a:t>
              </a:r>
              <a:endParaRPr lang="ru-RU" sz="1400"/>
            </a:p>
          </p:txBody>
        </p:sp>
      </p:grpSp>
      <p:grpSp>
        <p:nvGrpSpPr>
          <p:cNvPr id="46" name="Группа 109"/>
          <p:cNvGrpSpPr>
            <a:grpSpLocks/>
          </p:cNvGrpSpPr>
          <p:nvPr/>
        </p:nvGrpSpPr>
        <p:grpSpPr bwMode="auto">
          <a:xfrm>
            <a:off x="4787329" y="2061195"/>
            <a:ext cx="1385888" cy="2089150"/>
            <a:chOff x="4860031" y="2492896"/>
            <a:chExt cx="1386472" cy="2088232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47" name="Группа 101"/>
            <p:cNvGrpSpPr>
              <a:grpSpLocks/>
            </p:cNvGrpSpPr>
            <p:nvPr/>
          </p:nvGrpSpPr>
          <p:grpSpPr bwMode="auto">
            <a:xfrm>
              <a:off x="4860031" y="2492896"/>
              <a:ext cx="1368153" cy="2088232"/>
              <a:chOff x="4716015" y="1988840"/>
              <a:chExt cx="1296145" cy="1296144"/>
            </a:xfrm>
            <a:grpFill/>
          </p:grpSpPr>
          <p:sp>
            <p:nvSpPr>
              <p:cNvPr id="58" name="Выгнутая влево стрелка 57"/>
              <p:cNvSpPr>
                <a:spLocks noChangeArrowheads="1"/>
              </p:cNvSpPr>
              <p:nvPr/>
            </p:nvSpPr>
            <p:spPr bwMode="auto">
              <a:xfrm>
                <a:off x="4716015" y="2060739"/>
                <a:ext cx="719190" cy="1224245"/>
              </a:xfrm>
              <a:prstGeom prst="curvedRightArrow">
                <a:avLst>
                  <a:gd name="adj1" fmla="val 25004"/>
                  <a:gd name="adj2" fmla="val 50001"/>
                  <a:gd name="adj3" fmla="val 25000"/>
                </a:avLst>
              </a:prstGeom>
              <a:grpFill/>
              <a:ln w="25400" algn="ctr">
                <a:solidFill>
                  <a:srgbClr val="89A4A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Выгнутая влево стрелка 58"/>
              <p:cNvSpPr>
                <a:spLocks noChangeArrowheads="1"/>
              </p:cNvSpPr>
              <p:nvPr/>
            </p:nvSpPr>
            <p:spPr bwMode="auto">
              <a:xfrm flipH="1" flipV="1">
                <a:off x="5435205" y="1988840"/>
                <a:ext cx="576255" cy="1224246"/>
              </a:xfrm>
              <a:prstGeom prst="curvedRightArrow">
                <a:avLst>
                  <a:gd name="adj1" fmla="val 25008"/>
                  <a:gd name="adj2" fmla="val 49997"/>
                  <a:gd name="adj3" fmla="val 25000"/>
                </a:avLst>
              </a:prstGeom>
              <a:grpFill/>
              <a:ln w="25400" algn="ctr">
                <a:solidFill>
                  <a:srgbClr val="89A4A7"/>
                </a:solidFill>
                <a:miter lim="800000"/>
                <a:headEnd/>
                <a:tailEnd/>
              </a:ln>
            </p:spPr>
            <p:txBody>
              <a:bodyPr rot="10800000" anchor="ctr"/>
              <a:lstStyle/>
              <a:p>
                <a:pPr algn="ctr"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48" name="Группа 64"/>
            <p:cNvGrpSpPr>
              <a:grpSpLocks/>
            </p:cNvGrpSpPr>
            <p:nvPr/>
          </p:nvGrpSpPr>
          <p:grpSpPr bwMode="auto">
            <a:xfrm>
              <a:off x="4932039" y="2780928"/>
              <a:ext cx="1314464" cy="1305436"/>
              <a:chOff x="3491879" y="2564904"/>
              <a:chExt cx="1314464" cy="1305436"/>
            </a:xfrm>
            <a:grpFill/>
          </p:grpSpPr>
          <p:sp>
            <p:nvSpPr>
              <p:cNvPr id="49" name="Line 17"/>
              <p:cNvSpPr>
                <a:spLocks noChangeShapeType="1"/>
              </p:cNvSpPr>
              <p:nvPr/>
            </p:nvSpPr>
            <p:spPr bwMode="auto">
              <a:xfrm flipV="1">
                <a:off x="4012691" y="2709000"/>
                <a:ext cx="1563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Line 22"/>
              <p:cNvSpPr>
                <a:spLocks noChangeAspect="1" noChangeShapeType="1"/>
              </p:cNvSpPr>
              <p:nvPr/>
            </p:nvSpPr>
            <p:spPr bwMode="auto">
              <a:xfrm rot="2700000">
                <a:off x="3829655" y="3352537"/>
                <a:ext cx="0" cy="522127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Line 23"/>
              <p:cNvSpPr>
                <a:spLocks noChangeShapeType="1"/>
              </p:cNvSpPr>
              <p:nvPr/>
            </p:nvSpPr>
            <p:spPr bwMode="auto">
              <a:xfrm rot="5400000" flipV="1">
                <a:off x="4374335" y="3068999"/>
                <a:ext cx="0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TextBox 57"/>
              <p:cNvSpPr txBox="1">
                <a:spLocks noChangeArrowheads="1"/>
              </p:cNvSpPr>
              <p:nvPr/>
            </p:nvSpPr>
            <p:spPr bwMode="auto">
              <a:xfrm>
                <a:off x="3989642" y="3501008"/>
                <a:ext cx="632224" cy="36933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/>
                  <a:t>ВСК</a:t>
                </a:r>
              </a:p>
            </p:txBody>
          </p:sp>
          <p:sp>
            <p:nvSpPr>
              <p:cNvPr id="53" name="TextBox 58"/>
              <p:cNvSpPr txBox="1">
                <a:spLocks noChangeArrowheads="1"/>
              </p:cNvSpPr>
              <p:nvPr/>
            </p:nvSpPr>
            <p:spPr bwMode="auto">
              <a:xfrm>
                <a:off x="3942247" y="2564904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Y</a:t>
                </a:r>
                <a:endParaRPr lang="ru-RU" sz="1400"/>
              </a:p>
            </p:txBody>
          </p:sp>
          <p:sp>
            <p:nvSpPr>
              <p:cNvPr id="54" name="TextBox 59"/>
              <p:cNvSpPr txBox="1">
                <a:spLocks noChangeArrowheads="1"/>
              </p:cNvSpPr>
              <p:nvPr/>
            </p:nvSpPr>
            <p:spPr bwMode="auto">
              <a:xfrm>
                <a:off x="4501451" y="3140968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X</a:t>
                </a:r>
                <a:endParaRPr lang="ru-RU" sz="1400"/>
              </a:p>
            </p:txBody>
          </p:sp>
          <p:sp>
            <p:nvSpPr>
              <p:cNvPr id="55" name="TextBox 60"/>
              <p:cNvSpPr txBox="1">
                <a:spLocks noChangeArrowheads="1"/>
              </p:cNvSpPr>
              <p:nvPr/>
            </p:nvSpPr>
            <p:spPr bwMode="auto">
              <a:xfrm>
                <a:off x="3491879" y="3481263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Z</a:t>
                </a:r>
                <a:endParaRPr lang="ru-RU" sz="1400"/>
              </a:p>
            </p:txBody>
          </p:sp>
          <p:sp>
            <p:nvSpPr>
              <p:cNvPr id="56" name="Line 22"/>
              <p:cNvSpPr>
                <a:spLocks noChangeAspect="1" noChangeShapeType="1"/>
              </p:cNvSpPr>
              <p:nvPr/>
            </p:nvSpPr>
            <p:spPr bwMode="auto">
              <a:xfrm rot="7500000">
                <a:off x="3911212" y="3226853"/>
                <a:ext cx="0" cy="240845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TextBox 62"/>
              <p:cNvSpPr txBox="1">
                <a:spLocks noChangeArrowheads="1"/>
              </p:cNvSpPr>
              <p:nvPr/>
            </p:nvSpPr>
            <p:spPr bwMode="auto">
              <a:xfrm>
                <a:off x="3491879" y="3049215"/>
                <a:ext cx="518091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w=1</a:t>
                </a:r>
                <a:endParaRPr lang="ru-RU" sz="1400"/>
              </a:p>
            </p:txBody>
          </p:sp>
        </p:grpSp>
      </p:grpSp>
      <p:grpSp>
        <p:nvGrpSpPr>
          <p:cNvPr id="60" name="Группа 59"/>
          <p:cNvGrpSpPr>
            <a:grpSpLocks/>
          </p:cNvGrpSpPr>
          <p:nvPr/>
        </p:nvGrpSpPr>
        <p:grpSpPr bwMode="auto">
          <a:xfrm>
            <a:off x="2771080" y="3141563"/>
            <a:ext cx="1727200" cy="1665288"/>
            <a:chOff x="2771800" y="2996952"/>
            <a:chExt cx="1727200" cy="1665143"/>
          </a:xfrm>
        </p:grpSpPr>
        <p:sp>
          <p:nvSpPr>
            <p:cNvPr id="61" name="Куб 60"/>
            <p:cNvSpPr>
              <a:spLocks noChangeArrowheads="1"/>
            </p:cNvSpPr>
            <p:nvPr/>
          </p:nvSpPr>
          <p:spPr bwMode="auto">
            <a:xfrm>
              <a:off x="2771800" y="2996952"/>
              <a:ext cx="1727200" cy="1655619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5400" algn="ctr">
              <a:solidFill>
                <a:srgbClr val="89A4A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grpSp>
          <p:nvGrpSpPr>
            <p:cNvPr id="62" name="Группа 76"/>
            <p:cNvGrpSpPr>
              <a:grpSpLocks/>
            </p:cNvGrpSpPr>
            <p:nvPr/>
          </p:nvGrpSpPr>
          <p:grpSpPr bwMode="auto">
            <a:xfrm>
              <a:off x="2987824" y="3356992"/>
              <a:ext cx="876668" cy="1305103"/>
              <a:chOff x="2777043" y="3851756"/>
              <a:chExt cx="877172" cy="1305436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 flipV="1">
                <a:off x="2860563" y="3995852"/>
                <a:ext cx="1563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Line 23"/>
              <p:cNvSpPr>
                <a:spLocks noChangeShapeType="1"/>
              </p:cNvSpPr>
              <p:nvPr/>
            </p:nvSpPr>
            <p:spPr bwMode="auto">
              <a:xfrm rot="5400000" flipV="1">
                <a:off x="3222207" y="4355851"/>
                <a:ext cx="0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TextBox 70"/>
              <p:cNvSpPr txBox="1">
                <a:spLocks noChangeArrowheads="1"/>
              </p:cNvSpPr>
              <p:nvPr/>
            </p:nvSpPr>
            <p:spPr bwMode="auto">
              <a:xfrm>
                <a:off x="2837514" y="4787860"/>
                <a:ext cx="6527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/>
                  <a:t>НСК</a:t>
                </a:r>
              </a:p>
            </p:txBody>
          </p:sp>
          <p:sp>
            <p:nvSpPr>
              <p:cNvPr id="66" name="TextBox 71"/>
              <p:cNvSpPr txBox="1">
                <a:spLocks noChangeArrowheads="1"/>
              </p:cNvSpPr>
              <p:nvPr/>
            </p:nvSpPr>
            <p:spPr bwMode="auto">
              <a:xfrm>
                <a:off x="2790119" y="3851756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 dirty="0"/>
                  <a:t>Y</a:t>
                </a:r>
                <a:endParaRPr lang="ru-RU" sz="1400" dirty="0"/>
              </a:p>
            </p:txBody>
          </p:sp>
          <p:sp>
            <p:nvSpPr>
              <p:cNvPr id="67" name="TextBox 72"/>
              <p:cNvSpPr txBox="1">
                <a:spLocks noChangeArrowheads="1"/>
              </p:cNvSpPr>
              <p:nvPr/>
            </p:nvSpPr>
            <p:spPr bwMode="auto">
              <a:xfrm>
                <a:off x="3349323" y="4427820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 dirty="0"/>
                  <a:t>X</a:t>
                </a:r>
                <a:endParaRPr lang="ru-RU" sz="1400" dirty="0"/>
              </a:p>
            </p:txBody>
          </p:sp>
          <p:sp>
            <p:nvSpPr>
              <p:cNvPr id="68" name="TextBox 73"/>
              <p:cNvSpPr txBox="1">
                <a:spLocks noChangeArrowheads="1"/>
              </p:cNvSpPr>
              <p:nvPr/>
            </p:nvSpPr>
            <p:spPr bwMode="auto">
              <a:xfrm>
                <a:off x="3203848" y="4067780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Z</a:t>
                </a:r>
                <a:endParaRPr lang="ru-RU" sz="1400"/>
              </a:p>
            </p:txBody>
          </p:sp>
          <p:sp>
            <p:nvSpPr>
              <p:cNvPr id="69" name="Line 22"/>
              <p:cNvSpPr>
                <a:spLocks noChangeAspect="1" noChangeShapeType="1"/>
              </p:cNvSpPr>
              <p:nvPr/>
            </p:nvSpPr>
            <p:spPr bwMode="auto">
              <a:xfrm rot="-8100000">
                <a:off x="3083043" y="4194179"/>
                <a:ext cx="0" cy="612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0" name="AutoShape 78"/>
          <p:cNvSpPr>
            <a:spLocks noChangeAspect="1" noChangeArrowheads="1"/>
          </p:cNvSpPr>
          <p:nvPr/>
        </p:nvSpPr>
        <p:spPr bwMode="auto">
          <a:xfrm rot="9767337">
            <a:off x="6440069" y="4190901"/>
            <a:ext cx="2230438" cy="309562"/>
          </a:xfrm>
          <a:custGeom>
            <a:avLst/>
            <a:gdLst>
              <a:gd name="T0" fmla="*/ 2261188 w 21600"/>
              <a:gd name="T1" fmla="*/ 0 h 21600"/>
              <a:gd name="T2" fmla="*/ 0 w 21600"/>
              <a:gd name="T3" fmla="*/ 171450 h 21600"/>
              <a:gd name="T4" fmla="*/ 2261188 w 21600"/>
              <a:gd name="T5" fmla="*/ 342900 h 21600"/>
              <a:gd name="T6" fmla="*/ 2603500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rgbClr val="32329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1" name="Багетная рамка 70"/>
          <p:cNvSpPr>
            <a:spLocks noChangeArrowheads="1"/>
          </p:cNvSpPr>
          <p:nvPr/>
        </p:nvSpPr>
        <p:spPr bwMode="auto">
          <a:xfrm>
            <a:off x="467545" y="4509988"/>
            <a:ext cx="2016198" cy="1511300"/>
          </a:xfrm>
          <a:prstGeom prst="bevel">
            <a:avLst>
              <a:gd name="adj" fmla="val 5787"/>
            </a:avLst>
          </a:prstGeom>
          <a:solidFill>
            <a:schemeClr val="accent2">
              <a:lumMod val="20000"/>
              <a:lumOff val="80000"/>
            </a:schemeClr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72" name="Group 79"/>
          <p:cNvGrpSpPr>
            <a:grpSpLocks/>
          </p:cNvGrpSpPr>
          <p:nvPr/>
        </p:nvGrpSpPr>
        <p:grpSpPr bwMode="auto">
          <a:xfrm>
            <a:off x="918468" y="4703663"/>
            <a:ext cx="815975" cy="1246188"/>
            <a:chOff x="687" y="3238"/>
            <a:chExt cx="514" cy="785"/>
          </a:xfrm>
        </p:grpSpPr>
        <p:sp>
          <p:nvSpPr>
            <p:cNvPr id="73" name="TextBox 80"/>
            <p:cNvSpPr txBox="1">
              <a:spLocks noChangeArrowheads="1"/>
            </p:cNvSpPr>
            <p:nvPr/>
          </p:nvSpPr>
          <p:spPr bwMode="auto">
            <a:xfrm>
              <a:off x="687" y="3792"/>
              <a:ext cx="4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ОСК</a:t>
              </a:r>
            </a:p>
          </p:txBody>
        </p:sp>
        <p:sp>
          <p:nvSpPr>
            <p:cNvPr id="74" name="TextBox 81"/>
            <p:cNvSpPr txBox="1">
              <a:spLocks noChangeArrowheads="1"/>
            </p:cNvSpPr>
            <p:nvPr/>
          </p:nvSpPr>
          <p:spPr bwMode="auto">
            <a:xfrm>
              <a:off x="693" y="3238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Y</a:t>
              </a:r>
              <a:endParaRPr lang="ru-RU" sz="1400"/>
            </a:p>
          </p:txBody>
        </p:sp>
        <p:sp>
          <p:nvSpPr>
            <p:cNvPr id="75" name="TextBox 82"/>
            <p:cNvSpPr txBox="1">
              <a:spLocks noChangeArrowheads="1"/>
            </p:cNvSpPr>
            <p:nvPr/>
          </p:nvSpPr>
          <p:spPr bwMode="auto">
            <a:xfrm>
              <a:off x="1010" y="3566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X</a:t>
              </a:r>
              <a:endParaRPr lang="ru-RU" sz="1400"/>
            </a:p>
          </p:txBody>
        </p:sp>
        <p:sp>
          <p:nvSpPr>
            <p:cNvPr id="76" name="Line 17"/>
            <p:cNvSpPr>
              <a:spLocks noChangeShapeType="1"/>
            </p:cNvSpPr>
            <p:nvPr/>
          </p:nvSpPr>
          <p:spPr bwMode="auto">
            <a:xfrm flipV="1">
              <a:off x="701" y="3294"/>
              <a:ext cx="1" cy="4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23"/>
            <p:cNvSpPr>
              <a:spLocks noChangeShapeType="1"/>
            </p:cNvSpPr>
            <p:nvPr/>
          </p:nvSpPr>
          <p:spPr bwMode="auto">
            <a:xfrm rot="5400000" flipV="1">
              <a:off x="930" y="3519"/>
              <a:ext cx="0" cy="45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" name="AutoShape 81"/>
          <p:cNvSpPr>
            <a:spLocks noChangeAspect="1" noChangeArrowheads="1"/>
          </p:cNvSpPr>
          <p:nvPr/>
        </p:nvSpPr>
        <p:spPr bwMode="auto">
          <a:xfrm rot="9914974">
            <a:off x="4589808" y="4843363"/>
            <a:ext cx="1568450" cy="342900"/>
          </a:xfrm>
          <a:custGeom>
            <a:avLst/>
            <a:gdLst>
              <a:gd name="T0" fmla="*/ 1949585 w 21600"/>
              <a:gd name="T1" fmla="*/ 0 h 21600"/>
              <a:gd name="T2" fmla="*/ 0 w 21600"/>
              <a:gd name="T3" fmla="*/ 171450 h 21600"/>
              <a:gd name="T4" fmla="*/ 1949585 w 21600"/>
              <a:gd name="T5" fmla="*/ 342900 h 21600"/>
              <a:gd name="T6" fmla="*/ 2244725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9" name="AutoShape 82"/>
          <p:cNvSpPr>
            <a:spLocks noChangeAspect="1" noChangeArrowheads="1"/>
          </p:cNvSpPr>
          <p:nvPr/>
        </p:nvSpPr>
        <p:spPr bwMode="auto">
          <a:xfrm rot="9974174">
            <a:off x="2709168" y="5441851"/>
            <a:ext cx="1484312" cy="342900"/>
          </a:xfrm>
          <a:custGeom>
            <a:avLst/>
            <a:gdLst>
              <a:gd name="T0" fmla="*/ 1669694 w 21600"/>
              <a:gd name="T1" fmla="*/ 0 h 21600"/>
              <a:gd name="T2" fmla="*/ 0 w 21600"/>
              <a:gd name="T3" fmla="*/ 171450 h 21600"/>
              <a:gd name="T4" fmla="*/ 1669694 w 21600"/>
              <a:gd name="T5" fmla="*/ 342900 h 21600"/>
              <a:gd name="T6" fmla="*/ 1922462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Матричные операции</a:t>
            </a:r>
            <a:br>
              <a:rPr lang="ru-RU" sz="2800" dirty="0" smtClean="0"/>
            </a:br>
            <a:r>
              <a:rPr lang="ru-RU" sz="2400" dirty="0" smtClean="0"/>
              <a:t>в</a:t>
            </a:r>
            <a:r>
              <a:rPr lang="en-US" sz="2400" dirty="0" smtClean="0"/>
              <a:t> OpenGL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.2.6</a:t>
            </a:r>
            <a:r>
              <a:rPr lang="en-US" dirty="0" smtClean="0"/>
              <a:t> </a:t>
            </a:r>
            <a:r>
              <a:rPr lang="ru-RU" dirty="0" smtClean="0"/>
              <a:t>Матричные операции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Выбор матрицы: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MatrixMode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(*)</a:t>
            </a: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GL_MODELVIEW</a:t>
            </a:r>
            <a:r>
              <a:rPr lang="ru-RU" dirty="0" smtClean="0"/>
              <a:t> </a:t>
            </a:r>
            <a:r>
              <a:rPr lang="en-US" dirty="0" smtClean="0"/>
              <a:t>  </a:t>
            </a:r>
            <a:r>
              <a:rPr lang="ru-RU" dirty="0" smtClean="0"/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модельно-видовая матрица</a:t>
            </a: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GL_PROJECTION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 smtClean="0"/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проекционная матрица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GL_TEXTURE</a:t>
            </a:r>
            <a:r>
              <a:rPr lang="ru-RU" dirty="0" smtClean="0"/>
              <a:t>      </a:t>
            </a:r>
            <a:r>
              <a:rPr lang="en-US" dirty="0" smtClean="0"/>
              <a:t> </a:t>
            </a:r>
            <a:r>
              <a:rPr lang="ru-RU" dirty="0" smtClean="0"/>
              <a:t>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текстурная матрица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матрицы в массив 4х4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(16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элементов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столбцам: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91540" lvl="2" indent="-342900">
              <a:spcBef>
                <a:spcPts val="0"/>
              </a:spcBef>
              <a:buFont typeface="Wingdings" pitchFamily="2" charset="2"/>
              <a:buChar char="ü"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GetFloat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GL_MODELVIEW_MATRIX,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 smtClean="0"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Загрузка матрицы из массива: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Сброс матрицы: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LoadIdentity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Умножение матрицы слева: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MultMatrix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матрицы в стеке: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PushMatrix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матрицы из стека: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PopMatrix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 систем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.2.2</a:t>
            </a:r>
            <a:r>
              <a:rPr lang="en-US" dirty="0" smtClean="0"/>
              <a:t> </a:t>
            </a:r>
            <a:r>
              <a:rPr lang="ru-RU" dirty="0" smtClean="0"/>
              <a:t>Конвейер систем координат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51050" y="1773238"/>
            <a:ext cx="5041900" cy="792162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Модельно-видовые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преобразования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203575" y="1268760"/>
            <a:ext cx="4248150" cy="504478"/>
            <a:chOff x="2018" y="709"/>
            <a:chExt cx="2676" cy="408"/>
          </a:xfrm>
        </p:grpSpPr>
        <p:sp>
          <p:nvSpPr>
            <p:cNvPr id="8" name="Стрелка вниз 7"/>
            <p:cNvSpPr/>
            <p:nvPr/>
          </p:nvSpPr>
          <p:spPr>
            <a:xfrm>
              <a:off x="2018" y="709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TextBox 31"/>
            <p:cNvSpPr txBox="1">
              <a:spLocks noChangeArrowheads="1"/>
            </p:cNvSpPr>
            <p:nvPr/>
          </p:nvSpPr>
          <p:spPr bwMode="auto">
            <a:xfrm>
              <a:off x="2336" y="794"/>
              <a:ext cx="2358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Мировые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3D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3203575" y="2565400"/>
            <a:ext cx="4248150" cy="647700"/>
            <a:chOff x="2018" y="1616"/>
            <a:chExt cx="2676" cy="408"/>
          </a:xfrm>
        </p:grpSpPr>
        <p:sp>
          <p:nvSpPr>
            <p:cNvPr id="11" name="Стрелка вниз 10"/>
            <p:cNvSpPr/>
            <p:nvPr/>
          </p:nvSpPr>
          <p:spPr>
            <a:xfrm>
              <a:off x="2018" y="1616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TextBox 34"/>
            <p:cNvSpPr txBox="1">
              <a:spLocks noChangeArrowheads="1"/>
            </p:cNvSpPr>
            <p:nvPr/>
          </p:nvSpPr>
          <p:spPr bwMode="auto">
            <a:xfrm>
              <a:off x="2336" y="1706"/>
              <a:ext cx="235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Видовые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4D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2051050" y="3213101"/>
            <a:ext cx="5041900" cy="1007987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Проецирование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Отсечение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Нормализация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51050" y="4922118"/>
            <a:ext cx="5113338" cy="720725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Преобразование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порт просмотра</a:t>
            </a:r>
          </a:p>
        </p:txBody>
      </p: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3203575" y="4245843"/>
            <a:ext cx="4321175" cy="647700"/>
            <a:chOff x="2018" y="2795"/>
            <a:chExt cx="2722" cy="408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336" y="2886"/>
              <a:ext cx="24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6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Нормализованние</a:t>
              </a:r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3D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2018" y="2795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3203575" y="5670770"/>
            <a:ext cx="4248150" cy="426665"/>
            <a:chOff x="2018" y="3657"/>
            <a:chExt cx="2676" cy="412"/>
          </a:xfrm>
        </p:grpSpPr>
        <p:sp>
          <p:nvSpPr>
            <p:cNvPr id="19" name="TextBox 46"/>
            <p:cNvSpPr txBox="1">
              <a:spLocks noChangeArrowheads="1"/>
            </p:cNvSpPr>
            <p:nvPr/>
          </p:nvSpPr>
          <p:spPr bwMode="auto">
            <a:xfrm>
              <a:off x="2336" y="3742"/>
              <a:ext cx="235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Оконные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2D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2018" y="3657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сдвиг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[1/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340769"/>
            <a:ext cx="8208912" cy="2304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6000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(сдвиг, перенос) на вектор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dx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dy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dz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kumimoji="0" lang="ru-RU" sz="2400" b="0" i="0" u="none" strike="noStrike" kern="1200" cap="none" spc="0" normalizeH="0" baseline="30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ct val="60000"/>
              </a:spcAft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x`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x +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dx</a:t>
            </a:r>
            <a:endParaRPr kumimoji="0" lang="en-US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ct val="60000"/>
              </a:spcAft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y`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y +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dy</a:t>
            </a:r>
            <a:endParaRPr kumimoji="0" lang="en-US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ct val="60000"/>
              </a:spcAft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z`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z +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dz</a:t>
            </a:r>
            <a:endParaRPr kumimoji="0" lang="en-US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5004048" y="3933056"/>
          <a:ext cx="3660775" cy="2276475"/>
        </p:xfrm>
        <a:graphic>
          <a:graphicData uri="http://schemas.openxmlformats.org/presentationml/2006/ole">
            <p:oleObj spid="_x0000_s40962" name="Формула" r:id="rId4" imgW="1473120" imgH="91440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11560" y="5589240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sz="20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sz="20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dx</a:t>
            </a:r>
            <a:r>
              <a:rPr lang="en-US" sz="2000" i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ru-RU" sz="2000" i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dy</a:t>
            </a:r>
            <a:r>
              <a:rPr lang="en-US" sz="2000" i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ru-RU" sz="2000" i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dz</a:t>
            </a:r>
            <a:r>
              <a:rPr lang="en-US" sz="20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сдвиг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340768"/>
            <a:ext cx="8229600" cy="57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sz="2000" dirty="0" err="1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>
                <a:latin typeface="Consolas" pitchFamily="49" charset="0"/>
                <a:cs typeface="Consolas" pitchFamily="49" charset="0"/>
              </a:rPr>
              <a:t>100, 100, 10</a:t>
            </a:r>
            <a:r>
              <a:rPr lang="ru-RU" sz="2000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pic>
        <p:nvPicPr>
          <p:cNvPr id="18" name="Picture 5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19" y="2025104"/>
            <a:ext cx="39909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 descr="MO_tra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2306" y="2025104"/>
            <a:ext cx="39941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масштабирование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57200" y="1196752"/>
            <a:ext cx="82296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60000"/>
              </a:spcAft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сжатие и растяжение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вдоль 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осей в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sx</a:t>
            </a:r>
            <a:r>
              <a:rPr lang="en-US" sz="2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sy</a:t>
            </a:r>
            <a:r>
              <a:rPr lang="en-US" sz="2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>
              <a:spcBef>
                <a:spcPct val="20000"/>
              </a:spcBef>
              <a:spcAft>
                <a:spcPct val="60000"/>
              </a:spcAft>
              <a:buFont typeface="Wingdings" pitchFamily="2" charset="2"/>
              <a:buChar char="Ø"/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x`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 * </a:t>
            </a:r>
            <a:r>
              <a:rPr lang="en-US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sx</a:t>
            </a:r>
            <a:endParaRPr lang="en-US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>
              <a:spcBef>
                <a:spcPct val="20000"/>
              </a:spcBef>
              <a:spcAft>
                <a:spcPct val="60000"/>
              </a:spcAft>
              <a:buFont typeface="Wingdings" pitchFamily="2" charset="2"/>
              <a:buChar char="Ø"/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y`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y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sy</a:t>
            </a:r>
            <a:endParaRPr lang="en-US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>
              <a:spcBef>
                <a:spcPct val="20000"/>
              </a:spcBef>
              <a:spcAft>
                <a:spcPct val="60000"/>
              </a:spcAft>
              <a:buFont typeface="Wingdings" pitchFamily="2" charset="2"/>
              <a:buChar char="Ø"/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z`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=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sz</a:t>
            </a:r>
            <a:endParaRPr lang="en-US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>
              <a:spcBef>
                <a:spcPct val="20000"/>
              </a:spcBef>
              <a:spcAft>
                <a:spcPct val="60000"/>
              </a:spcAft>
              <a:buFont typeface="Wingdings" pitchFamily="2" charset="2"/>
              <a:buChar char="Ø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Примечание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: если один из параметров равен 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тогда преобразование не будет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афинным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4788024" y="4005064"/>
          <a:ext cx="3914775" cy="2276475"/>
        </p:xfrm>
        <a:graphic>
          <a:graphicData uri="http://schemas.openxmlformats.org/presentationml/2006/ole">
            <p:oleObj spid="_x0000_s41987" name="Формула" r:id="rId4" imgW="1574640" imgH="914400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59632" y="5661248"/>
            <a:ext cx="3147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Scale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sx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sy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sz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масштабирование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340768"/>
            <a:ext cx="8229600" cy="57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Scale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1.5, 0.5, 1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" name="Picture 4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39909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MO_s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439" y="2060848"/>
            <a:ext cx="39941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поворот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1236439"/>
            <a:ext cx="8229600" cy="9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60000"/>
              </a:spcAft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на угол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angle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против часовой стрелки 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относительно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начала координат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вдоль вектора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rx</a:t>
            </a:r>
            <a:r>
              <a:rPr lang="en-US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ry</a:t>
            </a:r>
            <a:r>
              <a:rPr lang="en-US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indent="457200">
              <a:spcAft>
                <a:spcPct val="60000"/>
              </a:spcAft>
            </a:pPr>
            <a:endParaRPr lang="en-US" sz="240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430461" y="3144738"/>
          <a:ext cx="2792413" cy="2076450"/>
        </p:xfrm>
        <a:graphic>
          <a:graphicData uri="http://schemas.openxmlformats.org/presentationml/2006/ole">
            <p:oleObj spid="_x0000_s43011" name="Формула" r:id="rId4" imgW="1536480" imgH="1143000" progId="">
              <p:embed/>
            </p:oleObj>
          </a:graphicData>
        </a:graphic>
      </p:graphicFrame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3240336" y="3144738"/>
          <a:ext cx="2792413" cy="2076450"/>
        </p:xfrm>
        <a:graphic>
          <a:graphicData uri="http://schemas.openxmlformats.org/presentationml/2006/ole">
            <p:oleObj spid="_x0000_s43012" name="Формула" r:id="rId5" imgW="1536480" imgH="1143000" progId="">
              <p:embed/>
            </p:oleObj>
          </a:graphicData>
        </a:graphic>
      </p:graphicFrame>
      <p:graphicFrame>
        <p:nvGraphicFramePr>
          <p:cNvPr id="14" name="Object 12"/>
          <p:cNvGraphicFramePr>
            <a:graphicFrameLocks noChangeAspect="1"/>
          </p:cNvGraphicFramePr>
          <p:nvPr/>
        </p:nvGraphicFramePr>
        <p:xfrm>
          <a:off x="6000999" y="3160613"/>
          <a:ext cx="2767012" cy="2058988"/>
        </p:xfrm>
        <a:graphic>
          <a:graphicData uri="http://schemas.openxmlformats.org/presentationml/2006/ole">
            <p:oleObj spid="_x0000_s43013" name="Формула" r:id="rId6" imgW="1536480" imgH="1143000" progId="">
              <p:embed/>
            </p:oleObj>
          </a:graphicData>
        </a:graphic>
      </p:graphicFrame>
      <p:graphicFrame>
        <p:nvGraphicFramePr>
          <p:cNvPr id="15" name="Object 13"/>
          <p:cNvGraphicFramePr>
            <a:graphicFrameLocks noChangeAspect="1"/>
          </p:cNvGraphicFramePr>
          <p:nvPr/>
        </p:nvGraphicFramePr>
        <p:xfrm>
          <a:off x="836861" y="5445026"/>
          <a:ext cx="4537075" cy="641350"/>
        </p:xfrm>
        <a:graphic>
          <a:graphicData uri="http://schemas.openxmlformats.org/presentationml/2006/ole">
            <p:oleObj spid="_x0000_s43014" name="Формула" r:id="rId7" imgW="1612800" imgH="228600" progId="">
              <p:embed/>
            </p:oleObj>
          </a:graphicData>
        </a:graphic>
      </p:graphicFrame>
      <p:graphicFrame>
        <p:nvGraphicFramePr>
          <p:cNvPr id="16" name="Object 14"/>
          <p:cNvGraphicFramePr>
            <a:graphicFrameLocks noChangeAspect="1"/>
          </p:cNvGraphicFramePr>
          <p:nvPr/>
        </p:nvGraphicFramePr>
        <p:xfrm>
          <a:off x="5805736" y="5310088"/>
          <a:ext cx="1614488" cy="782638"/>
        </p:xfrm>
        <a:graphic>
          <a:graphicData uri="http://schemas.openxmlformats.org/presentationml/2006/ole">
            <p:oleObj spid="_x0000_s43015" name="Формула" r:id="rId8" imgW="888840" imgH="431640" progId="">
              <p:embed/>
            </p:oleObj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67544" y="2380818"/>
            <a:ext cx="6696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457200">
              <a:spcAft>
                <a:spcPct val="60000"/>
              </a:spcAft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Rotate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angle, 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rx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ry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rz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поворот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.2.3</a:t>
            </a:r>
            <a:r>
              <a:rPr lang="en-US" dirty="0" smtClean="0"/>
              <a:t>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(28)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340768"/>
            <a:ext cx="8229600" cy="57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Rotate</a:t>
            </a:r>
            <a:r>
              <a:rPr lang="en-US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15, 0,0,1</a:t>
            </a:r>
            <a:r>
              <a:rPr lang="ru-RU" sz="20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20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  <p:pic>
        <p:nvPicPr>
          <p:cNvPr id="12" name="Picture 4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19" y="2060848"/>
            <a:ext cx="39909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MO_rota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2306" y="2060848"/>
            <a:ext cx="39941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2613</TotalTime>
  <Words>1229</Words>
  <Application>Microsoft Office PowerPoint</Application>
  <PresentationFormat>Экран (4:3)</PresentationFormat>
  <Paragraphs>374</Paragraphs>
  <Slides>28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Тема КГ</vt:lpstr>
      <vt:lpstr>Формула</vt:lpstr>
      <vt:lpstr>Equation</vt:lpstr>
      <vt:lpstr>MathType 6.0 Equation</vt:lpstr>
      <vt:lpstr>(системы координат)</vt:lpstr>
      <vt:lpstr>Вход - выход</vt:lpstr>
      <vt:lpstr>Конвейер систем координат</vt:lpstr>
      <vt:lpstr>Модельно-видовые преобразования: сдвиг</vt:lpstr>
      <vt:lpstr>Модельно-видовые преобразования: сдвиг</vt:lpstr>
      <vt:lpstr>Модельно-видовые преобразования: масштабирование</vt:lpstr>
      <vt:lpstr>Модельно-видовые преобразования: масштабирование</vt:lpstr>
      <vt:lpstr>Модельно-видовые преобразования: поворот</vt:lpstr>
      <vt:lpstr>Модельно-видовые преобразования: поворот</vt:lpstr>
      <vt:lpstr>Модельно-видовые преобразования: поворот</vt:lpstr>
      <vt:lpstr>Модельно-видовые преобразования: поворот</vt:lpstr>
      <vt:lpstr>Модельно-видовые преобразования: поворот</vt:lpstr>
      <vt:lpstr>Модельно-видовые преобразования: изменение положения камеры</vt:lpstr>
      <vt:lpstr>Модельно-видовые преобразования: изменение положения камеры</vt:lpstr>
      <vt:lpstr>Преобразования проекции: куб видимости</vt:lpstr>
      <vt:lpstr>Преобразования проекции: куб видимости</vt:lpstr>
      <vt:lpstr>Преобразования проекции: ортографическая (параллельная) проекция</vt:lpstr>
      <vt:lpstr>Преобразования проекции: ортографическая (параллельная) проекция</vt:lpstr>
      <vt:lpstr>Преобразования проекции: перспективная (центральная) проекция</vt:lpstr>
      <vt:lpstr>Преобразования проекции: перспективная (центральная) проекция</vt:lpstr>
      <vt:lpstr>Преобразования проекции: задание центра системы координат</vt:lpstr>
      <vt:lpstr>Дополнительные возможности отсечения</vt:lpstr>
      <vt:lpstr>Преобразование координат: 1. Мировые координаты</vt:lpstr>
      <vt:lpstr>Преобразование координат: 2. Видовые координаты</vt:lpstr>
      <vt:lpstr>Преобразование координат : 3. Нормализованные координаты</vt:lpstr>
      <vt:lpstr>Преобразование координат : 4. Оконные координаты</vt:lpstr>
      <vt:lpstr>Преобразование координат : конвейер</vt:lpstr>
      <vt:lpstr>Матричные операции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281</cp:revision>
  <dcterms:created xsi:type="dcterms:W3CDTF">2014-02-11T08:42:57Z</dcterms:created>
  <dcterms:modified xsi:type="dcterms:W3CDTF">2018-03-21T03:31:34Z</dcterms:modified>
</cp:coreProperties>
</file>