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53" r:id="rId2"/>
    <p:sldId id="356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>
        <p:scale>
          <a:sx n="100" d="100"/>
          <a:sy n="100" d="100"/>
        </p:scale>
        <p:origin x="-131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удаление невидимых линий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5-3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3321" y="2070373"/>
            <a:ext cx="2232248" cy="428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116016"/>
            <a:ext cx="2232248" cy="420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smtClean="0"/>
              <a:t>5.3.4</a:t>
            </a:r>
            <a:r>
              <a:rPr lang="en-US" dirty="0" smtClean="0"/>
              <a:t> </a:t>
            </a:r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</a:t>
            </a:r>
            <a:r>
              <a:rPr lang="ru-RU" smtClean="0"/>
              <a:t>(10)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45831" y="1268760"/>
            <a:ext cx="15338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Схематичный</a:t>
            </a:r>
          </a:p>
          <a:p>
            <a:r>
              <a:rPr lang="ru-RU" dirty="0" smtClean="0">
                <a:latin typeface="+mn-lt"/>
              </a:rPr>
              <a:t>вид сверху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на сферы</a:t>
            </a:r>
            <a:endParaRPr lang="ru-RU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736" y="1340768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Закрашенные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сферы</a:t>
            </a:r>
            <a:endParaRPr lang="ru-RU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48264" y="119675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</a:t>
            </a:r>
            <a:r>
              <a:rPr lang="en-US" dirty="0" smtClean="0">
                <a:latin typeface="+mn-lt"/>
              </a:rPr>
              <a:t>Z-</a:t>
            </a:r>
            <a:r>
              <a:rPr lang="ru-RU" dirty="0" smtClean="0">
                <a:latin typeface="+mn-lt"/>
              </a:rPr>
              <a:t>буфер</a:t>
            </a:r>
            <a:endParaRPr lang="ru-RU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008" y="134076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endParaRPr lang="ru-RU" dirty="0">
              <a:latin typeface="+mn-lt"/>
            </a:endParaRP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7102" y="2173241"/>
            <a:ext cx="2163090" cy="4174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079898"/>
            <a:ext cx="1512168" cy="422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Видимые и невидимые линии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5.3.1</a:t>
            </a:r>
            <a:r>
              <a:rPr lang="en-US" dirty="0" smtClean="0"/>
              <a:t> </a:t>
            </a:r>
            <a:r>
              <a:rPr lang="ru-RU" dirty="0" smtClean="0"/>
              <a:t>Постановка задачи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468313" y="1125538"/>
            <a:ext cx="3608387" cy="3989387"/>
            <a:chOff x="468313" y="1125538"/>
            <a:chExt cx="3608387" cy="3989387"/>
          </a:xfrm>
        </p:grpSpPr>
        <p:grpSp>
          <p:nvGrpSpPr>
            <p:cNvPr id="40" name="Group 25"/>
            <p:cNvGrpSpPr>
              <a:grpSpLocks/>
            </p:cNvGrpSpPr>
            <p:nvPr/>
          </p:nvGrpSpPr>
          <p:grpSpPr bwMode="auto">
            <a:xfrm>
              <a:off x="468313" y="1125538"/>
              <a:ext cx="3575050" cy="3867150"/>
              <a:chOff x="378" y="896"/>
              <a:chExt cx="1912" cy="1937"/>
            </a:xfrm>
          </p:grpSpPr>
          <p:sp>
            <p:nvSpPr>
              <p:cNvPr id="49" name="AutoShape 5"/>
              <p:cNvSpPr>
                <a:spLocks noChangeArrowheads="1"/>
              </p:cNvSpPr>
              <p:nvPr/>
            </p:nvSpPr>
            <p:spPr bwMode="auto">
              <a:xfrm>
                <a:off x="793" y="1842"/>
                <a:ext cx="580" cy="991"/>
              </a:xfrm>
              <a:prstGeom prst="can">
                <a:avLst>
                  <a:gd name="adj" fmla="val 4245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" name="AutoShape 6"/>
              <p:cNvSpPr>
                <a:spLocks noChangeArrowheads="1"/>
              </p:cNvSpPr>
              <p:nvPr/>
            </p:nvSpPr>
            <p:spPr bwMode="auto">
              <a:xfrm>
                <a:off x="1652" y="896"/>
                <a:ext cx="638" cy="584"/>
              </a:xfrm>
              <a:prstGeom prst="sun">
                <a:avLst>
                  <a:gd name="adj" fmla="val 2500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Rectangle 7"/>
              <p:cNvSpPr>
                <a:spLocks noChangeArrowheads="1"/>
              </p:cNvSpPr>
              <p:nvPr/>
            </p:nvSpPr>
            <p:spPr bwMode="auto">
              <a:xfrm>
                <a:off x="378" y="981"/>
                <a:ext cx="1738" cy="1517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" name="AutoShape 4"/>
              <p:cNvSpPr>
                <a:spLocks noChangeArrowheads="1"/>
              </p:cNvSpPr>
              <p:nvPr/>
            </p:nvSpPr>
            <p:spPr bwMode="auto">
              <a:xfrm>
                <a:off x="657" y="1480"/>
                <a:ext cx="870" cy="582"/>
              </a:xfrm>
              <a:prstGeom prst="smileyFace">
                <a:avLst>
                  <a:gd name="adj" fmla="val 4653"/>
                </a:avLst>
              </a:prstGeom>
              <a:solidFill>
                <a:srgbClr val="FF0000">
                  <a:alpha val="50195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7" name="Text Box 26"/>
            <p:cNvSpPr txBox="1">
              <a:spLocks noChangeArrowheads="1"/>
            </p:cNvSpPr>
            <p:nvPr/>
          </p:nvSpPr>
          <p:spPr bwMode="auto">
            <a:xfrm>
              <a:off x="2700338" y="4365625"/>
              <a:ext cx="1376362" cy="749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i="1"/>
                <a:t>Наличие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невидимых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линий</a:t>
              </a:r>
            </a:p>
          </p:txBody>
        </p:sp>
        <p:sp>
          <p:nvSpPr>
            <p:cNvPr id="58" name="Line 25"/>
            <p:cNvSpPr>
              <a:spLocks noChangeShapeType="1"/>
            </p:cNvSpPr>
            <p:nvPr/>
          </p:nvSpPr>
          <p:spPr bwMode="auto">
            <a:xfrm flipH="1" flipV="1">
              <a:off x="1933575" y="3405188"/>
              <a:ext cx="838200" cy="1176337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572000" y="1196975"/>
            <a:ext cx="4392613" cy="3751263"/>
            <a:chOff x="4572000" y="1196975"/>
            <a:chExt cx="4392613" cy="3751263"/>
          </a:xfrm>
        </p:grpSpPr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5686425" y="4581525"/>
              <a:ext cx="3278188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i="1"/>
                <a:t>Удаление невидимых линий</a:t>
              </a:r>
            </a:p>
          </p:txBody>
        </p:sp>
        <p:grpSp>
          <p:nvGrpSpPr>
            <p:cNvPr id="53" name="Group 24"/>
            <p:cNvGrpSpPr>
              <a:grpSpLocks/>
            </p:cNvGrpSpPr>
            <p:nvPr/>
          </p:nvGrpSpPr>
          <p:grpSpPr bwMode="auto">
            <a:xfrm>
              <a:off x="4572000" y="1196975"/>
              <a:ext cx="4170363" cy="3343275"/>
              <a:chOff x="2835" y="1752"/>
              <a:chExt cx="2264" cy="1698"/>
            </a:xfrm>
          </p:grpSpPr>
          <p:pic>
            <p:nvPicPr>
              <p:cNvPr id="54" name="Picture 32" descr="Monitor_windo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35" y="1752"/>
                <a:ext cx="2264" cy="16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" name="Rectangle 13"/>
              <p:cNvSpPr>
                <a:spLocks noChangeArrowheads="1"/>
              </p:cNvSpPr>
              <p:nvPr/>
            </p:nvSpPr>
            <p:spPr bwMode="auto">
              <a:xfrm>
                <a:off x="3152" y="1933"/>
                <a:ext cx="1558" cy="135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6" name="Picture 40" descr="Monitor_resul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154" y="1933"/>
                <a:ext cx="1540" cy="13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9" name="Line 25"/>
            <p:cNvSpPr>
              <a:spLocks noChangeShapeType="1"/>
            </p:cNvSpPr>
            <p:nvPr/>
          </p:nvSpPr>
          <p:spPr bwMode="auto">
            <a:xfrm flipH="1" flipV="1">
              <a:off x="6545263" y="3311525"/>
              <a:ext cx="835025" cy="1341438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239838" y="5443538"/>
            <a:ext cx="6491287" cy="830997"/>
            <a:chOff x="1239838" y="5443538"/>
            <a:chExt cx="6491287" cy="830997"/>
          </a:xfrm>
        </p:grpSpPr>
        <p:sp>
          <p:nvSpPr>
            <p:cNvPr id="60" name="Text Box 28"/>
            <p:cNvSpPr txBox="1">
              <a:spLocks noChangeArrowheads="1"/>
            </p:cNvSpPr>
            <p:nvPr/>
          </p:nvSpPr>
          <p:spPr bwMode="auto">
            <a:xfrm>
              <a:off x="1239838" y="5445224"/>
              <a:ext cx="1871662" cy="82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/>
                <a:t>Мировые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1" name="Text Box 29"/>
            <p:cNvSpPr txBox="1">
              <a:spLocks noChangeArrowheads="1"/>
            </p:cNvSpPr>
            <p:nvPr/>
          </p:nvSpPr>
          <p:spPr bwMode="auto">
            <a:xfrm>
              <a:off x="5842146" y="5443538"/>
              <a:ext cx="188897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ru-RU" sz="2400" dirty="0"/>
                <a:t>Оконные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2" name="AutoShape 30"/>
            <p:cNvSpPr>
              <a:spLocks noChangeArrowheads="1"/>
            </p:cNvSpPr>
            <p:nvPr/>
          </p:nvSpPr>
          <p:spPr bwMode="auto">
            <a:xfrm>
              <a:off x="2773288" y="5661248"/>
              <a:ext cx="3526904" cy="288925"/>
            </a:xfrm>
            <a:custGeom>
              <a:avLst/>
              <a:gdLst>
                <a:gd name="G0" fmla="+- 18662 0 0"/>
                <a:gd name="G1" fmla="+- 5459 0 0"/>
                <a:gd name="G2" fmla="+- 21600 0 5459"/>
                <a:gd name="G3" fmla="+- 10800 0 5459"/>
                <a:gd name="G4" fmla="+- 21600 0 18662"/>
                <a:gd name="G5" fmla="*/ G4 G3 10800"/>
                <a:gd name="G6" fmla="+- 21600 0 G5"/>
                <a:gd name="T0" fmla="*/ 18662 w 21600"/>
                <a:gd name="T1" fmla="*/ 0 h 21600"/>
                <a:gd name="T2" fmla="*/ 0 w 21600"/>
                <a:gd name="T3" fmla="*/ 10800 h 21600"/>
                <a:gd name="T4" fmla="*/ 1866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8662" y="0"/>
                  </a:moveTo>
                  <a:lnTo>
                    <a:pt x="18662" y="5459"/>
                  </a:lnTo>
                  <a:lnTo>
                    <a:pt x="3375" y="5459"/>
                  </a:lnTo>
                  <a:lnTo>
                    <a:pt x="3375" y="16141"/>
                  </a:lnTo>
                  <a:lnTo>
                    <a:pt x="18662" y="16141"/>
                  </a:lnTo>
                  <a:lnTo>
                    <a:pt x="1866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59"/>
                  </a:moveTo>
                  <a:lnTo>
                    <a:pt x="1350" y="16141"/>
                  </a:lnTo>
                  <a:lnTo>
                    <a:pt x="2700" y="16141"/>
                  </a:lnTo>
                  <a:lnTo>
                    <a:pt x="2700" y="5459"/>
                  </a:lnTo>
                  <a:close/>
                </a:path>
                <a:path w="21600" h="21600">
                  <a:moveTo>
                    <a:pt x="0" y="5459"/>
                  </a:moveTo>
                  <a:lnTo>
                    <a:pt x="0" y="16141"/>
                  </a:lnTo>
                  <a:lnTo>
                    <a:pt x="675" y="16141"/>
                  </a:lnTo>
                  <a:lnTo>
                    <a:pt x="675" y="5459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5.3.2</a:t>
            </a:r>
            <a:r>
              <a:rPr lang="en-US" dirty="0" smtClean="0"/>
              <a:t> </a:t>
            </a:r>
            <a:r>
              <a:rPr lang="ru-RU" dirty="0" smtClean="0"/>
              <a:t>Алгоритмы удаления невидимых линий  </a:t>
            </a:r>
            <a:r>
              <a:rPr lang="en-US" dirty="0" smtClean="0"/>
              <a:t>[</a:t>
            </a:r>
            <a:r>
              <a:rPr lang="ru-RU" dirty="0" smtClean="0"/>
              <a:t>1/5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9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268760"/>
            <a:ext cx="4638675" cy="2362200"/>
          </a:xfrm>
          <a:prstGeom prst="rect">
            <a:avLst/>
          </a:prstGeom>
          <a:noFill/>
        </p:spPr>
      </p:pic>
      <p:graphicFrame>
        <p:nvGraphicFramePr>
          <p:cNvPr id="10" name="Group 164"/>
          <p:cNvGraphicFramePr>
            <a:graphicFrameLocks noGrp="1"/>
          </p:cNvGraphicFramePr>
          <p:nvPr/>
        </p:nvGraphicFramePr>
        <p:xfrm>
          <a:off x="395536" y="3772247"/>
          <a:ext cx="8208912" cy="1239838"/>
        </p:xfrm>
        <a:graphic>
          <a:graphicData uri="http://schemas.openxmlformats.org/drawingml/2006/table">
            <a:tbl>
              <a:tblPr/>
              <a:tblGrid>
                <a:gridCol w="2034239"/>
                <a:gridCol w="1430520"/>
                <a:gridCol w="2727929"/>
                <a:gridCol w="2016224"/>
              </a:tblGrid>
              <a:tr h="4127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Тип грани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Знак полупространства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Список граней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Front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+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A,B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Back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−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C,D,E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 Box 75"/>
          <p:cNvSpPr txBox="1">
            <a:spLocks noChangeArrowheads="1"/>
          </p:cNvSpPr>
          <p:nvPr/>
        </p:nvSpPr>
        <p:spPr bwMode="auto">
          <a:xfrm>
            <a:off x="5451475" y="1340197"/>
            <a:ext cx="36375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Если наблюдатель находится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полуплоскости, определенной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внешней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нормалью, то знак этого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полупространства –</a:t>
            </a:r>
          </a:p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положительный</a:t>
            </a:r>
          </a:p>
        </p:txBody>
      </p:sp>
      <p:sp>
        <p:nvSpPr>
          <p:cNvPr id="12" name="Text Box 76"/>
          <p:cNvSpPr txBox="1">
            <a:spLocks noChangeArrowheads="1"/>
          </p:cNvSpPr>
          <p:nvPr/>
        </p:nvSpPr>
        <p:spPr bwMode="auto">
          <a:xfrm>
            <a:off x="539750" y="5320060"/>
            <a:ext cx="8064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сплошных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solid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тел, ни одна из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нелицевых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граней никогда не будет видна даже частично → при определении видимости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грани можно всегда отбрасывать</a:t>
            </a:r>
          </a:p>
        </p:txBody>
      </p:sp>
      <p:sp>
        <p:nvSpPr>
          <p:cNvPr id="13" name="AutoShape 165"/>
          <p:cNvSpPr>
            <a:spLocks noChangeArrowheads="1"/>
          </p:cNvSpPr>
          <p:nvPr/>
        </p:nvSpPr>
        <p:spPr bwMode="auto">
          <a:xfrm rot="-8824599">
            <a:off x="7853799" y="2301187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5.3.2</a:t>
            </a:r>
            <a:r>
              <a:rPr lang="en-US" dirty="0" smtClean="0"/>
              <a:t> </a:t>
            </a:r>
            <a:r>
              <a:rPr lang="ru-RU" dirty="0" smtClean="0"/>
              <a:t>Алгоритмы удаления невидимых линий  </a:t>
            </a:r>
            <a:r>
              <a:rPr lang="en-US" dirty="0" smtClean="0"/>
              <a:t>[</a:t>
            </a:r>
            <a:r>
              <a:rPr lang="ru-RU" dirty="0" smtClean="0"/>
              <a:t>2/5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" name="AutoShape 60"/>
          <p:cNvSpPr>
            <a:spLocks noChangeArrowheads="1"/>
          </p:cNvSpPr>
          <p:nvPr/>
        </p:nvSpPr>
        <p:spPr bwMode="auto">
          <a:xfrm rot="12615115" flipV="1">
            <a:off x="6643688" y="2438400"/>
            <a:ext cx="995362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56"/>
          <p:cNvSpPr>
            <a:spLocks noChangeArrowheads="1"/>
          </p:cNvSpPr>
          <p:nvPr/>
        </p:nvSpPr>
        <p:spPr bwMode="auto">
          <a:xfrm rot="12615115" flipV="1">
            <a:off x="6816725" y="1655763"/>
            <a:ext cx="995363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95288" y="4365625"/>
            <a:ext cx="80645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Сортирует и отображает грани в порядке приближения к наблюдателю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back-to-front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по самой их дальней 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-координате (или по центру масс)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Неоднозначность сортировки</a:t>
            </a:r>
          </a:p>
          <a:p>
            <a:pPr>
              <a:buFont typeface="Wingdings" pitchFamily="2" charset="2"/>
              <a:buChar char="ü"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линейная и квадратичная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971550" y="2565400"/>
            <a:ext cx="1493838" cy="955675"/>
            <a:chOff x="971550" y="2565400"/>
            <a:chExt cx="1493838" cy="955675"/>
          </a:xfrm>
        </p:grpSpPr>
        <p:sp>
          <p:nvSpPr>
            <p:cNvPr id="18" name="AutoShape 4"/>
            <p:cNvSpPr>
              <a:spLocks noChangeArrowheads="1"/>
            </p:cNvSpPr>
            <p:nvPr/>
          </p:nvSpPr>
          <p:spPr bwMode="auto">
            <a:xfrm>
              <a:off x="1403350" y="2565400"/>
              <a:ext cx="576263" cy="574675"/>
            </a:xfrm>
            <a:prstGeom prst="smileyFace">
              <a:avLst>
                <a:gd name="adj" fmla="val 465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46"/>
            <p:cNvSpPr txBox="1">
              <a:spLocks noChangeArrowheads="1"/>
            </p:cNvSpPr>
            <p:nvPr/>
          </p:nvSpPr>
          <p:spPr bwMode="auto">
            <a:xfrm>
              <a:off x="971550" y="3184525"/>
              <a:ext cx="149383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Наблюдатель</a:t>
              </a:r>
            </a:p>
          </p:txBody>
        </p:sp>
      </p:grpSp>
      <p:sp>
        <p:nvSpPr>
          <p:cNvPr id="21" name="Text Box 48"/>
          <p:cNvSpPr txBox="1">
            <a:spLocks noChangeArrowheads="1"/>
          </p:cNvSpPr>
          <p:nvPr/>
        </p:nvSpPr>
        <p:spPr bwMode="auto">
          <a:xfrm>
            <a:off x="7451725" y="3357563"/>
            <a:ext cx="9413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Грань С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3779838" y="2133600"/>
            <a:ext cx="930275" cy="1295400"/>
            <a:chOff x="3779838" y="2133600"/>
            <a:chExt cx="930275" cy="1295400"/>
          </a:xfrm>
        </p:grpSpPr>
        <p:sp>
          <p:nvSpPr>
            <p:cNvPr id="20" name="Text Box 47"/>
            <p:cNvSpPr txBox="1">
              <a:spLocks noChangeArrowheads="1"/>
            </p:cNvSpPr>
            <p:nvPr/>
          </p:nvSpPr>
          <p:spPr bwMode="auto">
            <a:xfrm>
              <a:off x="3779838" y="3092450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A</a:t>
              </a:r>
              <a:endParaRPr lang="ru-RU" sz="1600"/>
            </a:p>
          </p:txBody>
        </p:sp>
        <p:sp>
          <p:nvSpPr>
            <p:cNvPr id="22" name="AutoShape 49"/>
            <p:cNvSpPr>
              <a:spLocks noChangeArrowheads="1"/>
            </p:cNvSpPr>
            <p:nvPr/>
          </p:nvSpPr>
          <p:spPr bwMode="auto">
            <a:xfrm>
              <a:off x="4067175" y="2133600"/>
              <a:ext cx="576263" cy="1008063"/>
            </a:xfrm>
            <a:prstGeom prst="parallelogram">
              <a:avLst>
                <a:gd name="adj" fmla="val 25000"/>
              </a:avLst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017713" y="2079625"/>
            <a:ext cx="2671762" cy="752475"/>
            <a:chOff x="2017713" y="2079625"/>
            <a:chExt cx="2671762" cy="752475"/>
          </a:xfrm>
        </p:grpSpPr>
        <p:sp>
          <p:nvSpPr>
            <p:cNvPr id="23" name="Oval 51"/>
            <p:cNvSpPr>
              <a:spLocks noChangeArrowheads="1"/>
            </p:cNvSpPr>
            <p:nvPr/>
          </p:nvSpPr>
          <p:spPr bwMode="auto">
            <a:xfrm>
              <a:off x="4581525" y="207962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54"/>
            <p:cNvSpPr>
              <a:spLocks noChangeShapeType="1"/>
            </p:cNvSpPr>
            <p:nvPr/>
          </p:nvSpPr>
          <p:spPr bwMode="auto">
            <a:xfrm flipV="1">
              <a:off x="2017713" y="2133600"/>
              <a:ext cx="2625725" cy="69850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2014538" y="2517775"/>
            <a:ext cx="5741987" cy="320675"/>
            <a:chOff x="2014538" y="2517775"/>
            <a:chExt cx="5741987" cy="320675"/>
          </a:xfrm>
        </p:grpSpPr>
        <p:sp>
          <p:nvSpPr>
            <p:cNvPr id="24" name="Oval 53"/>
            <p:cNvSpPr>
              <a:spLocks noChangeArrowheads="1"/>
            </p:cNvSpPr>
            <p:nvPr/>
          </p:nvSpPr>
          <p:spPr bwMode="auto">
            <a:xfrm>
              <a:off x="7648575" y="251777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Line 55"/>
            <p:cNvSpPr>
              <a:spLocks noChangeShapeType="1"/>
            </p:cNvSpPr>
            <p:nvPr/>
          </p:nvSpPr>
          <p:spPr bwMode="auto">
            <a:xfrm flipV="1">
              <a:off x="2014538" y="2565400"/>
              <a:ext cx="5653087" cy="27305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016125" y="1801813"/>
            <a:ext cx="5768975" cy="1050925"/>
            <a:chOff x="2016125" y="1801813"/>
            <a:chExt cx="5768975" cy="1050925"/>
          </a:xfrm>
        </p:grpSpPr>
        <p:sp>
          <p:nvSpPr>
            <p:cNvPr id="27" name="Line 57"/>
            <p:cNvSpPr>
              <a:spLocks noChangeShapeType="1"/>
            </p:cNvSpPr>
            <p:nvPr/>
          </p:nvSpPr>
          <p:spPr bwMode="auto">
            <a:xfrm flipV="1">
              <a:off x="2016125" y="1858963"/>
              <a:ext cx="5724525" cy="993775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Oval 58"/>
            <p:cNvSpPr>
              <a:spLocks noChangeArrowheads="1"/>
            </p:cNvSpPr>
            <p:nvPr/>
          </p:nvSpPr>
          <p:spPr bwMode="auto">
            <a:xfrm>
              <a:off x="7677150" y="1801813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508625" y="1628775"/>
            <a:ext cx="2232025" cy="863600"/>
            <a:chOff x="5508625" y="1628775"/>
            <a:chExt cx="2232025" cy="863600"/>
          </a:xfrm>
        </p:grpSpPr>
        <p:sp>
          <p:nvSpPr>
            <p:cNvPr id="15" name="AutoShape 50"/>
            <p:cNvSpPr>
              <a:spLocks noChangeArrowheads="1"/>
            </p:cNvSpPr>
            <p:nvPr/>
          </p:nvSpPr>
          <p:spPr bwMode="auto">
            <a:xfrm rot="12615115">
              <a:off x="6084888" y="2133600"/>
              <a:ext cx="1655762" cy="358775"/>
            </a:xfrm>
            <a:prstGeom prst="parallelogram">
              <a:avLst>
                <a:gd name="adj" fmla="val 115376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61"/>
            <p:cNvSpPr txBox="1">
              <a:spLocks noChangeArrowheads="1"/>
            </p:cNvSpPr>
            <p:nvPr/>
          </p:nvSpPr>
          <p:spPr bwMode="auto">
            <a:xfrm>
              <a:off x="5508625" y="1628775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B</a:t>
              </a:r>
              <a:endParaRPr lang="ru-RU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двоичного разбиения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5.3.2</a:t>
            </a:r>
            <a:r>
              <a:rPr lang="en-US" dirty="0" smtClean="0"/>
              <a:t> </a:t>
            </a:r>
            <a:r>
              <a:rPr lang="ru-RU" dirty="0" smtClean="0"/>
              <a:t>Алгоритмы удаления невидимых линий  </a:t>
            </a:r>
            <a:r>
              <a:rPr lang="en-US" dirty="0" smtClean="0"/>
              <a:t>[</a:t>
            </a:r>
            <a:r>
              <a:rPr lang="ru-RU" dirty="0" smtClean="0"/>
              <a:t>3/5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30" name="Line 4"/>
          <p:cNvSpPr>
            <a:spLocks noChangeShapeType="1"/>
          </p:cNvSpPr>
          <p:nvPr/>
        </p:nvSpPr>
        <p:spPr bwMode="auto">
          <a:xfrm flipV="1">
            <a:off x="811212" y="1697757"/>
            <a:ext cx="2238375" cy="36703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" name="Group 89"/>
          <p:cNvGrpSpPr>
            <a:grpSpLocks/>
          </p:cNvGrpSpPr>
          <p:nvPr/>
        </p:nvGrpSpPr>
        <p:grpSpPr bwMode="auto">
          <a:xfrm>
            <a:off x="539750" y="1337397"/>
            <a:ext cx="2016127" cy="1011239"/>
            <a:chOff x="113" y="966"/>
            <a:chExt cx="1270" cy="637"/>
          </a:xfrm>
        </p:grpSpPr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113" y="1150"/>
              <a:ext cx="127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Text Box 39"/>
            <p:cNvSpPr txBox="1">
              <a:spLocks noChangeArrowheads="1"/>
            </p:cNvSpPr>
            <p:nvPr/>
          </p:nvSpPr>
          <p:spPr bwMode="auto">
            <a:xfrm>
              <a:off x="521" y="1238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34" name="Text Box 40"/>
            <p:cNvSpPr txBox="1">
              <a:spLocks noChangeArrowheads="1"/>
            </p:cNvSpPr>
            <p:nvPr/>
          </p:nvSpPr>
          <p:spPr bwMode="auto">
            <a:xfrm>
              <a:off x="657" y="966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35" name="Group 88"/>
          <p:cNvGrpSpPr>
            <a:grpSpLocks/>
          </p:cNvGrpSpPr>
          <p:nvPr/>
        </p:nvGrpSpPr>
        <p:grpSpPr bwMode="auto">
          <a:xfrm>
            <a:off x="2844800" y="2543894"/>
            <a:ext cx="1050925" cy="2960688"/>
            <a:chOff x="1565" y="1726"/>
            <a:chExt cx="662" cy="1865"/>
          </a:xfrm>
        </p:grpSpPr>
        <p:sp>
          <p:nvSpPr>
            <p:cNvPr id="36" name="Line 6"/>
            <p:cNvSpPr>
              <a:spLocks noChangeShapeType="1"/>
            </p:cNvSpPr>
            <p:nvPr/>
          </p:nvSpPr>
          <p:spPr bwMode="auto">
            <a:xfrm>
              <a:off x="1582" y="1726"/>
              <a:ext cx="645" cy="18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1565" y="2316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  <p:sp>
          <p:nvSpPr>
            <p:cNvPr id="38" name="Text Box 40"/>
            <p:cNvSpPr txBox="1">
              <a:spLocks noChangeArrowheads="1"/>
            </p:cNvSpPr>
            <p:nvPr/>
          </p:nvSpPr>
          <p:spPr bwMode="auto">
            <a:xfrm>
              <a:off x="1882" y="227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 smtClean="0"/>
                <a:t>–</a:t>
              </a:r>
              <a:endParaRPr lang="ru-RU" sz="3200" b="1" dirty="0"/>
            </a:p>
          </p:txBody>
        </p:sp>
      </p:grpSp>
      <p:sp>
        <p:nvSpPr>
          <p:cNvPr id="39" name="Line 5"/>
          <p:cNvSpPr>
            <a:spLocks noChangeShapeType="1"/>
          </p:cNvSpPr>
          <p:nvPr/>
        </p:nvSpPr>
        <p:spPr bwMode="auto">
          <a:xfrm flipV="1">
            <a:off x="1635125" y="3061419"/>
            <a:ext cx="587375" cy="955675"/>
          </a:xfrm>
          <a:prstGeom prst="line">
            <a:avLst/>
          </a:prstGeom>
          <a:noFill/>
          <a:ln w="44450">
            <a:solidFill>
              <a:srgbClr val="008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7"/>
          <p:cNvSpPr>
            <a:spLocks noChangeShapeType="1"/>
          </p:cNvSpPr>
          <p:nvPr/>
        </p:nvSpPr>
        <p:spPr bwMode="auto">
          <a:xfrm>
            <a:off x="3276600" y="3717057"/>
            <a:ext cx="273050" cy="819150"/>
          </a:xfrm>
          <a:prstGeom prst="line">
            <a:avLst/>
          </a:prstGeom>
          <a:noFill/>
          <a:ln w="44450">
            <a:solidFill>
              <a:srgbClr val="00FF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>
            <a:off x="2123728" y="4437112"/>
            <a:ext cx="792087" cy="216024"/>
          </a:xfrm>
          <a:prstGeom prst="line">
            <a:avLst/>
          </a:prstGeom>
          <a:noFill/>
          <a:ln w="44450">
            <a:solidFill>
              <a:srgbClr val="339966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11"/>
          <p:cNvSpPr>
            <a:spLocks noChangeShapeType="1"/>
          </p:cNvSpPr>
          <p:nvPr/>
        </p:nvSpPr>
        <p:spPr bwMode="auto">
          <a:xfrm>
            <a:off x="850900" y="1683469"/>
            <a:ext cx="984796" cy="23336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Line 13"/>
          <p:cNvSpPr>
            <a:spLocks noChangeShapeType="1"/>
          </p:cNvSpPr>
          <p:nvPr/>
        </p:nvSpPr>
        <p:spPr bwMode="auto">
          <a:xfrm flipV="1">
            <a:off x="1788939" y="1986037"/>
            <a:ext cx="354012" cy="273050"/>
          </a:xfrm>
          <a:prstGeom prst="line">
            <a:avLst/>
          </a:prstGeom>
          <a:noFill/>
          <a:ln w="44450">
            <a:solidFill>
              <a:srgbClr val="FF9900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14"/>
          <p:cNvSpPr>
            <a:spLocks noChangeShapeType="1"/>
          </p:cNvSpPr>
          <p:nvPr/>
        </p:nvSpPr>
        <p:spPr bwMode="auto">
          <a:xfrm flipV="1">
            <a:off x="2155651" y="1711399"/>
            <a:ext cx="341313" cy="258763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1475656" y="3140968"/>
            <a:ext cx="341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A</a:t>
            </a:r>
            <a:endParaRPr lang="ru-RU" sz="3200" b="1" dirty="0"/>
          </a:p>
        </p:txBody>
      </p:sp>
      <p:sp>
        <p:nvSpPr>
          <p:cNvPr id="46" name="Text Box 16"/>
          <p:cNvSpPr txBox="1">
            <a:spLocks noChangeArrowheads="1"/>
          </p:cNvSpPr>
          <p:nvPr/>
        </p:nvSpPr>
        <p:spPr bwMode="auto">
          <a:xfrm>
            <a:off x="3563888" y="3933056"/>
            <a:ext cx="341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B</a:t>
            </a:r>
            <a:endParaRPr lang="ru-RU" sz="3200" b="1" dirty="0"/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>
            <a:off x="2267744" y="4509120"/>
            <a:ext cx="450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C</a:t>
            </a:r>
            <a:endParaRPr lang="ru-RU" sz="3200" b="1" dirty="0"/>
          </a:p>
        </p:txBody>
      </p:sp>
      <p:sp>
        <p:nvSpPr>
          <p:cNvPr id="48" name="Text Box 18"/>
          <p:cNvSpPr txBox="1">
            <a:spLocks noChangeArrowheads="1"/>
          </p:cNvSpPr>
          <p:nvPr/>
        </p:nvSpPr>
        <p:spPr bwMode="auto">
          <a:xfrm>
            <a:off x="467544" y="1772816"/>
            <a:ext cx="423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D</a:t>
            </a:r>
            <a:endParaRPr lang="ru-RU" sz="3200" b="1" dirty="0"/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2528045" y="1197049"/>
            <a:ext cx="592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1</a:t>
            </a:r>
            <a:endParaRPr lang="ru-RU" b="1" baseline="-25000"/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1259632" y="2057474"/>
            <a:ext cx="636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2</a:t>
            </a:r>
            <a:endParaRPr lang="ru-RU" b="1" baseline="-25000"/>
          </a:p>
        </p:txBody>
      </p:sp>
      <p:sp>
        <p:nvSpPr>
          <p:cNvPr id="51" name="Text Box 54"/>
          <p:cNvSpPr txBox="1">
            <a:spLocks noChangeArrowheads="1"/>
          </p:cNvSpPr>
          <p:nvPr/>
        </p:nvSpPr>
        <p:spPr bwMode="auto">
          <a:xfrm>
            <a:off x="1115690" y="5517232"/>
            <a:ext cx="7128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 из-за перестройки двоичного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логарифмическая</a:t>
            </a:r>
          </a:p>
        </p:txBody>
      </p:sp>
      <p:sp>
        <p:nvSpPr>
          <p:cNvPr id="52" name="Oval 33"/>
          <p:cNvSpPr>
            <a:spLocks noChangeArrowheads="1"/>
          </p:cNvSpPr>
          <p:nvPr/>
        </p:nvSpPr>
        <p:spPr bwMode="auto">
          <a:xfrm>
            <a:off x="4932040" y="4221088"/>
            <a:ext cx="734258" cy="530237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2</a:t>
            </a:r>
            <a:endParaRPr lang="ru-RU" sz="1400" b="1" dirty="0"/>
          </a:p>
        </p:txBody>
      </p:sp>
      <p:sp>
        <p:nvSpPr>
          <p:cNvPr id="53" name="Oval 32"/>
          <p:cNvSpPr>
            <a:spLocks noChangeArrowheads="1"/>
          </p:cNvSpPr>
          <p:nvPr/>
        </p:nvSpPr>
        <p:spPr bwMode="auto">
          <a:xfrm>
            <a:off x="6228184" y="4221088"/>
            <a:ext cx="734258" cy="530237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1</a:t>
            </a:r>
            <a:endParaRPr lang="ru-RU" sz="1400" b="1" dirty="0"/>
          </a:p>
        </p:txBody>
      </p:sp>
      <p:grpSp>
        <p:nvGrpSpPr>
          <p:cNvPr id="54" name="Group 80"/>
          <p:cNvGrpSpPr>
            <a:grpSpLocks/>
          </p:cNvGrpSpPr>
          <p:nvPr/>
        </p:nvGrpSpPr>
        <p:grpSpPr bwMode="auto">
          <a:xfrm>
            <a:off x="1206500" y="3696419"/>
            <a:ext cx="844549" cy="582613"/>
            <a:chOff x="533" y="2452"/>
            <a:chExt cx="532" cy="367"/>
          </a:xfrm>
        </p:grpSpPr>
        <p:sp>
          <p:nvSpPr>
            <p:cNvPr id="55" name="Text Box 40"/>
            <p:cNvSpPr txBox="1">
              <a:spLocks noChangeArrowheads="1"/>
            </p:cNvSpPr>
            <p:nvPr/>
          </p:nvSpPr>
          <p:spPr bwMode="auto">
            <a:xfrm>
              <a:off x="838" y="245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56" name="Text Box 39"/>
            <p:cNvSpPr txBox="1">
              <a:spLocks noChangeArrowheads="1"/>
            </p:cNvSpPr>
            <p:nvPr/>
          </p:nvSpPr>
          <p:spPr bwMode="auto">
            <a:xfrm>
              <a:off x="533" y="2452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2040682" y="1847924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endParaRPr lang="ru-RU" b="1" baseline="-25000"/>
          </a:p>
        </p:txBody>
      </p:sp>
      <p:grpSp>
        <p:nvGrpSpPr>
          <p:cNvPr id="58" name="Group 91"/>
          <p:cNvGrpSpPr>
            <a:grpSpLocks/>
          </p:cNvGrpSpPr>
          <p:nvPr/>
        </p:nvGrpSpPr>
        <p:grpSpPr bwMode="auto">
          <a:xfrm>
            <a:off x="7308304" y="3140966"/>
            <a:ext cx="1095127" cy="1583855"/>
            <a:chOff x="4594" y="1933"/>
            <a:chExt cx="962" cy="1386"/>
          </a:xfrm>
        </p:grpSpPr>
        <p:sp>
          <p:nvSpPr>
            <p:cNvPr id="59" name="Oval 29"/>
            <p:cNvSpPr>
              <a:spLocks noChangeArrowheads="1"/>
            </p:cNvSpPr>
            <p:nvPr/>
          </p:nvSpPr>
          <p:spPr bwMode="auto">
            <a:xfrm>
              <a:off x="4911" y="1933"/>
              <a:ext cx="645" cy="464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B</a:t>
              </a:r>
              <a:endParaRPr lang="ru-RU" sz="3200" b="1"/>
            </a:p>
          </p:txBody>
        </p:sp>
        <p:sp>
          <p:nvSpPr>
            <p:cNvPr id="60" name="Oval 30"/>
            <p:cNvSpPr>
              <a:spLocks noChangeArrowheads="1"/>
            </p:cNvSpPr>
            <p:nvPr/>
          </p:nvSpPr>
          <p:spPr bwMode="auto">
            <a:xfrm>
              <a:off x="4594" y="2855"/>
              <a:ext cx="645" cy="464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C</a:t>
              </a:r>
              <a:endParaRPr lang="ru-RU" sz="3200" b="1"/>
            </a:p>
          </p:txBody>
        </p:sp>
        <p:sp>
          <p:nvSpPr>
            <p:cNvPr id="61" name="Line 37"/>
            <p:cNvSpPr>
              <a:spLocks noChangeShapeType="1"/>
            </p:cNvSpPr>
            <p:nvPr/>
          </p:nvSpPr>
          <p:spPr bwMode="auto">
            <a:xfrm flipH="1">
              <a:off x="4974" y="2444"/>
              <a:ext cx="286" cy="4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Text Box 39"/>
            <p:cNvSpPr txBox="1">
              <a:spLocks noChangeArrowheads="1"/>
            </p:cNvSpPr>
            <p:nvPr/>
          </p:nvSpPr>
          <p:spPr bwMode="auto">
            <a:xfrm>
              <a:off x="4948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</p:grpSp>
      <p:grpSp>
        <p:nvGrpSpPr>
          <p:cNvPr id="63" name="Group 90"/>
          <p:cNvGrpSpPr>
            <a:grpSpLocks/>
          </p:cNvGrpSpPr>
          <p:nvPr/>
        </p:nvGrpSpPr>
        <p:grpSpPr bwMode="auto">
          <a:xfrm>
            <a:off x="6156176" y="2132856"/>
            <a:ext cx="1600570" cy="1089043"/>
            <a:chOff x="3833" y="935"/>
            <a:chExt cx="1406" cy="953"/>
          </a:xfrm>
        </p:grpSpPr>
        <p:sp>
          <p:nvSpPr>
            <p:cNvPr id="64" name="Oval 28"/>
            <p:cNvSpPr>
              <a:spLocks noChangeArrowheads="1"/>
            </p:cNvSpPr>
            <p:nvPr/>
          </p:nvSpPr>
          <p:spPr bwMode="auto">
            <a:xfrm>
              <a:off x="4195" y="935"/>
              <a:ext cx="645" cy="46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A</a:t>
              </a:r>
              <a:endParaRPr lang="ru-RU" sz="3200" b="1"/>
            </a:p>
          </p:txBody>
        </p:sp>
        <p:sp>
          <p:nvSpPr>
            <p:cNvPr id="65" name="Line 34"/>
            <p:cNvSpPr>
              <a:spLocks noChangeShapeType="1"/>
            </p:cNvSpPr>
            <p:nvPr/>
          </p:nvSpPr>
          <p:spPr bwMode="auto">
            <a:xfrm flipH="1">
              <a:off x="3833" y="1434"/>
              <a:ext cx="635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Line 35"/>
            <p:cNvSpPr>
              <a:spLocks noChangeShapeType="1"/>
            </p:cNvSpPr>
            <p:nvPr/>
          </p:nvSpPr>
          <p:spPr bwMode="auto">
            <a:xfrm>
              <a:off x="4558" y="1434"/>
              <a:ext cx="681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Text Box 39"/>
            <p:cNvSpPr txBox="1">
              <a:spLocks noChangeArrowheads="1"/>
            </p:cNvSpPr>
            <p:nvPr/>
          </p:nvSpPr>
          <p:spPr bwMode="auto">
            <a:xfrm>
              <a:off x="3998" y="1313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68" name="Text Box 40"/>
            <p:cNvSpPr txBox="1">
              <a:spLocks noChangeArrowheads="1"/>
            </p:cNvSpPr>
            <p:nvPr/>
          </p:nvSpPr>
          <p:spPr bwMode="auto">
            <a:xfrm>
              <a:off x="4830" y="131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69" name="Group 92"/>
          <p:cNvGrpSpPr>
            <a:grpSpLocks/>
          </p:cNvGrpSpPr>
          <p:nvPr/>
        </p:nvGrpSpPr>
        <p:grpSpPr bwMode="auto">
          <a:xfrm>
            <a:off x="5435539" y="3212974"/>
            <a:ext cx="1080328" cy="1007907"/>
            <a:chOff x="3309" y="1933"/>
            <a:chExt cx="949" cy="882"/>
          </a:xfrm>
        </p:grpSpPr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3309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71" name="Text Box 40"/>
            <p:cNvSpPr txBox="1">
              <a:spLocks noChangeArrowheads="1"/>
            </p:cNvSpPr>
            <p:nvPr/>
          </p:nvSpPr>
          <p:spPr bwMode="auto">
            <a:xfrm>
              <a:off x="4031" y="232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72" name="Oval 31"/>
            <p:cNvSpPr>
              <a:spLocks noChangeArrowheads="1"/>
            </p:cNvSpPr>
            <p:nvPr/>
          </p:nvSpPr>
          <p:spPr bwMode="auto">
            <a:xfrm>
              <a:off x="3470" y="1933"/>
              <a:ext cx="645" cy="46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D</a:t>
              </a:r>
              <a:endParaRPr lang="ru-RU" sz="3200" b="1"/>
            </a:p>
          </p:txBody>
        </p:sp>
        <p:sp>
          <p:nvSpPr>
            <p:cNvPr id="73" name="Line 37"/>
            <p:cNvSpPr>
              <a:spLocks noChangeShapeType="1"/>
            </p:cNvSpPr>
            <p:nvPr/>
          </p:nvSpPr>
          <p:spPr bwMode="auto">
            <a:xfrm flipH="1">
              <a:off x="3309" y="2441"/>
              <a:ext cx="433" cy="3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Line 37"/>
            <p:cNvSpPr>
              <a:spLocks noChangeShapeType="1"/>
            </p:cNvSpPr>
            <p:nvPr/>
          </p:nvSpPr>
          <p:spPr bwMode="auto">
            <a:xfrm>
              <a:off x="3836" y="2443"/>
              <a:ext cx="422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5" name="Прямоугольник 74"/>
          <p:cNvSpPr/>
          <p:nvPr/>
        </p:nvSpPr>
        <p:spPr>
          <a:xfrm>
            <a:off x="5072049" y="1412776"/>
            <a:ext cx="3324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BSP-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дерево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Binary Space Partitioning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9" grpId="0"/>
      <p:bldP spid="50" grpId="0"/>
      <p:bldP spid="51" grpId="0"/>
      <p:bldP spid="52" grpId="0" animBg="1"/>
      <p:bldP spid="53" grpId="0" animBg="1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трассировки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5.3.2</a:t>
            </a:r>
            <a:r>
              <a:rPr lang="en-US" dirty="0" smtClean="0"/>
              <a:t> </a:t>
            </a:r>
            <a:r>
              <a:rPr lang="ru-RU" dirty="0" smtClean="0"/>
              <a:t>Алгоритмы удаления невидимых линий  </a:t>
            </a:r>
            <a:r>
              <a:rPr lang="en-US" dirty="0" smtClean="0"/>
              <a:t>[</a:t>
            </a:r>
            <a:r>
              <a:rPr lang="ru-RU" dirty="0" smtClean="0"/>
              <a:t>4/5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395288" y="5159514"/>
            <a:ext cx="80645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для любой геометрии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</a:t>
            </a:r>
          </a:p>
        </p:txBody>
      </p:sp>
      <p:sp>
        <p:nvSpPr>
          <p:cNvPr id="58" name="AutoShape 26"/>
          <p:cNvSpPr>
            <a:spLocks noChangeArrowheads="1"/>
          </p:cNvSpPr>
          <p:nvPr/>
        </p:nvSpPr>
        <p:spPr bwMode="auto">
          <a:xfrm>
            <a:off x="1403350" y="2565400"/>
            <a:ext cx="576263" cy="57467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3" name="Group 75"/>
          <p:cNvGrpSpPr>
            <a:grpSpLocks/>
          </p:cNvGrpSpPr>
          <p:nvPr/>
        </p:nvGrpSpPr>
        <p:grpSpPr bwMode="auto">
          <a:xfrm>
            <a:off x="3348038" y="1628775"/>
            <a:ext cx="792162" cy="1873250"/>
            <a:chOff x="2109" y="1026"/>
            <a:chExt cx="499" cy="1180"/>
          </a:xfrm>
        </p:grpSpPr>
        <p:sp>
          <p:nvSpPr>
            <p:cNvPr id="69" name="Line 40"/>
            <p:cNvSpPr>
              <a:spLocks noChangeShapeType="1"/>
            </p:cNvSpPr>
            <p:nvPr/>
          </p:nvSpPr>
          <p:spPr bwMode="auto">
            <a:xfrm flipH="1">
              <a:off x="2109" y="1026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1"/>
            <p:cNvSpPr>
              <a:spLocks noChangeShapeType="1"/>
            </p:cNvSpPr>
            <p:nvPr/>
          </p:nvSpPr>
          <p:spPr bwMode="auto">
            <a:xfrm flipH="1">
              <a:off x="2109" y="1207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Line 42"/>
            <p:cNvSpPr>
              <a:spLocks noChangeShapeType="1"/>
            </p:cNvSpPr>
            <p:nvPr/>
          </p:nvSpPr>
          <p:spPr bwMode="auto">
            <a:xfrm flipH="1">
              <a:off x="2109" y="1388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Line 43"/>
            <p:cNvSpPr>
              <a:spLocks noChangeShapeType="1"/>
            </p:cNvSpPr>
            <p:nvPr/>
          </p:nvSpPr>
          <p:spPr bwMode="auto">
            <a:xfrm flipH="1">
              <a:off x="2109" y="1570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44"/>
            <p:cNvSpPr>
              <a:spLocks noChangeShapeType="1"/>
            </p:cNvSpPr>
            <p:nvPr/>
          </p:nvSpPr>
          <p:spPr bwMode="auto">
            <a:xfrm flipH="1">
              <a:off x="2109" y="1752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9" name="Group 53"/>
            <p:cNvGrpSpPr>
              <a:grpSpLocks/>
            </p:cNvGrpSpPr>
            <p:nvPr/>
          </p:nvGrpSpPr>
          <p:grpSpPr bwMode="auto">
            <a:xfrm>
              <a:off x="2109" y="1479"/>
              <a:ext cx="0" cy="726"/>
              <a:chOff x="2109" y="1479"/>
              <a:chExt cx="0" cy="726"/>
            </a:xfrm>
          </p:grpSpPr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Line 48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0" name="Group 55"/>
            <p:cNvGrpSpPr>
              <a:grpSpLocks/>
            </p:cNvGrpSpPr>
            <p:nvPr/>
          </p:nvGrpSpPr>
          <p:grpSpPr bwMode="auto">
            <a:xfrm>
              <a:off x="2239" y="1365"/>
              <a:ext cx="0" cy="726"/>
              <a:chOff x="2109" y="1479"/>
              <a:chExt cx="0" cy="726"/>
            </a:xfrm>
          </p:grpSpPr>
          <p:sp>
            <p:nvSpPr>
              <p:cNvPr id="96" name="Line 5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Line 5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Line 5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Line 5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1" name="Group 60"/>
            <p:cNvGrpSpPr>
              <a:grpSpLocks/>
            </p:cNvGrpSpPr>
            <p:nvPr/>
          </p:nvGrpSpPr>
          <p:grpSpPr bwMode="auto">
            <a:xfrm>
              <a:off x="2366" y="1250"/>
              <a:ext cx="0" cy="726"/>
              <a:chOff x="2109" y="1479"/>
              <a:chExt cx="0" cy="726"/>
            </a:xfrm>
          </p:grpSpPr>
          <p:sp>
            <p:nvSpPr>
              <p:cNvPr id="92" name="Line 6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Line 6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" name="Line 6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" name="Line 6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" name="Group 65"/>
            <p:cNvGrpSpPr>
              <a:grpSpLocks/>
            </p:cNvGrpSpPr>
            <p:nvPr/>
          </p:nvGrpSpPr>
          <p:grpSpPr bwMode="auto">
            <a:xfrm>
              <a:off x="2490" y="1138"/>
              <a:ext cx="0" cy="726"/>
              <a:chOff x="2109" y="1479"/>
              <a:chExt cx="0" cy="726"/>
            </a:xfrm>
          </p:grpSpPr>
          <p:sp>
            <p:nvSpPr>
              <p:cNvPr id="88" name="Line 6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Line 6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Line 6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Line 6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" name="Group 70"/>
            <p:cNvGrpSpPr>
              <a:grpSpLocks/>
            </p:cNvGrpSpPr>
            <p:nvPr/>
          </p:nvGrpSpPr>
          <p:grpSpPr bwMode="auto">
            <a:xfrm>
              <a:off x="2608" y="1026"/>
              <a:ext cx="0" cy="726"/>
              <a:chOff x="2109" y="1479"/>
              <a:chExt cx="0" cy="726"/>
            </a:xfrm>
          </p:grpSpPr>
          <p:sp>
            <p:nvSpPr>
              <p:cNvPr id="84" name="Line 7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Line 7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Line 7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Line 7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4" name="AutoShape 76"/>
          <p:cNvSpPr>
            <a:spLocks noChangeArrowheads="1"/>
          </p:cNvSpPr>
          <p:nvPr/>
        </p:nvSpPr>
        <p:spPr bwMode="auto">
          <a:xfrm>
            <a:off x="4932363" y="1989138"/>
            <a:ext cx="1296987" cy="172720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" name="AutoShape 77"/>
          <p:cNvSpPr>
            <a:spLocks noChangeArrowheads="1"/>
          </p:cNvSpPr>
          <p:nvPr/>
        </p:nvSpPr>
        <p:spPr bwMode="auto">
          <a:xfrm>
            <a:off x="7092950" y="1844675"/>
            <a:ext cx="792163" cy="1081088"/>
          </a:xfrm>
          <a:prstGeom prst="can">
            <a:avLst>
              <a:gd name="adj" fmla="val 34118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" name="Oval 79"/>
          <p:cNvSpPr>
            <a:spLocks noChangeArrowheads="1"/>
          </p:cNvSpPr>
          <p:nvPr/>
        </p:nvSpPr>
        <p:spPr bwMode="auto">
          <a:xfrm>
            <a:off x="3905250" y="26177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Oval 80"/>
          <p:cNvSpPr>
            <a:spLocks noChangeArrowheads="1"/>
          </p:cNvSpPr>
          <p:nvPr/>
        </p:nvSpPr>
        <p:spPr bwMode="auto">
          <a:xfrm>
            <a:off x="5246688" y="2502421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" name="Oval 81"/>
          <p:cNvSpPr>
            <a:spLocks noChangeArrowheads="1"/>
          </p:cNvSpPr>
          <p:nvPr/>
        </p:nvSpPr>
        <p:spPr bwMode="auto">
          <a:xfrm>
            <a:off x="6037263" y="24209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Oval 82"/>
          <p:cNvSpPr>
            <a:spLocks noChangeArrowheads="1"/>
          </p:cNvSpPr>
          <p:nvPr/>
        </p:nvSpPr>
        <p:spPr bwMode="auto">
          <a:xfrm>
            <a:off x="7821613" y="227965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" name="Oval 83"/>
          <p:cNvSpPr>
            <a:spLocks noChangeArrowheads="1"/>
          </p:cNvSpPr>
          <p:nvPr/>
        </p:nvSpPr>
        <p:spPr bwMode="auto">
          <a:xfrm>
            <a:off x="7083425" y="23399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5"/>
          <p:cNvSpPr>
            <a:spLocks noChangeAspect="1" noChangeShapeType="1"/>
          </p:cNvSpPr>
          <p:nvPr/>
        </p:nvSpPr>
        <p:spPr bwMode="auto">
          <a:xfrm flipV="1">
            <a:off x="7885113" y="2276475"/>
            <a:ext cx="579437" cy="508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" name="Line 86"/>
          <p:cNvSpPr>
            <a:spLocks noChangeAspect="1" noChangeShapeType="1"/>
          </p:cNvSpPr>
          <p:nvPr/>
        </p:nvSpPr>
        <p:spPr bwMode="auto">
          <a:xfrm flipV="1">
            <a:off x="6084888" y="2390775"/>
            <a:ext cx="1008062" cy="889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" name="Line 87"/>
          <p:cNvSpPr>
            <a:spLocks noChangeAspect="1" noChangeShapeType="1"/>
          </p:cNvSpPr>
          <p:nvPr/>
        </p:nvSpPr>
        <p:spPr bwMode="auto">
          <a:xfrm flipV="1">
            <a:off x="2019300" y="2564904"/>
            <a:ext cx="3271838" cy="284163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4" name="Text Box 88"/>
          <p:cNvSpPr txBox="1">
            <a:spLocks noChangeArrowheads="1"/>
          </p:cNvSpPr>
          <p:nvPr/>
        </p:nvSpPr>
        <p:spPr bwMode="auto">
          <a:xfrm>
            <a:off x="971550" y="3184525"/>
            <a:ext cx="1493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Наблюдатель</a:t>
            </a:r>
          </a:p>
        </p:txBody>
      </p:sp>
      <p:sp>
        <p:nvSpPr>
          <p:cNvPr id="115" name="Text Box 90"/>
          <p:cNvSpPr txBox="1">
            <a:spLocks noChangeArrowheads="1"/>
          </p:cNvSpPr>
          <p:nvPr/>
        </p:nvSpPr>
        <p:spPr bwMode="auto">
          <a:xfrm>
            <a:off x="2867025" y="3597275"/>
            <a:ext cx="10572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Решетка</a:t>
            </a:r>
            <a:br>
              <a:rPr lang="ru-RU" sz="1600" dirty="0"/>
            </a:br>
            <a:r>
              <a:rPr lang="ru-RU" sz="1600" dirty="0"/>
              <a:t>пикселей</a:t>
            </a:r>
          </a:p>
        </p:txBody>
      </p:sp>
      <p:sp>
        <p:nvSpPr>
          <p:cNvPr id="116" name="Text Box 91"/>
          <p:cNvSpPr txBox="1">
            <a:spLocks noChangeArrowheads="1"/>
          </p:cNvSpPr>
          <p:nvPr/>
        </p:nvSpPr>
        <p:spPr bwMode="auto">
          <a:xfrm>
            <a:off x="6300788" y="3068638"/>
            <a:ext cx="1498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Объекты для</a:t>
            </a:r>
            <a:br>
              <a:rPr lang="ru-RU" sz="1600" dirty="0"/>
            </a:br>
            <a:r>
              <a:rPr lang="ru-RU" sz="1600" dirty="0"/>
              <a:t>визуализации</a:t>
            </a:r>
          </a:p>
        </p:txBody>
      </p:sp>
      <p:sp>
        <p:nvSpPr>
          <p:cNvPr id="55" name="Выноска 1 (без границы) 54"/>
          <p:cNvSpPr/>
          <p:nvPr/>
        </p:nvSpPr>
        <p:spPr>
          <a:xfrm>
            <a:off x="6444208" y="4365104"/>
            <a:ext cx="2016224" cy="648072"/>
          </a:xfrm>
          <a:prstGeom prst="callout1">
            <a:avLst>
              <a:gd name="adj1" fmla="val 18750"/>
              <a:gd name="adj2" fmla="val -8333"/>
              <a:gd name="adj3" fmla="val -266694"/>
              <a:gd name="adj4" fmla="val -55403"/>
            </a:avLst>
          </a:prstGeom>
          <a:noFill/>
          <a:ln>
            <a:gradFill>
              <a:gsLst>
                <a:gs pos="0">
                  <a:srgbClr val="C00000"/>
                </a:gs>
                <a:gs pos="100000">
                  <a:srgbClr val="FFFF00"/>
                </a:gs>
              </a:gsLst>
              <a:lin ang="5400000" scaled="0"/>
            </a:gra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Ближайшая точка,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видимая в пикселе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8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/>
      <p:bldP spid="115" grpId="0"/>
      <p:bldP spid="116" grpId="0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буфера</a:t>
            </a:r>
            <a:r>
              <a:rPr lang="en-US" sz="2800" dirty="0" smtClean="0"/>
              <a:t> </a:t>
            </a:r>
            <a:r>
              <a:rPr lang="ru-RU" sz="2800" dirty="0" smtClean="0"/>
              <a:t>глубины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5.3.2</a:t>
            </a:r>
            <a:r>
              <a:rPr lang="en-US" dirty="0" smtClean="0"/>
              <a:t> </a:t>
            </a:r>
            <a:r>
              <a:rPr lang="ru-RU" dirty="0" smtClean="0"/>
              <a:t>Алгоритмы удаления невидимых линий  </a:t>
            </a:r>
            <a:r>
              <a:rPr lang="en-US" dirty="0" smtClean="0"/>
              <a:t>[5</a:t>
            </a:r>
            <a:r>
              <a:rPr lang="ru-RU" dirty="0" smtClean="0"/>
              <a:t>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850" y="1125538"/>
            <a:ext cx="84963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Каждому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пикселю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помимо цвета (буфер кадра)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сопоставляется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еще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глубина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буфер), т.е.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точки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фрагмента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Легко реализуется на аппаратном уровне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Четко учитывает любую геометрию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Память под дополнительный буфер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AutoShape 4"/>
          <p:cNvSpPr>
            <a:spLocks noChangeArrowheads="1"/>
          </p:cNvSpPr>
          <p:nvPr/>
        </p:nvSpPr>
        <p:spPr bwMode="auto">
          <a:xfrm rot="-8824599">
            <a:off x="7781791" y="1653115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  <p:graphicFrame>
        <p:nvGraphicFramePr>
          <p:cNvPr id="53" name="Object 4"/>
          <p:cNvGraphicFramePr>
            <a:graphicFrameLocks noChangeAspect="1"/>
          </p:cNvGraphicFramePr>
          <p:nvPr/>
        </p:nvGraphicFramePr>
        <p:xfrm>
          <a:off x="1590675" y="3675063"/>
          <a:ext cx="4049713" cy="1698625"/>
        </p:xfrm>
        <a:graphic>
          <a:graphicData uri="http://schemas.openxmlformats.org/presentationml/2006/ole">
            <p:oleObj spid="_x0000_s84994" name="Equation" r:id="rId4" imgW="2222280" imgH="939600" progId="Equation.DSMT4">
              <p:embed/>
            </p:oleObj>
          </a:graphicData>
        </a:graphic>
      </p:graphicFrame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539750" y="5734050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По умолчанию:</a:t>
            </a:r>
          </a:p>
        </p:txBody>
      </p:sp>
      <p:graphicFrame>
        <p:nvGraphicFramePr>
          <p:cNvPr id="56" name="Object 4"/>
          <p:cNvGraphicFramePr>
            <a:graphicFrameLocks noChangeAspect="1"/>
          </p:cNvGraphicFramePr>
          <p:nvPr/>
        </p:nvGraphicFramePr>
        <p:xfrm>
          <a:off x="2484438" y="5734050"/>
          <a:ext cx="3379787" cy="458788"/>
        </p:xfrm>
        <a:graphic>
          <a:graphicData uri="http://schemas.openxmlformats.org/presentationml/2006/ole">
            <p:oleObj spid="_x0000_s84995" name="Equation" r:id="rId5" imgW="18540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 animBg="1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Z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 буфер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5.3.3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</a:t>
            </a:r>
            <a:r>
              <a:rPr lang="ru-RU" dirty="0" smtClean="0"/>
              <a:t> </a:t>
            </a:r>
            <a:r>
              <a:rPr lang="en-US" dirty="0" smtClean="0"/>
              <a:t>[1</a:t>
            </a:r>
            <a:r>
              <a:rPr lang="ru-RU" dirty="0" smtClean="0"/>
              <a:t>/</a:t>
            </a:r>
            <a:r>
              <a:rPr lang="en-US" dirty="0" smtClean="0"/>
              <a:t>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528" y="1384315"/>
            <a:ext cx="856863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DisplayMode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GLUT_DEPTH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создание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Clear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GL_DEPTH_BUFFER_BIT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включение  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отключение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TRUE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включение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FALSE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отключение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DepthFunc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// тип операций сравнения: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GL_ALWAYS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GL_NEVER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GL_GREATER | GL_LESS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GL_EQUAL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 GL_NOTEQUAL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       GL_LEQUAL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GL_GEQUAL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5.3.3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</a:t>
            </a:r>
            <a:r>
              <a:rPr lang="ru-RU" dirty="0" smtClean="0"/>
              <a:t> </a:t>
            </a:r>
            <a:r>
              <a:rPr lang="en-US" dirty="0" smtClean="0"/>
              <a:t>[2</a:t>
            </a:r>
            <a:r>
              <a:rPr lang="ru-RU" dirty="0" smtClean="0"/>
              <a:t>/</a:t>
            </a:r>
            <a:r>
              <a:rPr lang="en-US" dirty="0" smtClean="0"/>
              <a:t>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95536" y="1412776"/>
            <a:ext cx="84969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Включить/выключить лицевые грани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Направление рисования грани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против часовой стрелке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//  по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часовой стрелке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742950" lvl="1" indent="-285750">
              <a:buFont typeface="Wingdings" pitchFamily="2" charset="2"/>
              <a:buNone/>
            </a:pP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Сокрытие (отбраковка) граней</a:t>
            </a:r>
          </a:p>
          <a:p>
            <a:pPr marL="1143000" lvl="2" indent="-228600"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GL_FRONT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лицевых граней</a:t>
            </a:r>
          </a:p>
          <a:p>
            <a:pPr marL="1143000" lvl="2" indent="-228600"/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GL_BACK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нелицевых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граней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3197</TotalTime>
  <Words>408</Words>
  <Application>Microsoft Office PowerPoint</Application>
  <PresentationFormat>Экран (4:3)</PresentationFormat>
  <Paragraphs>145</Paragraphs>
  <Slides>10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КГ</vt:lpstr>
      <vt:lpstr>Equation</vt:lpstr>
      <vt:lpstr>(удаление невидимых линий)</vt:lpstr>
      <vt:lpstr>Видимые и невидимые линии</vt:lpstr>
      <vt:lpstr>Метод лицевых граней</vt:lpstr>
      <vt:lpstr>Метод художника</vt:lpstr>
      <vt:lpstr>Метод двоичного разбиения</vt:lpstr>
      <vt:lpstr>Метод трассировки</vt:lpstr>
      <vt:lpstr>Метод буфера глубины</vt:lpstr>
      <vt:lpstr>Z – буфер в OpenGL</vt:lpstr>
      <vt:lpstr>Метод лицевых граней в OpenGL</vt:lpstr>
      <vt:lpstr>Пример удаления невидимых линий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287</cp:revision>
  <dcterms:created xsi:type="dcterms:W3CDTF">2014-02-11T08:42:57Z</dcterms:created>
  <dcterms:modified xsi:type="dcterms:W3CDTF">2018-03-21T04:23:40Z</dcterms:modified>
</cp:coreProperties>
</file>