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sldIdLst>
    <p:sldId id="294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00CC00"/>
    <a:srgbClr val="FF99FF"/>
    <a:srgbClr val="FFCCFF"/>
    <a:srgbClr val="FF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68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1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8D768-CBD4-417E-BA09-47C5FFE80F36}" type="datetimeFigureOut">
              <a:rPr lang="ru-RU" smtClean="0"/>
              <a:pPr/>
              <a:t>30.05.2018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2902F-50E6-4EC2-9213-92658AEB9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12FEE5B3-5940-4A9D-9E03-B23D516BF1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4EEF8C-4CB8-4E8F-9730-58193D36B0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571D68-41DB-4C38-9B05-03207946A7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3ABB9FF-E7FC-4143-BF54-5B64732F09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839B4-E77F-4A53-A3E4-0D448464EC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5110C8-8640-421F-B0C9-C75E14199D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05AA3-7B3B-4E6A-987B-DE00507307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75888-5E7B-42E6-996D-CDC1A360E9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2A4C58-348D-4FBF-B41C-44093C911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81A9F-4014-4116-93E1-4B35BC2A85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20B03F7-9740-4453-A298-FEC3E9F6F4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0;&#1043;\Voxatron%200.2.10%20Trailer.avi" TargetMode="Externa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err="1" smtClean="0"/>
              <a:t>Воксели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9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Визуализация </a:t>
            </a:r>
            <a:r>
              <a:rPr lang="ru-RU" sz="2800" dirty="0" err="1" smtClean="0"/>
              <a:t>воксельной</a:t>
            </a:r>
            <a:r>
              <a:rPr lang="ru-RU" sz="2800" dirty="0" smtClean="0"/>
              <a:t> графики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Maximum intensity projection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(12)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.1.4 Визуализация воксельной графики  </a:t>
            </a:r>
            <a:r>
              <a:rPr lang="en-US" dirty="0" smtClean="0"/>
              <a:t>[3/3]</a:t>
            </a:r>
            <a:endParaRPr lang="ru-RU" dirty="0"/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467544" y="1196752"/>
            <a:ext cx="8208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lvl="1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Алгоритм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отслеживает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обратную траекторию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распространения луча,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 луч проходит сквозь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выбирается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воксель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максимальным значением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204864"/>
            <a:ext cx="4118007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5786" y="2204864"/>
            <a:ext cx="4029504" cy="4094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</a:t>
            </a:r>
            <a:r>
              <a:rPr lang="ru-RU" sz="2800" dirty="0" err="1" smtClean="0"/>
              <a:t>воксельной</a:t>
            </a:r>
            <a:r>
              <a:rPr lang="ru-RU" sz="2800" dirty="0" smtClean="0"/>
              <a:t> графики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(12)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</a:t>
            </a:r>
            <a:r>
              <a:rPr lang="en-US" dirty="0" smtClean="0"/>
              <a:t>5</a:t>
            </a:r>
            <a:r>
              <a:rPr lang="ru-RU" dirty="0" smtClean="0"/>
              <a:t> Примеры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1" name="Picture 3" descr="Fi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213" y="1162068"/>
            <a:ext cx="4508500" cy="2487613"/>
          </a:xfrm>
          <a:prstGeom prst="rect">
            <a:avLst/>
          </a:prstGeom>
          <a:noFill/>
        </p:spPr>
      </p:pic>
      <p:pic>
        <p:nvPicPr>
          <p:cNvPr id="12" name="Picture 4" descr="Fig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2052" y="3645024"/>
            <a:ext cx="3588015" cy="2691011"/>
          </a:xfrm>
          <a:prstGeom prst="rect">
            <a:avLst/>
          </a:prstGeom>
          <a:noFill/>
        </p:spPr>
      </p:pic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467544" y="3593133"/>
            <a:ext cx="34099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Принудительное сглаживание</a:t>
            </a:r>
          </a:p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	        +</a:t>
            </a:r>
          </a:p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примеры деформации фигур</a:t>
            </a: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5364088" y="3284984"/>
            <a:ext cx="32079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Естественная ступенчатость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</a:t>
            </a:r>
            <a:r>
              <a:rPr lang="ru-RU" sz="2800" dirty="0" err="1" smtClean="0"/>
              <a:t>воксельной</a:t>
            </a:r>
            <a:r>
              <a:rPr lang="ru-RU" sz="2800" dirty="0" smtClean="0"/>
              <a:t> графики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Voxatron</a:t>
            </a:r>
            <a:r>
              <a:rPr lang="ru-RU" sz="2400" dirty="0" smtClean="0"/>
              <a:t> 0.2.10 </a:t>
            </a:r>
            <a:r>
              <a:rPr lang="ru-RU" sz="2400" dirty="0" err="1" smtClean="0"/>
              <a:t>Trailer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(12)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</a:t>
            </a:r>
            <a:r>
              <a:rPr lang="en-US" dirty="0" smtClean="0"/>
              <a:t>5</a:t>
            </a:r>
            <a:r>
              <a:rPr lang="ru-RU" dirty="0" smtClean="0"/>
              <a:t> Примеры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5" name="Voxatron 0.2.10 Trailer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1" y="1196752"/>
            <a:ext cx="6816419" cy="5112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Определение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(12)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.1.1 Определение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1489720"/>
          </a:xfrm>
        </p:spPr>
        <p:txBody>
          <a:bodyPr>
            <a:noAutofit/>
          </a:bodyPr>
          <a:lstStyle/>
          <a:p>
            <a:pPr marL="342900" indent="-342900"/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Воксель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voxel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-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vo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lumetric pi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xel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объемный (трехмерный) пиксель</a:t>
            </a:r>
          </a:p>
          <a:p>
            <a:pPr marL="342900" indent="-342900">
              <a:spcBef>
                <a:spcPts val="1200"/>
              </a:spcBef>
            </a:pP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Доксель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doxel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 -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ynamic 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en-US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oxel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–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меняющейся во времени 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воксель</a:t>
            </a:r>
            <a:endParaRPr lang="ru-RU" sz="1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 Box 194"/>
          <p:cNvSpPr txBox="1">
            <a:spLocks noChangeArrowheads="1"/>
          </p:cNvSpPr>
          <p:nvPr/>
        </p:nvSpPr>
        <p:spPr bwMode="auto">
          <a:xfrm>
            <a:off x="2339925" y="5393333"/>
            <a:ext cx="170751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Двумерная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пиксельная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решетка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3х3</a:t>
            </a:r>
          </a:p>
        </p:txBody>
      </p:sp>
      <p:sp>
        <p:nvSpPr>
          <p:cNvPr id="7" name="Text Box 195"/>
          <p:cNvSpPr txBox="1">
            <a:spLocks noChangeArrowheads="1"/>
          </p:cNvSpPr>
          <p:nvPr/>
        </p:nvSpPr>
        <p:spPr bwMode="auto">
          <a:xfrm>
            <a:off x="6273750" y="5248870"/>
            <a:ext cx="199125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Трехмерная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воксельная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решетка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3х3х3</a:t>
            </a:r>
          </a:p>
        </p:txBody>
      </p:sp>
      <p:grpSp>
        <p:nvGrpSpPr>
          <p:cNvPr id="9" name="Group 257"/>
          <p:cNvGrpSpPr>
            <a:grpSpLocks/>
          </p:cNvGrpSpPr>
          <p:nvPr/>
        </p:nvGrpSpPr>
        <p:grpSpPr bwMode="auto">
          <a:xfrm>
            <a:off x="6242000" y="3132733"/>
            <a:ext cx="1930400" cy="1935162"/>
            <a:chOff x="2815" y="1825"/>
            <a:chExt cx="1216" cy="1219"/>
          </a:xfrm>
        </p:grpSpPr>
        <p:sp>
          <p:nvSpPr>
            <p:cNvPr id="10" name="AutoShape 208"/>
            <p:cNvSpPr>
              <a:spLocks noChangeArrowheads="1"/>
            </p:cNvSpPr>
            <p:nvPr/>
          </p:nvSpPr>
          <p:spPr bwMode="auto">
            <a:xfrm>
              <a:off x="3014" y="2437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AutoShape 209"/>
            <p:cNvSpPr>
              <a:spLocks noChangeArrowheads="1"/>
            </p:cNvSpPr>
            <p:nvPr/>
          </p:nvSpPr>
          <p:spPr bwMode="auto">
            <a:xfrm>
              <a:off x="3320" y="2437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AutoShape 202"/>
            <p:cNvSpPr>
              <a:spLocks noChangeArrowheads="1"/>
            </p:cNvSpPr>
            <p:nvPr/>
          </p:nvSpPr>
          <p:spPr bwMode="auto">
            <a:xfrm>
              <a:off x="3014" y="2131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AutoShape 203"/>
            <p:cNvSpPr>
              <a:spLocks noChangeArrowheads="1"/>
            </p:cNvSpPr>
            <p:nvPr/>
          </p:nvSpPr>
          <p:spPr bwMode="auto">
            <a:xfrm>
              <a:off x="3320" y="2131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AutoShape 199"/>
            <p:cNvSpPr>
              <a:spLocks noChangeArrowheads="1"/>
            </p:cNvSpPr>
            <p:nvPr/>
          </p:nvSpPr>
          <p:spPr bwMode="auto">
            <a:xfrm>
              <a:off x="3014" y="1825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AutoShape 200"/>
            <p:cNvSpPr>
              <a:spLocks noChangeArrowheads="1"/>
            </p:cNvSpPr>
            <p:nvPr/>
          </p:nvSpPr>
          <p:spPr bwMode="auto">
            <a:xfrm>
              <a:off x="3320" y="1825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AutoShape 225"/>
            <p:cNvSpPr>
              <a:spLocks noChangeArrowheads="1"/>
            </p:cNvSpPr>
            <p:nvPr/>
          </p:nvSpPr>
          <p:spPr bwMode="auto">
            <a:xfrm>
              <a:off x="3623" y="2437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AutoShape 226"/>
            <p:cNvSpPr>
              <a:spLocks noChangeArrowheads="1"/>
            </p:cNvSpPr>
            <p:nvPr/>
          </p:nvSpPr>
          <p:spPr bwMode="auto">
            <a:xfrm>
              <a:off x="3623" y="2131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AutoShape 227"/>
            <p:cNvSpPr>
              <a:spLocks noChangeArrowheads="1"/>
            </p:cNvSpPr>
            <p:nvPr/>
          </p:nvSpPr>
          <p:spPr bwMode="auto">
            <a:xfrm>
              <a:off x="3623" y="1825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33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AutoShape 239"/>
            <p:cNvSpPr>
              <a:spLocks noChangeArrowheads="1"/>
            </p:cNvSpPr>
            <p:nvPr/>
          </p:nvSpPr>
          <p:spPr bwMode="auto">
            <a:xfrm>
              <a:off x="2912" y="2538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AutoShape 240"/>
            <p:cNvSpPr>
              <a:spLocks noChangeArrowheads="1"/>
            </p:cNvSpPr>
            <p:nvPr/>
          </p:nvSpPr>
          <p:spPr bwMode="auto">
            <a:xfrm>
              <a:off x="3218" y="2538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241"/>
            <p:cNvSpPr>
              <a:spLocks noChangeArrowheads="1"/>
            </p:cNvSpPr>
            <p:nvPr/>
          </p:nvSpPr>
          <p:spPr bwMode="auto">
            <a:xfrm>
              <a:off x="2912" y="2232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AutoShape 242"/>
            <p:cNvSpPr>
              <a:spLocks noChangeArrowheads="1"/>
            </p:cNvSpPr>
            <p:nvPr/>
          </p:nvSpPr>
          <p:spPr bwMode="auto">
            <a:xfrm>
              <a:off x="3218" y="2232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AutoShape 243"/>
            <p:cNvSpPr>
              <a:spLocks noChangeArrowheads="1"/>
            </p:cNvSpPr>
            <p:nvPr/>
          </p:nvSpPr>
          <p:spPr bwMode="auto">
            <a:xfrm>
              <a:off x="2912" y="1926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AutoShape 244"/>
            <p:cNvSpPr>
              <a:spLocks noChangeArrowheads="1"/>
            </p:cNvSpPr>
            <p:nvPr/>
          </p:nvSpPr>
          <p:spPr bwMode="auto">
            <a:xfrm>
              <a:off x="3218" y="1926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AutoShape 245"/>
            <p:cNvSpPr>
              <a:spLocks noChangeArrowheads="1"/>
            </p:cNvSpPr>
            <p:nvPr/>
          </p:nvSpPr>
          <p:spPr bwMode="auto">
            <a:xfrm>
              <a:off x="3521" y="2538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AutoShape 246"/>
            <p:cNvSpPr>
              <a:spLocks noChangeArrowheads="1"/>
            </p:cNvSpPr>
            <p:nvPr/>
          </p:nvSpPr>
          <p:spPr bwMode="auto">
            <a:xfrm>
              <a:off x="3521" y="2232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AutoShape 247"/>
            <p:cNvSpPr>
              <a:spLocks noChangeArrowheads="1"/>
            </p:cNvSpPr>
            <p:nvPr/>
          </p:nvSpPr>
          <p:spPr bwMode="auto">
            <a:xfrm>
              <a:off x="3521" y="1926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AutoShape 248"/>
            <p:cNvSpPr>
              <a:spLocks noChangeArrowheads="1"/>
            </p:cNvSpPr>
            <p:nvPr/>
          </p:nvSpPr>
          <p:spPr bwMode="auto">
            <a:xfrm>
              <a:off x="2815" y="2636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99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AutoShape 249"/>
            <p:cNvSpPr>
              <a:spLocks noChangeArrowheads="1"/>
            </p:cNvSpPr>
            <p:nvPr/>
          </p:nvSpPr>
          <p:spPr bwMode="auto">
            <a:xfrm>
              <a:off x="3121" y="2636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AutoShape 250"/>
            <p:cNvSpPr>
              <a:spLocks noChangeArrowheads="1"/>
            </p:cNvSpPr>
            <p:nvPr/>
          </p:nvSpPr>
          <p:spPr bwMode="auto">
            <a:xfrm>
              <a:off x="2815" y="2330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AutoShape 251"/>
            <p:cNvSpPr>
              <a:spLocks noChangeArrowheads="1"/>
            </p:cNvSpPr>
            <p:nvPr/>
          </p:nvSpPr>
          <p:spPr bwMode="auto">
            <a:xfrm>
              <a:off x="3121" y="2330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AutoShape 252"/>
            <p:cNvSpPr>
              <a:spLocks noChangeArrowheads="1"/>
            </p:cNvSpPr>
            <p:nvPr/>
          </p:nvSpPr>
          <p:spPr bwMode="auto">
            <a:xfrm>
              <a:off x="2815" y="2024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AutoShape 253"/>
            <p:cNvSpPr>
              <a:spLocks noChangeArrowheads="1"/>
            </p:cNvSpPr>
            <p:nvPr/>
          </p:nvSpPr>
          <p:spPr bwMode="auto">
            <a:xfrm>
              <a:off x="3121" y="2024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AutoShape 254"/>
            <p:cNvSpPr>
              <a:spLocks noChangeArrowheads="1"/>
            </p:cNvSpPr>
            <p:nvPr/>
          </p:nvSpPr>
          <p:spPr bwMode="auto">
            <a:xfrm>
              <a:off x="3424" y="2636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AutoShape 255"/>
            <p:cNvSpPr>
              <a:spLocks noChangeArrowheads="1"/>
            </p:cNvSpPr>
            <p:nvPr/>
          </p:nvSpPr>
          <p:spPr bwMode="auto">
            <a:xfrm>
              <a:off x="3424" y="2330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AutoShape 256"/>
            <p:cNvSpPr>
              <a:spLocks noChangeArrowheads="1"/>
            </p:cNvSpPr>
            <p:nvPr/>
          </p:nvSpPr>
          <p:spPr bwMode="auto">
            <a:xfrm>
              <a:off x="3424" y="2024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9" name="Group 273"/>
          <p:cNvGrpSpPr>
            <a:grpSpLocks/>
          </p:cNvGrpSpPr>
          <p:nvPr/>
        </p:nvGrpSpPr>
        <p:grpSpPr bwMode="auto">
          <a:xfrm>
            <a:off x="2085925" y="3345458"/>
            <a:ext cx="1981200" cy="1831975"/>
            <a:chOff x="453" y="1978"/>
            <a:chExt cx="1248" cy="1154"/>
          </a:xfrm>
        </p:grpSpPr>
        <p:sp>
          <p:nvSpPr>
            <p:cNvPr id="40" name="Line 272"/>
            <p:cNvSpPr>
              <a:spLocks noChangeShapeType="1"/>
            </p:cNvSpPr>
            <p:nvPr/>
          </p:nvSpPr>
          <p:spPr bwMode="auto">
            <a:xfrm flipV="1">
              <a:off x="567" y="3022"/>
              <a:ext cx="104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270"/>
            <p:cNvSpPr>
              <a:spLocks noChangeShapeType="1"/>
            </p:cNvSpPr>
            <p:nvPr/>
          </p:nvSpPr>
          <p:spPr bwMode="auto">
            <a:xfrm flipV="1">
              <a:off x="567" y="2547"/>
              <a:ext cx="104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269"/>
            <p:cNvSpPr>
              <a:spLocks noChangeShapeType="1"/>
            </p:cNvSpPr>
            <p:nvPr/>
          </p:nvSpPr>
          <p:spPr bwMode="auto">
            <a:xfrm flipV="1">
              <a:off x="567" y="2093"/>
              <a:ext cx="104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Line 258"/>
            <p:cNvSpPr>
              <a:spLocks noChangeShapeType="1"/>
            </p:cNvSpPr>
            <p:nvPr/>
          </p:nvSpPr>
          <p:spPr bwMode="auto">
            <a:xfrm>
              <a:off x="567" y="2127"/>
              <a:ext cx="0" cy="9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Oval 45"/>
            <p:cNvSpPr>
              <a:spLocks noChangeArrowheads="1"/>
            </p:cNvSpPr>
            <p:nvPr/>
          </p:nvSpPr>
          <p:spPr bwMode="auto">
            <a:xfrm>
              <a:off x="453" y="1978"/>
              <a:ext cx="227" cy="227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Oval 259"/>
            <p:cNvSpPr>
              <a:spLocks noChangeArrowheads="1"/>
            </p:cNvSpPr>
            <p:nvPr/>
          </p:nvSpPr>
          <p:spPr bwMode="auto">
            <a:xfrm>
              <a:off x="453" y="2432"/>
              <a:ext cx="227" cy="227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Oval 260"/>
            <p:cNvSpPr>
              <a:spLocks noChangeArrowheads="1"/>
            </p:cNvSpPr>
            <p:nvPr/>
          </p:nvSpPr>
          <p:spPr bwMode="auto">
            <a:xfrm>
              <a:off x="453" y="2904"/>
              <a:ext cx="227" cy="227"/>
            </a:xfrm>
            <a:prstGeom prst="ellipse">
              <a:avLst/>
            </a:prstGeom>
            <a:solidFill>
              <a:srgbClr val="FF99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Line 261"/>
            <p:cNvSpPr>
              <a:spLocks noChangeShapeType="1"/>
            </p:cNvSpPr>
            <p:nvPr/>
          </p:nvSpPr>
          <p:spPr bwMode="auto">
            <a:xfrm>
              <a:off x="1089" y="2116"/>
              <a:ext cx="0" cy="9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Oval 262"/>
            <p:cNvSpPr>
              <a:spLocks noChangeArrowheads="1"/>
            </p:cNvSpPr>
            <p:nvPr/>
          </p:nvSpPr>
          <p:spPr bwMode="auto">
            <a:xfrm>
              <a:off x="975" y="1979"/>
              <a:ext cx="227" cy="227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Oval 263"/>
            <p:cNvSpPr>
              <a:spLocks noChangeArrowheads="1"/>
            </p:cNvSpPr>
            <p:nvPr/>
          </p:nvSpPr>
          <p:spPr bwMode="auto">
            <a:xfrm>
              <a:off x="975" y="2433"/>
              <a:ext cx="227" cy="227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Oval 264"/>
            <p:cNvSpPr>
              <a:spLocks noChangeArrowheads="1"/>
            </p:cNvSpPr>
            <p:nvPr/>
          </p:nvSpPr>
          <p:spPr bwMode="auto">
            <a:xfrm>
              <a:off x="975" y="2905"/>
              <a:ext cx="227" cy="227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Line 265"/>
            <p:cNvSpPr>
              <a:spLocks noChangeShapeType="1"/>
            </p:cNvSpPr>
            <p:nvPr/>
          </p:nvSpPr>
          <p:spPr bwMode="auto">
            <a:xfrm>
              <a:off x="1588" y="2134"/>
              <a:ext cx="0" cy="9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" name="Oval 266"/>
            <p:cNvSpPr>
              <a:spLocks noChangeArrowheads="1"/>
            </p:cNvSpPr>
            <p:nvPr/>
          </p:nvSpPr>
          <p:spPr bwMode="auto">
            <a:xfrm>
              <a:off x="1474" y="1979"/>
              <a:ext cx="227" cy="227"/>
            </a:xfrm>
            <a:prstGeom prst="ellipse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Oval 267"/>
            <p:cNvSpPr>
              <a:spLocks noChangeArrowheads="1"/>
            </p:cNvSpPr>
            <p:nvPr/>
          </p:nvSpPr>
          <p:spPr bwMode="auto">
            <a:xfrm>
              <a:off x="1474" y="2433"/>
              <a:ext cx="227" cy="227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Oval 268"/>
            <p:cNvSpPr>
              <a:spLocks noChangeArrowheads="1"/>
            </p:cNvSpPr>
            <p:nvPr/>
          </p:nvSpPr>
          <p:spPr bwMode="auto">
            <a:xfrm>
              <a:off x="1474" y="2905"/>
              <a:ext cx="227" cy="227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Воксельная</a:t>
            </a:r>
            <a:r>
              <a:rPr lang="ru-RU" sz="2800" dirty="0" smtClean="0"/>
              <a:t> и полигональная графика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(12)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.1.2 Воксельная и полигональная графика  </a:t>
            </a:r>
            <a:r>
              <a:rPr lang="en-US" dirty="0" smtClean="0"/>
              <a:t>[1/3]</a:t>
            </a:r>
            <a:endParaRPr lang="ru-RU" dirty="0"/>
          </a:p>
        </p:txBody>
      </p:sp>
      <p:pic>
        <p:nvPicPr>
          <p:cNvPr id="57" name="Picture 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2819400" cy="2809875"/>
          </a:xfrm>
          <a:prstGeom prst="rect">
            <a:avLst/>
          </a:prstGeom>
          <a:noFill/>
        </p:spPr>
      </p:pic>
      <p:pic>
        <p:nvPicPr>
          <p:cNvPr id="56" name="Picture 5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068960"/>
            <a:ext cx="2867025" cy="3286125"/>
          </a:xfrm>
          <a:prstGeom prst="rect">
            <a:avLst/>
          </a:prstGeom>
          <a:noFill/>
        </p:spPr>
      </p:pic>
      <p:pic>
        <p:nvPicPr>
          <p:cNvPr id="59" name="Picture 5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1196752"/>
            <a:ext cx="2819400" cy="2809875"/>
          </a:xfrm>
          <a:prstGeom prst="rect">
            <a:avLst/>
          </a:prstGeom>
          <a:noFill/>
        </p:spPr>
      </p:pic>
      <p:pic>
        <p:nvPicPr>
          <p:cNvPr id="58" name="Picture 5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2996952"/>
            <a:ext cx="2095500" cy="3295650"/>
          </a:xfrm>
          <a:prstGeom prst="rect">
            <a:avLst/>
          </a:prstGeom>
          <a:noFill/>
        </p:spPr>
      </p:pic>
      <p:sp>
        <p:nvSpPr>
          <p:cNvPr id="61" name="Text Box 52"/>
          <p:cNvSpPr txBox="1">
            <a:spLocks noChangeArrowheads="1"/>
          </p:cNvSpPr>
          <p:nvPr/>
        </p:nvSpPr>
        <p:spPr bwMode="auto">
          <a:xfrm>
            <a:off x="5508104" y="3933056"/>
            <a:ext cx="1816523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Объекты</a:t>
            </a: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представлены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в виде набора 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кубиков (точек</a:t>
            </a: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трёхмерной</a:t>
            </a: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матрицы)</a:t>
            </a:r>
          </a:p>
        </p:txBody>
      </p:sp>
      <p:sp>
        <p:nvSpPr>
          <p:cNvPr id="60" name="Text Box 3"/>
          <p:cNvSpPr txBox="1">
            <a:spLocks noChangeArrowheads="1"/>
          </p:cNvSpPr>
          <p:nvPr/>
        </p:nvSpPr>
        <p:spPr bwMode="auto">
          <a:xfrm>
            <a:off x="971600" y="4005064"/>
            <a:ext cx="205216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Объекты</a:t>
            </a: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представлены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в виде набора</a:t>
            </a: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многоугольников</a:t>
            </a: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(обычно</a:t>
            </a: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треугольников)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Воксельная</a:t>
            </a:r>
            <a:r>
              <a:rPr lang="ru-RU" sz="2800" dirty="0" smtClean="0"/>
              <a:t> и полигональная графика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(12)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.1.2 Воксельная и полигональная графика  </a:t>
            </a:r>
            <a:r>
              <a:rPr lang="en-US" dirty="0" smtClean="0"/>
              <a:t>[2/3]</a:t>
            </a:r>
            <a:endParaRPr lang="ru-RU" dirty="0"/>
          </a:p>
        </p:txBody>
      </p:sp>
      <p:pic>
        <p:nvPicPr>
          <p:cNvPr id="11" name="Picture 16" descr="v1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130" y="3431559"/>
            <a:ext cx="3729038" cy="2878138"/>
          </a:xfrm>
          <a:prstGeom prst="rect">
            <a:avLst/>
          </a:prstGeom>
          <a:noFill/>
        </p:spPr>
      </p:pic>
      <p:pic>
        <p:nvPicPr>
          <p:cNvPr id="12" name="Picture 17" descr="v2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2318" y="3431559"/>
            <a:ext cx="3840162" cy="2879725"/>
          </a:xfrm>
          <a:prstGeom prst="rect">
            <a:avLst/>
          </a:prstGeom>
          <a:noFill/>
        </p:spPr>
      </p:pic>
      <p:pic>
        <p:nvPicPr>
          <p:cNvPr id="13" name="Picture 19" descr="p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1168759"/>
            <a:ext cx="3048000" cy="2324100"/>
          </a:xfrm>
          <a:prstGeom prst="rect">
            <a:avLst/>
          </a:prstGeom>
          <a:noFill/>
        </p:spPr>
      </p:pic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2267744" y="1268760"/>
            <a:ext cx="20425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Полигональная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модель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≈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5 </a:t>
            </a:r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тыс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 Box 21"/>
          <p:cNvSpPr txBox="1">
            <a:spLocks noChangeArrowheads="1"/>
          </p:cNvSpPr>
          <p:nvPr/>
        </p:nvSpPr>
        <p:spPr bwMode="auto">
          <a:xfrm>
            <a:off x="3923928" y="4077072"/>
            <a:ext cx="15776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Воксельная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модель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Text Box 22"/>
          <p:cNvSpPr txBox="1">
            <a:spLocks noChangeArrowheads="1"/>
          </p:cNvSpPr>
          <p:nvPr/>
        </p:nvSpPr>
        <p:spPr bwMode="auto">
          <a:xfrm>
            <a:off x="2174180" y="6023947"/>
            <a:ext cx="25314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20 * 32 * 16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≈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10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тыс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6192143" y="5952509"/>
            <a:ext cx="266130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49 * 79 * 39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≈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151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тыс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Воксельная</a:t>
            </a:r>
            <a:r>
              <a:rPr lang="ru-RU" sz="2800" dirty="0" smtClean="0"/>
              <a:t> и полигональная графика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(12)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.1.2 Воксельная и полигональная графика  </a:t>
            </a:r>
            <a:r>
              <a:rPr lang="en-US" dirty="0" smtClean="0"/>
              <a:t>[3/3]</a:t>
            </a:r>
            <a:endParaRPr lang="ru-RU" dirty="0"/>
          </a:p>
        </p:txBody>
      </p:sp>
      <p:graphicFrame>
        <p:nvGraphicFramePr>
          <p:cNvPr id="18" name="Group 71"/>
          <p:cNvGraphicFramePr>
            <a:graphicFrameLocks noGrp="1"/>
          </p:cNvGraphicFramePr>
          <p:nvPr/>
        </p:nvGraphicFramePr>
        <p:xfrm>
          <a:off x="467171" y="1256054"/>
          <a:ext cx="8209285" cy="4765042"/>
        </p:xfrm>
        <a:graphic>
          <a:graphicData uri="http://schemas.openxmlformats.org/drawingml/2006/table">
            <a:tbl>
              <a:tblPr/>
              <a:tblGrid>
                <a:gridCol w="2952701"/>
                <a:gridCol w="2520662"/>
                <a:gridCol w="2735922"/>
              </a:tblGrid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Сравнение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Полигональная графика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Воксельная графика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программное развитие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хорошее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слабое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аппаратная поддержка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высокая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отсутствует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требования к памяти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нормальные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чрезмерные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уровень детализации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варьируется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фиксирован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внутренняя структура</a:t>
                      </a:r>
                      <a:b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(заполнение объема)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отсутствует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присутствует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возможности изменения объекта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низкие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высокие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Разреженное </a:t>
            </a:r>
            <a:r>
              <a:rPr lang="ru-RU" sz="2800" dirty="0" err="1" smtClean="0"/>
              <a:t>воксельное</a:t>
            </a:r>
            <a:r>
              <a:rPr lang="ru-RU" sz="2800" dirty="0" smtClean="0"/>
              <a:t> </a:t>
            </a:r>
            <a:r>
              <a:rPr lang="ru-RU" sz="2800" dirty="0" err="1" smtClean="0"/>
              <a:t>октодерево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Sparse </a:t>
            </a:r>
            <a:r>
              <a:rPr lang="en-US" sz="2400" dirty="0" err="1" smtClean="0"/>
              <a:t>Voxel</a:t>
            </a:r>
            <a:r>
              <a:rPr lang="en-US" sz="2400" dirty="0" smtClean="0"/>
              <a:t> </a:t>
            </a:r>
            <a:r>
              <a:rPr lang="en-US" sz="2400" dirty="0" err="1" smtClean="0"/>
              <a:t>Octree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(12)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</a:t>
            </a:r>
            <a:r>
              <a:rPr lang="en-US" dirty="0" smtClean="0"/>
              <a:t>3</a:t>
            </a:r>
            <a:r>
              <a:rPr lang="ru-RU" dirty="0" smtClean="0"/>
              <a:t> Разреженное </a:t>
            </a:r>
            <a:r>
              <a:rPr lang="ru-RU" dirty="0" err="1" smtClean="0"/>
              <a:t>воксельное</a:t>
            </a:r>
            <a:r>
              <a:rPr lang="ru-RU" dirty="0" smtClean="0"/>
              <a:t> </a:t>
            </a:r>
            <a:r>
              <a:rPr lang="ru-RU" dirty="0" err="1" smtClean="0"/>
              <a:t>октодерево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Picture 40" descr="800px-Octree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214487"/>
            <a:ext cx="5616575" cy="3222625"/>
          </a:xfrm>
          <a:prstGeom prst="rect">
            <a:avLst/>
          </a:prstGeom>
          <a:noFill/>
        </p:spPr>
      </p:pic>
      <p:sp>
        <p:nvSpPr>
          <p:cNvPr id="8" name="Rectangle 41"/>
          <p:cNvSpPr>
            <a:spLocks noChangeArrowheads="1"/>
          </p:cNvSpPr>
          <p:nvPr/>
        </p:nvSpPr>
        <p:spPr bwMode="auto">
          <a:xfrm>
            <a:off x="1547664" y="4581128"/>
            <a:ext cx="5472608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Компактное хранения однородных пространств:</a:t>
            </a:r>
          </a:p>
          <a:p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(+) уменьшает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объем </a:t>
            </a:r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данных</a:t>
            </a:r>
          </a:p>
          <a:p>
            <a:pPr lvl="1"/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(+) увеличивает скорость </a:t>
            </a:r>
            <a:r>
              <a:rPr lang="ru-RU" sz="1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рендеринга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(–) затрудняет прямой доступ</a:t>
            </a:r>
          </a:p>
          <a:p>
            <a:pPr lvl="1"/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(–) сильно усложняет модификацию объекта</a:t>
            </a:r>
          </a:p>
        </p:txBody>
      </p:sp>
      <p:sp>
        <p:nvSpPr>
          <p:cNvPr id="9" name="Rectangle 39"/>
          <p:cNvSpPr>
            <a:spLocks noChangeArrowheads="1"/>
          </p:cNvSpPr>
          <p:nvPr/>
        </p:nvSpPr>
        <p:spPr bwMode="auto">
          <a:xfrm>
            <a:off x="683568" y="1268760"/>
            <a:ext cx="237626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Первый узел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дерева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корень)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это куб,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содержащий </a:t>
            </a:r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весь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Rectangle 39"/>
          <p:cNvSpPr>
            <a:spLocks noChangeArrowheads="1"/>
          </p:cNvSpPr>
          <p:nvPr/>
        </p:nvSpPr>
        <p:spPr bwMode="auto">
          <a:xfrm>
            <a:off x="755577" y="2610778"/>
            <a:ext cx="230425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Каждый </a:t>
            </a:r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узел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имеет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 или 8 потомков</a:t>
            </a:r>
          </a:p>
          <a:p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Каждый потомок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формируют куб 2×2×2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Разреженное </a:t>
            </a:r>
            <a:r>
              <a:rPr lang="ru-RU" sz="2800" dirty="0" err="1" smtClean="0"/>
              <a:t>воксельное</a:t>
            </a:r>
            <a:r>
              <a:rPr lang="ru-RU" sz="2800" dirty="0" smtClean="0"/>
              <a:t> </a:t>
            </a:r>
            <a:r>
              <a:rPr lang="ru-RU" sz="2800" dirty="0" err="1" smtClean="0"/>
              <a:t>октодерево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Sparse </a:t>
            </a:r>
            <a:r>
              <a:rPr lang="en-US" sz="2400" dirty="0" err="1" smtClean="0"/>
              <a:t>Voxel</a:t>
            </a:r>
            <a:r>
              <a:rPr lang="en-US" sz="2400" dirty="0" smtClean="0"/>
              <a:t> </a:t>
            </a:r>
            <a:r>
              <a:rPr lang="en-US" sz="2400" dirty="0" err="1" smtClean="0"/>
              <a:t>Octree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(12)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</a:t>
            </a:r>
            <a:r>
              <a:rPr lang="en-US" dirty="0" smtClean="0"/>
              <a:t>3</a:t>
            </a:r>
            <a:r>
              <a:rPr lang="ru-RU" dirty="0" smtClean="0"/>
              <a:t> Разреженное </a:t>
            </a:r>
            <a:r>
              <a:rPr lang="ru-RU" dirty="0" err="1" smtClean="0"/>
              <a:t>воксельное</a:t>
            </a:r>
            <a:r>
              <a:rPr lang="ru-RU" dirty="0" smtClean="0"/>
              <a:t> </a:t>
            </a:r>
            <a:r>
              <a:rPr lang="ru-RU" dirty="0" err="1" smtClean="0"/>
              <a:t>октодерево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68760"/>
            <a:ext cx="5381783" cy="5025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83452" y="1196753"/>
            <a:ext cx="2756789" cy="511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Визуализация </a:t>
            </a:r>
            <a:r>
              <a:rPr lang="ru-RU" sz="2800" dirty="0" err="1" smtClean="0"/>
              <a:t>воксельной</a:t>
            </a:r>
            <a:r>
              <a:rPr lang="ru-RU" sz="2800" dirty="0" smtClean="0"/>
              <a:t> графики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Marching cubes</a:t>
            </a:r>
            <a:r>
              <a:rPr lang="ru-RU" sz="2400" dirty="0" smtClean="0"/>
              <a:t>)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(12)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.1.4 Визуализация воксельной графики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/3]</a:t>
            </a:r>
            <a:endParaRPr lang="ru-RU" dirty="0"/>
          </a:p>
        </p:txBody>
      </p:sp>
      <p:pic>
        <p:nvPicPr>
          <p:cNvPr id="7" name="Picture 35" descr="536px-Marchingcubes-hea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722" y="1178090"/>
            <a:ext cx="4598665" cy="5148473"/>
          </a:xfrm>
          <a:prstGeom prst="rect">
            <a:avLst/>
          </a:prstGeom>
          <a:noFill/>
        </p:spPr>
      </p:pic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5292080" y="2132856"/>
            <a:ext cx="330206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Алгоритм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просматривает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8 соседних позиций</a:t>
            </a:r>
          </a:p>
          <a:p>
            <a:pPr lvl="1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каждой точки и</a:t>
            </a:r>
          </a:p>
          <a:p>
            <a:pPr lvl="1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на их основании</a:t>
            </a:r>
          </a:p>
          <a:p>
            <a:pPr lvl="1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выбирает</a:t>
            </a:r>
          </a:p>
          <a:p>
            <a:pPr lvl="1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представляющий её</a:t>
            </a:r>
          </a:p>
          <a:p>
            <a:pPr lvl="1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полигон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Визуализация </a:t>
            </a:r>
            <a:r>
              <a:rPr lang="ru-RU" sz="2800" dirty="0" err="1" smtClean="0"/>
              <a:t>воксельной</a:t>
            </a:r>
            <a:r>
              <a:rPr lang="ru-RU" sz="2800" dirty="0" smtClean="0"/>
              <a:t> графики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Volume ray tracing</a:t>
            </a:r>
            <a:r>
              <a:rPr lang="ru-RU" sz="2400" dirty="0" smtClean="0"/>
              <a:t>)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(12)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.1.4 Визуализация воксельной графики  </a:t>
            </a:r>
            <a:r>
              <a:rPr lang="en-US" dirty="0" smtClean="0"/>
              <a:t>[2/3]</a:t>
            </a:r>
            <a:endParaRPr lang="ru-RU" dirty="0"/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4788024" y="2708920"/>
            <a:ext cx="351809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Алгоритм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отслеживает</a:t>
            </a:r>
          </a:p>
          <a:p>
            <a:pPr lvl="1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обратную траекторию</a:t>
            </a:r>
          </a:p>
          <a:p>
            <a:pPr lvl="1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распространения луча</a:t>
            </a:r>
          </a:p>
          <a:p>
            <a:pPr lvl="1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(от экрана к источнику)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57826"/>
            <a:ext cx="4265935" cy="51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2707</TotalTime>
  <Words>303</Words>
  <Application>Microsoft Office PowerPoint</Application>
  <PresentationFormat>Экран (4:3)</PresentationFormat>
  <Paragraphs>118</Paragraphs>
  <Slides>12</Slides>
  <Notes>11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КГ</vt:lpstr>
      <vt:lpstr>(Воксели)</vt:lpstr>
      <vt:lpstr>Определение</vt:lpstr>
      <vt:lpstr>Воксельная и полигональная графика</vt:lpstr>
      <vt:lpstr>Воксельная и полигональная графика</vt:lpstr>
      <vt:lpstr>Воксельная и полигональная графика</vt:lpstr>
      <vt:lpstr>Разреженное воксельное октодерево (Sparse Voxel Octree)</vt:lpstr>
      <vt:lpstr>Разреженное воксельное октодерево (Sparse Voxel Octree)</vt:lpstr>
      <vt:lpstr>Визуализация воксельной графики (Marching cubes) </vt:lpstr>
      <vt:lpstr>Визуализация воксельной графики (Volume ray tracing) </vt:lpstr>
      <vt:lpstr>Визуализация воксельной графики (Maximum intensity projection)</vt:lpstr>
      <vt:lpstr>Пример воксельной графики</vt:lpstr>
      <vt:lpstr>Пример воксельной графики (Voxatron 0.2.10 Trailer)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239</cp:revision>
  <dcterms:created xsi:type="dcterms:W3CDTF">2014-02-11T08:42:57Z</dcterms:created>
  <dcterms:modified xsi:type="dcterms:W3CDTF">2018-05-30T05:05:20Z</dcterms:modified>
</cp:coreProperties>
</file>