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53" r:id="rId2"/>
    <p:sldId id="369" r:id="rId3"/>
    <p:sldId id="380" r:id="rId4"/>
    <p:sldId id="381" r:id="rId5"/>
    <p:sldId id="383" r:id="rId6"/>
    <p:sldId id="378" r:id="rId7"/>
    <p:sldId id="354" r:id="rId8"/>
    <p:sldId id="368" r:id="rId9"/>
    <p:sldId id="367" r:id="rId10"/>
    <p:sldId id="355" r:id="rId11"/>
    <p:sldId id="366" r:id="rId12"/>
    <p:sldId id="373" r:id="rId13"/>
    <p:sldId id="371" r:id="rId14"/>
    <p:sldId id="372" r:id="rId15"/>
    <p:sldId id="374" r:id="rId16"/>
    <p:sldId id="375" r:id="rId17"/>
    <p:sldId id="3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0" autoAdjust="0"/>
    <p:restoredTop sz="94625" autoAdjust="0"/>
  </p:normalViewPr>
  <p:slideViewPr>
    <p:cSldViewPr>
      <p:cViewPr>
        <p:scale>
          <a:sx n="125" d="100"/>
          <a:sy n="125" d="100"/>
        </p:scale>
        <p:origin x="-594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9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14.jpeg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jpeg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проекции и нормали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Вычисление нормали в вершине:</a:t>
            </a:r>
            <a:br>
              <a:rPr lang="ru-RU" sz="2800" dirty="0" smtClean="0"/>
            </a:br>
            <a:r>
              <a:rPr lang="ru-RU" sz="2400" dirty="0" smtClean="0"/>
              <a:t>для граней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(17)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942727" y="2061740"/>
            <a:ext cx="2160587" cy="2159000"/>
          </a:xfrm>
          <a:prstGeom prst="cube">
            <a:avLst>
              <a:gd name="adj" fmla="val 25000"/>
            </a:avLst>
          </a:prstGeom>
          <a:blipFill>
            <a:blip r:embed="rId4" cstate="print"/>
            <a:tile tx="0" ty="0" sx="100000" sy="100000" flip="none" algn="tl"/>
          </a:blipFill>
          <a:ln w="254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2492127" y="2526878"/>
            <a:ext cx="144462" cy="144462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2238127" y="256497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82377" y="238698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c</a:t>
            </a:r>
            <a:endParaRPr lang="ru-RU" i="1" dirty="0"/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382589" y="414930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d</a:t>
            </a:r>
            <a:endParaRPr lang="ru-RU" i="1" dirty="0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3030289" y="176646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b</a:t>
            </a:r>
            <a:endParaRPr lang="ru-RU" i="1" dirty="0"/>
          </a:p>
        </p:txBody>
      </p:sp>
      <p:graphicFrame>
        <p:nvGraphicFramePr>
          <p:cNvPr id="82955" name="Object 11"/>
          <p:cNvGraphicFramePr>
            <a:graphicFrameLocks noChangeAspect="1"/>
          </p:cNvGraphicFramePr>
          <p:nvPr/>
        </p:nvGraphicFramePr>
        <p:xfrm>
          <a:off x="2123728" y="1268760"/>
          <a:ext cx="479425" cy="407988"/>
        </p:xfrm>
        <a:graphic>
          <a:graphicData uri="http://schemas.openxmlformats.org/presentationml/2006/ole">
            <p:oleObj spid="_x0000_s82955" name="Формула" r:id="rId5" imgW="253800" imgH="215640" progId="">
              <p:embed/>
            </p:oleObj>
          </a:graphicData>
        </a:graphic>
      </p:graphicFrame>
      <p:graphicFrame>
        <p:nvGraphicFramePr>
          <p:cNvPr id="49" name="Object 11"/>
          <p:cNvGraphicFramePr>
            <a:graphicFrameLocks noChangeAspect="1"/>
          </p:cNvGraphicFramePr>
          <p:nvPr/>
        </p:nvGraphicFramePr>
        <p:xfrm>
          <a:off x="3635896" y="2732981"/>
          <a:ext cx="600075" cy="407987"/>
        </p:xfrm>
        <a:graphic>
          <a:graphicData uri="http://schemas.openxmlformats.org/presentationml/2006/ole">
            <p:oleObj spid="_x0000_s82956" name="Формула" r:id="rId6" imgW="317160" imgH="215640" progId="">
              <p:embed/>
            </p:oleObj>
          </a:graphicData>
        </a:graphic>
      </p:graphicFrame>
      <p:graphicFrame>
        <p:nvGraphicFramePr>
          <p:cNvPr id="50" name="Object 11"/>
          <p:cNvGraphicFramePr>
            <a:graphicFrameLocks noChangeAspect="1"/>
          </p:cNvGraphicFramePr>
          <p:nvPr/>
        </p:nvGraphicFramePr>
        <p:xfrm>
          <a:off x="1117005" y="4292774"/>
          <a:ext cx="574675" cy="360362"/>
        </p:xfrm>
        <a:graphic>
          <a:graphicData uri="http://schemas.openxmlformats.org/presentationml/2006/ole">
            <p:oleObj spid="_x0000_s82958" name="Формула" r:id="rId7" imgW="304560" imgH="190440" progId="">
              <p:embed/>
            </p:oleObj>
          </a:graphicData>
        </a:graphic>
      </p:graphicFrame>
      <p:graphicFrame>
        <p:nvGraphicFramePr>
          <p:cNvPr id="82959" name="Object 15"/>
          <p:cNvGraphicFramePr>
            <a:graphicFrameLocks noChangeAspect="1"/>
          </p:cNvGraphicFramePr>
          <p:nvPr/>
        </p:nvGraphicFramePr>
        <p:xfrm>
          <a:off x="669999" y="4869160"/>
          <a:ext cx="3109913" cy="1484313"/>
        </p:xfrm>
        <a:graphic>
          <a:graphicData uri="http://schemas.openxmlformats.org/presentationml/2006/ole">
            <p:oleObj spid="_x0000_s82959" name="Формула" r:id="rId8" imgW="1409400" imgH="672840" progId="">
              <p:embed/>
            </p:oleObj>
          </a:graphicData>
        </a:graphic>
      </p:graphicFrame>
      <p:sp>
        <p:nvSpPr>
          <p:cNvPr id="53" name="Line 8"/>
          <p:cNvSpPr>
            <a:spLocks noChangeShapeType="1"/>
          </p:cNvSpPr>
          <p:nvPr/>
        </p:nvSpPr>
        <p:spPr bwMode="auto">
          <a:xfrm flipV="1">
            <a:off x="2051720" y="1268760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" name="Line 8"/>
          <p:cNvSpPr>
            <a:spLocks noChangeShapeType="1"/>
          </p:cNvSpPr>
          <p:nvPr/>
        </p:nvSpPr>
        <p:spPr bwMode="auto">
          <a:xfrm rot="5400000" flipV="1">
            <a:off x="3401928" y="2618968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" name="Line 8"/>
          <p:cNvSpPr>
            <a:spLocks noChangeShapeType="1"/>
          </p:cNvSpPr>
          <p:nvPr/>
        </p:nvSpPr>
        <p:spPr bwMode="auto">
          <a:xfrm flipH="1">
            <a:off x="971600" y="3392880"/>
            <a:ext cx="792088" cy="111624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" name="Line 8"/>
          <p:cNvSpPr>
            <a:spLocks noChangeShapeType="1"/>
          </p:cNvSpPr>
          <p:nvPr/>
        </p:nvSpPr>
        <p:spPr bwMode="auto">
          <a:xfrm flipV="1">
            <a:off x="6386289" y="4437112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5400000" flipV="1">
            <a:off x="6906309" y="4966657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" name="Line 8"/>
          <p:cNvSpPr>
            <a:spLocks noChangeAspect="1" noChangeShapeType="1"/>
          </p:cNvSpPr>
          <p:nvPr/>
        </p:nvSpPr>
        <p:spPr bwMode="auto">
          <a:xfrm flipH="1">
            <a:off x="5871185" y="5473799"/>
            <a:ext cx="510912" cy="720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" name="Text Box 8"/>
          <p:cNvSpPr txBox="1">
            <a:spLocks noChangeArrowheads="1"/>
          </p:cNvSpPr>
          <p:nvPr/>
        </p:nvSpPr>
        <p:spPr bwMode="auto">
          <a:xfrm>
            <a:off x="6059835" y="5229200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graphicFrame>
        <p:nvGraphicFramePr>
          <p:cNvPr id="62" name="Object 11"/>
          <p:cNvGraphicFramePr>
            <a:graphicFrameLocks noChangeAspect="1"/>
          </p:cNvGraphicFramePr>
          <p:nvPr/>
        </p:nvGraphicFramePr>
        <p:xfrm>
          <a:off x="6444828" y="4365104"/>
          <a:ext cx="479425" cy="407988"/>
        </p:xfrm>
        <a:graphic>
          <a:graphicData uri="http://schemas.openxmlformats.org/presentationml/2006/ole">
            <p:oleObj spid="_x0000_s82960" name="Формула" r:id="rId9" imgW="253800" imgH="215640" progId="">
              <p:embed/>
            </p:oleObj>
          </a:graphicData>
        </a:graphic>
      </p:graphicFrame>
      <p:graphicFrame>
        <p:nvGraphicFramePr>
          <p:cNvPr id="63" name="Object 11"/>
          <p:cNvGraphicFramePr>
            <a:graphicFrameLocks noChangeAspect="1"/>
          </p:cNvGraphicFramePr>
          <p:nvPr/>
        </p:nvGraphicFramePr>
        <p:xfrm>
          <a:off x="6996261" y="5517232"/>
          <a:ext cx="600075" cy="407987"/>
        </p:xfrm>
        <a:graphic>
          <a:graphicData uri="http://schemas.openxmlformats.org/presentationml/2006/ole">
            <p:oleObj spid="_x0000_s82961" name="Формула" r:id="rId10" imgW="317160" imgH="215640" progId="">
              <p:embed/>
            </p:oleObj>
          </a:graphicData>
        </a:graphic>
      </p:graphicFrame>
      <p:graphicFrame>
        <p:nvGraphicFramePr>
          <p:cNvPr id="64" name="Object 11"/>
          <p:cNvGraphicFramePr>
            <a:graphicFrameLocks noChangeAspect="1"/>
          </p:cNvGraphicFramePr>
          <p:nvPr/>
        </p:nvGraphicFramePr>
        <p:xfrm>
          <a:off x="6060157" y="5948958"/>
          <a:ext cx="574675" cy="360362"/>
        </p:xfrm>
        <a:graphic>
          <a:graphicData uri="http://schemas.openxmlformats.org/presentationml/2006/ole">
            <p:oleObj spid="_x0000_s82962" name="Формула" r:id="rId11" imgW="304560" imgH="190440" progId="">
              <p:embed/>
            </p:oleObj>
          </a:graphicData>
        </a:graphic>
      </p:graphicFrame>
      <p:sp>
        <p:nvSpPr>
          <p:cNvPr id="74" name="TextBox 73"/>
          <p:cNvSpPr txBox="1"/>
          <p:nvPr/>
        </p:nvSpPr>
        <p:spPr>
          <a:xfrm rot="18547790">
            <a:off x="4914167" y="4895869"/>
            <a:ext cx="1216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«плоские»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нормали</a:t>
            </a:r>
            <a:endParaRPr lang="ru-RU" dirty="0">
              <a:latin typeface="+mn-lt"/>
            </a:endParaRPr>
          </a:p>
        </p:txBody>
      </p:sp>
      <p:sp>
        <p:nvSpPr>
          <p:cNvPr id="76" name="Line 8"/>
          <p:cNvSpPr>
            <a:spLocks noChangeShapeType="1"/>
          </p:cNvSpPr>
          <p:nvPr/>
        </p:nvSpPr>
        <p:spPr bwMode="auto">
          <a:xfrm flipV="1">
            <a:off x="6176749" y="1196752"/>
            <a:ext cx="0" cy="1044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" name="Line 8"/>
          <p:cNvSpPr>
            <a:spLocks noChangeShapeType="1"/>
          </p:cNvSpPr>
          <p:nvPr/>
        </p:nvSpPr>
        <p:spPr bwMode="auto">
          <a:xfrm rot="5400000" flipV="1">
            <a:off x="6715819" y="1726297"/>
            <a:ext cx="0" cy="1044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" name="Line 8"/>
          <p:cNvSpPr>
            <a:spLocks noChangeAspect="1" noChangeShapeType="1"/>
          </p:cNvSpPr>
          <p:nvPr/>
        </p:nvSpPr>
        <p:spPr bwMode="auto">
          <a:xfrm flipH="1">
            <a:off x="5671170" y="2242964"/>
            <a:ext cx="510912" cy="720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5850295" y="1988840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graphicFrame>
        <p:nvGraphicFramePr>
          <p:cNvPr id="80" name="Object 11"/>
          <p:cNvGraphicFramePr>
            <a:graphicFrameLocks noChangeAspect="1"/>
          </p:cNvGraphicFramePr>
          <p:nvPr/>
        </p:nvGraphicFramePr>
        <p:xfrm>
          <a:off x="6235288" y="1124744"/>
          <a:ext cx="479425" cy="407988"/>
        </p:xfrm>
        <a:graphic>
          <a:graphicData uri="http://schemas.openxmlformats.org/presentationml/2006/ole">
            <p:oleObj spid="_x0000_s82967" name="Формула" r:id="rId12" imgW="253800" imgH="215640" progId="">
              <p:embed/>
            </p:oleObj>
          </a:graphicData>
        </a:graphic>
      </p:graphicFrame>
      <p:graphicFrame>
        <p:nvGraphicFramePr>
          <p:cNvPr id="81" name="Object 11"/>
          <p:cNvGraphicFramePr>
            <a:graphicFrameLocks noChangeAspect="1"/>
          </p:cNvGraphicFramePr>
          <p:nvPr/>
        </p:nvGraphicFramePr>
        <p:xfrm>
          <a:off x="6786721" y="2276872"/>
          <a:ext cx="600075" cy="407987"/>
        </p:xfrm>
        <a:graphic>
          <a:graphicData uri="http://schemas.openxmlformats.org/presentationml/2006/ole">
            <p:oleObj spid="_x0000_s82968" name="Формула" r:id="rId13" imgW="317160" imgH="215640" progId="">
              <p:embed/>
            </p:oleObj>
          </a:graphicData>
        </a:graphic>
      </p:graphicFrame>
      <p:graphicFrame>
        <p:nvGraphicFramePr>
          <p:cNvPr id="82" name="Object 11"/>
          <p:cNvGraphicFramePr>
            <a:graphicFrameLocks noChangeAspect="1"/>
          </p:cNvGraphicFramePr>
          <p:nvPr/>
        </p:nvGraphicFramePr>
        <p:xfrm>
          <a:off x="5850617" y="2708598"/>
          <a:ext cx="574675" cy="360362"/>
        </p:xfrm>
        <a:graphic>
          <a:graphicData uri="http://schemas.openxmlformats.org/presentationml/2006/ole">
            <p:oleObj spid="_x0000_s82969" name="Формула" r:id="rId14" imgW="304560" imgH="190440" progId="">
              <p:embed/>
            </p:oleObj>
          </a:graphicData>
        </a:graphic>
      </p:graphicFrame>
      <p:sp>
        <p:nvSpPr>
          <p:cNvPr id="83" name="Line 8"/>
          <p:cNvSpPr>
            <a:spLocks noChangeShapeType="1"/>
          </p:cNvSpPr>
          <p:nvPr/>
        </p:nvSpPr>
        <p:spPr bwMode="auto">
          <a:xfrm rot="5400000" flipV="1">
            <a:off x="6259426" y="2164098"/>
            <a:ext cx="898006" cy="1055738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84" name="Object 11"/>
          <p:cNvGraphicFramePr>
            <a:graphicFrameLocks noChangeAspect="1"/>
          </p:cNvGraphicFramePr>
          <p:nvPr/>
        </p:nvGraphicFramePr>
        <p:xfrm>
          <a:off x="5868144" y="3284984"/>
          <a:ext cx="2784475" cy="407987"/>
        </p:xfrm>
        <a:graphic>
          <a:graphicData uri="http://schemas.openxmlformats.org/presentationml/2006/ole">
            <p:oleObj spid="_x0000_s82970" name="Формула" r:id="rId15" imgW="1473120" imgH="215640" progId="">
              <p:embed/>
            </p:oleObj>
          </a:graphicData>
        </a:graphic>
      </p:graphicFrame>
      <p:sp>
        <p:nvSpPr>
          <p:cNvPr id="85" name="TextBox 84"/>
          <p:cNvSpPr txBox="1"/>
          <p:nvPr/>
        </p:nvSpPr>
        <p:spPr>
          <a:xfrm rot="18677606">
            <a:off x="4667520" y="1881866"/>
            <a:ext cx="1582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«сглаженные»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нормали</a:t>
            </a:r>
            <a:endParaRPr lang="ru-RU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55523" y="3212976"/>
            <a:ext cx="98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latin typeface="+mn-lt"/>
              </a:rPr>
              <a:t>Векторная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сумма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82971" name="Object 20"/>
          <p:cNvGraphicFramePr>
            <a:graphicFrameLocks noChangeAspect="1"/>
          </p:cNvGraphicFramePr>
          <p:nvPr/>
        </p:nvGraphicFramePr>
        <p:xfrm>
          <a:off x="7236296" y="2852936"/>
          <a:ext cx="528637" cy="360362"/>
        </p:xfrm>
        <a:graphic>
          <a:graphicData uri="http://schemas.openxmlformats.org/presentationml/2006/ole">
            <p:oleObj spid="_x0000_s82971" name="Формула" r:id="rId16" imgW="279360" imgH="190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2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3" grpId="0" animBg="1"/>
      <p:bldP spid="54" grpId="0" animBg="1"/>
      <p:bldP spid="55" grpId="0" animBg="1"/>
      <p:bldP spid="58" grpId="0" animBg="1"/>
      <p:bldP spid="61" grpId="0"/>
      <p:bldP spid="74" grpId="0"/>
      <p:bldP spid="76" grpId="0" animBg="1"/>
      <p:bldP spid="77" grpId="0" animBg="1"/>
      <p:bldP spid="78" grpId="0" animBg="1"/>
      <p:bldP spid="79" grpId="0"/>
      <p:bldP spid="85" grpId="0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нормали в вершине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(17)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67544" y="1268760"/>
            <a:ext cx="820891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000" dirty="0" smtClean="0">
                <a:latin typeface="+mn-lt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вектора нормали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vnormal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=(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x,y,z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baseline="30000" dirty="0" smtClean="0">
                <a:latin typeface="Consolas" pitchFamily="49" charset="0"/>
                <a:cs typeface="Consolas" pitchFamily="49" charset="0"/>
              </a:rPr>
              <a:t>T</a:t>
            </a:r>
            <a:r>
              <a:rPr lang="ru-RU" sz="2000" dirty="0" smtClean="0">
                <a:latin typeface="+mn-lt"/>
                <a:cs typeface="Courier New" pitchFamily="49" charset="0"/>
              </a:rPr>
              <a:t>:</a:t>
            </a:r>
            <a:endParaRPr lang="en-US" sz="2000" dirty="0" smtClean="0">
              <a:latin typeface="+mn-lt"/>
              <a:cs typeface="Courier New" pitchFamily="49" charset="0"/>
            </a:endParaRPr>
          </a:p>
          <a:p>
            <a:pPr marL="1143000" lvl="2" indent="-228600"/>
            <a:r>
              <a:rPr lang="ru-RU" sz="2000" dirty="0" smtClean="0">
                <a:latin typeface="+mn-lt"/>
              </a:rPr>
              <a:t>	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3f(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gl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3f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v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veс_normal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+mn-lt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Указание на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автоматическую принудительную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нормализацию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установление единичной длины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векторов нормалей: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 indent="-228600"/>
            <a:r>
              <a:rPr lang="ru-RU" sz="2000" dirty="0" smtClean="0">
                <a:latin typeface="+mn-lt"/>
              </a:rPr>
              <a:t>	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GL_NORMALIZE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24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является таким же атрибутом вершины, как и цвет,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может задаваться внутри блока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/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End</a:t>
            </a:r>
            <a:endParaRPr lang="en-US" sz="2000" b="1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использовании целочисленных нормалей</a:t>
            </a:r>
            <a:r>
              <a:rPr lang="ru-RU" sz="2000" dirty="0" smtClean="0">
                <a:latin typeface="+mn-lt"/>
              </a:rPr>
              <a:t>  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ru-RU" sz="2000" dirty="0" smtClean="0">
                <a:latin typeface="+mn-lt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т.п.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вектора автоматически масштабируется в диапазон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[-1,1]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проекций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Типы проекций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(17)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23728" y="1268760"/>
            <a:ext cx="5400600" cy="54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Плоские геометрические проекции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132936"/>
            <a:ext cx="3312368" cy="50397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Параллельная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2132856"/>
            <a:ext cx="3240360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Центральная (перспективная)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36296" y="2780928"/>
            <a:ext cx="136815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Одноточечная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36296" y="3356992"/>
            <a:ext cx="136815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Двухточечная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36296" y="3933056"/>
            <a:ext cx="136815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Трехточечная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3068960"/>
            <a:ext cx="1944216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Ортогональные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3068960"/>
            <a:ext cx="244827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Косоугольные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44009" y="3717032"/>
            <a:ext cx="2016224" cy="864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Кабине</a:t>
            </a:r>
            <a:r>
              <a:rPr lang="en-US" sz="1200" dirty="0" smtClean="0">
                <a:solidFill>
                  <a:schemeClr val="tx1"/>
                </a:solidFill>
              </a:rPr>
              <a:t> (cabinet)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Кабинетная перспектива</a:t>
            </a:r>
            <a:endParaRPr lang="en-US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Фронтальная </a:t>
            </a:r>
            <a:r>
              <a:rPr lang="ru-RU" sz="1200" dirty="0" err="1" smtClean="0">
                <a:solidFill>
                  <a:schemeClr val="tx1"/>
                </a:solidFill>
              </a:rPr>
              <a:t>диметрия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44009" y="4653040"/>
            <a:ext cx="2016224" cy="864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err="1" smtClean="0">
                <a:solidFill>
                  <a:schemeClr val="tx1"/>
                </a:solidFill>
              </a:rPr>
              <a:t>Кавалье</a:t>
            </a:r>
            <a:r>
              <a:rPr lang="ru-RU" sz="1200" dirty="0" smtClean="0">
                <a:solidFill>
                  <a:schemeClr val="tx1"/>
                </a:solidFill>
              </a:rPr>
              <a:t> (</a:t>
            </a:r>
            <a:r>
              <a:rPr lang="en-US" sz="1200" dirty="0" smtClean="0">
                <a:solidFill>
                  <a:schemeClr val="tx1"/>
                </a:solidFill>
              </a:rPr>
              <a:t>cavalier</a:t>
            </a:r>
            <a:r>
              <a:rPr lang="ru-RU" sz="1200" dirty="0" smtClean="0">
                <a:solidFill>
                  <a:schemeClr val="tx1"/>
                </a:solidFill>
              </a:rPr>
              <a:t>)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Военная перспектива</a:t>
            </a:r>
            <a:endParaRPr lang="en-US" sz="1200" dirty="0" smtClean="0">
              <a:solidFill>
                <a:schemeClr val="tx1"/>
              </a:solidFill>
            </a:endParaRP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Горизонтальная изометрия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55776" y="4005064"/>
            <a:ext cx="1800200" cy="57606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Аксонометрическая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5536" y="4005064"/>
            <a:ext cx="1008112" cy="93610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Видовые</a:t>
            </a:r>
            <a:r>
              <a:rPr lang="ru-RU" sz="12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- спереди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- сбоку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- сверху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59832" y="4725144"/>
            <a:ext cx="1296144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Изометрическая</a:t>
            </a:r>
            <a:endParaRPr lang="ru-RU" sz="1100" dirty="0" smtClean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59832" y="5301208"/>
            <a:ext cx="1296144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err="1" smtClean="0">
                <a:solidFill>
                  <a:schemeClr val="tx1"/>
                </a:solidFill>
              </a:rPr>
              <a:t>Диметрическая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65086" y="2088841"/>
            <a:ext cx="14269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i="1" dirty="0" smtClean="0">
                <a:latin typeface="+mn-lt"/>
              </a:rPr>
              <a:t>Линии параллельны?</a:t>
            </a:r>
          </a:p>
          <a:p>
            <a:r>
              <a:rPr lang="ru-RU" sz="1100" i="1" dirty="0" smtClean="0">
                <a:latin typeface="+mn-lt"/>
              </a:rPr>
              <a:t>Нет точки схода?</a:t>
            </a:r>
            <a:endParaRPr lang="ru-RU" sz="1100" i="1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67744" y="2864047"/>
            <a:ext cx="158417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 smtClean="0">
                <a:latin typeface="+mn-lt"/>
              </a:rPr>
              <a:t>Направление проецирования перпендикулярно </a:t>
            </a:r>
            <a:r>
              <a:rPr lang="ru-RU" sz="1100" i="1" dirty="0" smtClean="0">
                <a:latin typeface="+mn-lt"/>
              </a:rPr>
              <a:t>картинной</a:t>
            </a:r>
            <a:br>
              <a:rPr lang="ru-RU" sz="1100" i="1" dirty="0" smtClean="0">
                <a:latin typeface="+mn-lt"/>
              </a:rPr>
            </a:br>
            <a:r>
              <a:rPr lang="ru-RU" sz="1100" i="1" dirty="0" smtClean="0">
                <a:latin typeface="+mn-lt"/>
              </a:rPr>
              <a:t> </a:t>
            </a:r>
            <a:r>
              <a:rPr lang="ru-RU" sz="1100" i="1" dirty="0" smtClean="0">
                <a:latin typeface="+mn-lt"/>
              </a:rPr>
              <a:t>плоскости?</a:t>
            </a:r>
            <a:endParaRPr lang="ru-RU" sz="1100" i="1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98516" y="3807702"/>
            <a:ext cx="93610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100" i="1" dirty="0" smtClean="0">
                <a:latin typeface="+mn-lt"/>
              </a:rPr>
              <a:t>Оси </a:t>
            </a:r>
            <a:r>
              <a:rPr lang="ru-RU" sz="1100" i="1" dirty="0" err="1" smtClean="0">
                <a:latin typeface="+mn-lt"/>
              </a:rPr>
              <a:t>перпенди</a:t>
            </a:r>
            <a:r>
              <a:rPr lang="ru-RU" sz="1100" i="1" dirty="0" smtClean="0">
                <a:latin typeface="+mn-lt"/>
              </a:rPr>
              <a:t/>
            </a:r>
            <a:br>
              <a:rPr lang="ru-RU" sz="1100" i="1" dirty="0" smtClean="0">
                <a:latin typeface="+mn-lt"/>
              </a:rPr>
            </a:br>
            <a:r>
              <a:rPr lang="ru-RU" sz="1100" i="1" dirty="0" err="1" smtClean="0">
                <a:latin typeface="+mn-lt"/>
              </a:rPr>
              <a:t>кулярны</a:t>
            </a:r>
            <a:r>
              <a:rPr lang="ru-RU" sz="1100" i="1" dirty="0" smtClean="0">
                <a:latin typeface="+mn-lt"/>
              </a:rPr>
              <a:t> картинной плоскости?</a:t>
            </a:r>
            <a:endParaRPr lang="ru-RU" sz="1100" i="1" dirty="0">
              <a:latin typeface="+mn-lt"/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3779912" y="1844824"/>
            <a:ext cx="1584176" cy="360040"/>
            <a:chOff x="3779912" y="1844824"/>
            <a:chExt cx="1584176" cy="360040"/>
          </a:xfrm>
        </p:grpSpPr>
        <p:cxnSp>
          <p:nvCxnSpPr>
            <p:cNvPr id="37" name="Прямая со стрелкой 36"/>
            <p:cNvCxnSpPr/>
            <p:nvPr/>
          </p:nvCxnSpPr>
          <p:spPr>
            <a:xfrm flipH="1">
              <a:off x="3779912" y="1844824"/>
              <a:ext cx="792088" cy="360040"/>
            </a:xfrm>
            <a:prstGeom prst="straightConnector1">
              <a:avLst/>
            </a:prstGeom>
            <a:ln w="25400">
              <a:solidFill>
                <a:srgbClr val="00B05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4644008" y="1844824"/>
              <a:ext cx="720080" cy="36004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Группа 43"/>
          <p:cNvGrpSpPr/>
          <p:nvPr/>
        </p:nvGrpSpPr>
        <p:grpSpPr>
          <a:xfrm>
            <a:off x="2339752" y="2636912"/>
            <a:ext cx="1440160" cy="432048"/>
            <a:chOff x="2339752" y="2636912"/>
            <a:chExt cx="1440160" cy="432048"/>
          </a:xfrm>
        </p:grpSpPr>
        <p:cxnSp>
          <p:nvCxnSpPr>
            <p:cNvPr id="45" name="Прямая со стрелкой 44"/>
            <p:cNvCxnSpPr/>
            <p:nvPr/>
          </p:nvCxnSpPr>
          <p:spPr>
            <a:xfrm>
              <a:off x="3059832" y="2636912"/>
              <a:ext cx="720080" cy="432048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flipH="1">
              <a:off x="2339752" y="2636912"/>
              <a:ext cx="720080" cy="432048"/>
            </a:xfrm>
            <a:prstGeom prst="straightConnector1">
              <a:avLst/>
            </a:prstGeom>
            <a:ln w="25400">
              <a:solidFill>
                <a:srgbClr val="00B05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1331640" y="3573016"/>
            <a:ext cx="1224136" cy="432048"/>
            <a:chOff x="1331640" y="3573016"/>
            <a:chExt cx="1224136" cy="432048"/>
          </a:xfrm>
        </p:grpSpPr>
        <p:cxnSp>
          <p:nvCxnSpPr>
            <p:cNvPr id="53" name="Прямая со стрелкой 52"/>
            <p:cNvCxnSpPr/>
            <p:nvPr/>
          </p:nvCxnSpPr>
          <p:spPr>
            <a:xfrm flipH="1">
              <a:off x="1331640" y="3573016"/>
              <a:ext cx="576064" cy="432048"/>
            </a:xfrm>
            <a:prstGeom prst="straightConnector1">
              <a:avLst/>
            </a:prstGeom>
            <a:ln w="25400">
              <a:solidFill>
                <a:srgbClr val="00B05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/>
            <p:nvPr/>
          </p:nvCxnSpPr>
          <p:spPr>
            <a:xfrm>
              <a:off x="1979712" y="3573016"/>
              <a:ext cx="576064" cy="432048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>
            <a:off x="2827786" y="4581128"/>
            <a:ext cx="225726" cy="1008112"/>
            <a:chOff x="2625678" y="4725144"/>
            <a:chExt cx="225726" cy="1008112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2627784" y="4725144"/>
              <a:ext cx="0" cy="1008112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rot="5400000">
              <a:off x="2743404" y="5113580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5400000">
              <a:off x="2733678" y="5594776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6984296" y="2636912"/>
            <a:ext cx="267240" cy="1548000"/>
            <a:chOff x="6984296" y="2636912"/>
            <a:chExt cx="267240" cy="1548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>
              <a:off x="7001610" y="2636912"/>
              <a:ext cx="0" cy="1548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7125536" y="3454636"/>
              <a:ext cx="0" cy="252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7110296" y="4030700"/>
              <a:ext cx="0" cy="252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7119984" y="2916672"/>
              <a:ext cx="0" cy="252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507612" y="3573016"/>
            <a:ext cx="225726" cy="1548000"/>
            <a:chOff x="4507612" y="3573016"/>
            <a:chExt cx="225726" cy="1548000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>
              <a:off x="4509718" y="3573016"/>
              <a:ext cx="0" cy="1548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4625338" y="4044508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4615612" y="4992424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Плоские проекции: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центральная и параллельная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Типы проекций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(17)</a:t>
            </a:r>
            <a:endParaRPr lang="ru-RU" dirty="0"/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4864"/>
            <a:ext cx="83261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Параллельные проекции:</a:t>
            </a:r>
            <a:br>
              <a:rPr lang="ru-RU" sz="2800" dirty="0" smtClean="0"/>
            </a:br>
            <a:r>
              <a:rPr lang="ru-RU" sz="2400" dirty="0" smtClean="0"/>
              <a:t>ортогональные и косоугольные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Типы проекций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(17)</a:t>
            </a:r>
            <a:endParaRPr lang="ru-RU" dirty="0"/>
          </a:p>
        </p:txBody>
      </p:sp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76872"/>
            <a:ext cx="7493601" cy="2359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Аксонометрические</a:t>
            </a:r>
            <a:r>
              <a:rPr lang="ru-RU" sz="2800" dirty="0" smtClean="0"/>
              <a:t> проекции:</a:t>
            </a:r>
            <a:br>
              <a:rPr lang="ru-RU" sz="2800" dirty="0" smtClean="0"/>
            </a:br>
            <a:r>
              <a:rPr lang="ru-RU" sz="2400" dirty="0" smtClean="0"/>
              <a:t>изометрическая и </a:t>
            </a:r>
            <a:r>
              <a:rPr lang="ru-RU" sz="2400" dirty="0" err="1" smtClean="0"/>
              <a:t>диметрическая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Типы проекций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(17)</a:t>
            </a:r>
            <a:endParaRPr lang="ru-RU" dirty="0"/>
          </a:p>
        </p:txBody>
      </p:sp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3312368" cy="314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6769" y="2996952"/>
            <a:ext cx="3434193" cy="278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Косоугольные проекции:</a:t>
            </a:r>
            <a:br>
              <a:rPr lang="ru-RU" sz="2800" dirty="0" smtClean="0"/>
            </a:br>
            <a:r>
              <a:rPr lang="ru-RU" sz="2400" dirty="0" smtClean="0"/>
              <a:t>военная и кабинетная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Типы проекций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(17)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4509120"/>
            <a:ext cx="3026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latin typeface="+mn-lt"/>
              </a:rPr>
              <a:t>Свободная проекция</a:t>
            </a:r>
            <a:r>
              <a:rPr lang="en-US" sz="1200" i="1" dirty="0" smtClean="0">
                <a:latin typeface="+mn-lt"/>
              </a:rPr>
              <a:t/>
            </a:r>
            <a:br>
              <a:rPr lang="en-US" sz="1200" i="1" dirty="0" smtClean="0">
                <a:latin typeface="+mn-lt"/>
              </a:rPr>
            </a:br>
            <a:r>
              <a:rPr lang="ru-RU" sz="1200" i="1" dirty="0" smtClean="0">
                <a:latin typeface="+mn-lt"/>
              </a:rPr>
              <a:t>(аксонометрическая косоугольная </a:t>
            </a:r>
            <a:r>
              <a:rPr lang="en-US" sz="1200" i="1" dirty="0" smtClean="0">
                <a:latin typeface="+mn-lt"/>
              </a:rPr>
              <a:t/>
            </a:r>
            <a:br>
              <a:rPr lang="en-US" sz="1200" i="1" dirty="0" smtClean="0">
                <a:latin typeface="+mn-lt"/>
              </a:rPr>
            </a:br>
            <a:r>
              <a:rPr lang="ru-RU" sz="1200" i="1" dirty="0" smtClean="0">
                <a:latin typeface="+mn-lt"/>
              </a:rPr>
              <a:t>горизонтальная изометрическая проекция)</a:t>
            </a:r>
            <a:endParaRPr lang="ru-RU" sz="1200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4581128"/>
            <a:ext cx="28155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latin typeface="+mn-lt"/>
              </a:rPr>
              <a:t>Кабинетная проекция</a:t>
            </a:r>
            <a:r>
              <a:rPr lang="en-US" sz="1200" i="1" dirty="0" smtClean="0">
                <a:latin typeface="+mn-lt"/>
              </a:rPr>
              <a:t/>
            </a:r>
            <a:br>
              <a:rPr lang="en-US" sz="1200" i="1" dirty="0" smtClean="0">
                <a:latin typeface="+mn-lt"/>
              </a:rPr>
            </a:br>
            <a:r>
              <a:rPr lang="ru-RU" sz="1200" i="1" dirty="0" smtClean="0">
                <a:latin typeface="+mn-lt"/>
              </a:rPr>
              <a:t>(аксонометрическая косоугольная </a:t>
            </a:r>
            <a:r>
              <a:rPr lang="en-US" sz="1200" i="1" dirty="0" smtClean="0">
                <a:latin typeface="+mn-lt"/>
              </a:rPr>
              <a:t/>
            </a:r>
            <a:br>
              <a:rPr lang="en-US" sz="1200" i="1" dirty="0" smtClean="0">
                <a:latin typeface="+mn-lt"/>
              </a:rPr>
            </a:br>
            <a:r>
              <a:rPr lang="ru-RU" sz="1200" i="1" dirty="0" smtClean="0">
                <a:latin typeface="+mn-lt"/>
              </a:rPr>
              <a:t>фронтальная </a:t>
            </a:r>
            <a:r>
              <a:rPr lang="ru-RU" sz="1200" i="1" dirty="0" err="1" smtClean="0">
                <a:latin typeface="+mn-lt"/>
              </a:rPr>
              <a:t>диметрическая</a:t>
            </a:r>
            <a:r>
              <a:rPr lang="ru-RU" sz="1200" i="1" dirty="0" smtClean="0">
                <a:latin typeface="+mn-lt"/>
              </a:rPr>
              <a:t> проекция)</a:t>
            </a:r>
            <a:endParaRPr lang="ru-RU" sz="1200" dirty="0">
              <a:latin typeface="+mn-lt"/>
            </a:endParaRPr>
          </a:p>
        </p:txBody>
      </p:sp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340768"/>
            <a:ext cx="3092530" cy="274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365080"/>
            <a:ext cx="3384376" cy="273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51695"/>
            <a:ext cx="3762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Центральные проекции: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одноточечная, двухточечная и </a:t>
            </a:r>
            <a:r>
              <a:rPr lang="ru-RU" sz="2400" dirty="0" err="1" smtClean="0"/>
              <a:t>трехточечная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Типы проекций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(17)</a:t>
            </a:r>
            <a:endParaRPr lang="ru-RU" dirty="0"/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663" y="1268760"/>
            <a:ext cx="49244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декартовая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(17)</a:t>
            </a:r>
            <a:endParaRPr lang="ru-RU" dirty="0"/>
          </a:p>
        </p:txBody>
      </p:sp>
      <p:grpSp>
        <p:nvGrpSpPr>
          <p:cNvPr id="52" name="Группа 51"/>
          <p:cNvGrpSpPr/>
          <p:nvPr/>
        </p:nvGrpSpPr>
        <p:grpSpPr>
          <a:xfrm>
            <a:off x="940314" y="1340768"/>
            <a:ext cx="3225467" cy="4225561"/>
            <a:chOff x="664838" y="1338129"/>
            <a:chExt cx="1536080" cy="2323704"/>
          </a:xfrm>
        </p:grpSpPr>
        <p:sp>
          <p:nvSpPr>
            <p:cNvPr id="44" name="TextBox 43"/>
            <p:cNvSpPr txBox="1"/>
            <p:nvPr/>
          </p:nvSpPr>
          <p:spPr>
            <a:xfrm>
              <a:off x="920243" y="3154079"/>
              <a:ext cx="1008612" cy="507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правая,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положительная,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стандартная,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664838" y="1338129"/>
              <a:ext cx="1536080" cy="1936827"/>
              <a:chOff x="664838" y="1338129"/>
              <a:chExt cx="1536080" cy="1936827"/>
            </a:xfrm>
          </p:grpSpPr>
          <p:sp>
            <p:nvSpPr>
              <p:cNvPr id="14" name="Куб 13"/>
              <p:cNvSpPr/>
              <p:nvPr/>
            </p:nvSpPr>
            <p:spPr>
              <a:xfrm>
                <a:off x="975637" y="1961974"/>
                <a:ext cx="870253" cy="989958"/>
              </a:xfrm>
              <a:prstGeom prst="cube">
                <a:avLst>
                  <a:gd name="adj" fmla="val 27821"/>
                </a:avLst>
              </a:prstGeom>
              <a:noFill/>
              <a:ln w="25400"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5" name="Прямая со стрелкой 14"/>
              <p:cNvCxnSpPr/>
              <p:nvPr/>
            </p:nvCxnSpPr>
            <p:spPr>
              <a:xfrm>
                <a:off x="1235744" y="2676738"/>
                <a:ext cx="914501" cy="216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olid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 стрелкой 15"/>
              <p:cNvCxnSpPr/>
              <p:nvPr/>
            </p:nvCxnSpPr>
            <p:spPr>
              <a:xfrm flipV="1">
                <a:off x="1235981" y="1490098"/>
                <a:ext cx="0" cy="118388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olid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/>
              <p:cNvCxnSpPr/>
              <p:nvPr/>
            </p:nvCxnSpPr>
            <p:spPr>
              <a:xfrm flipH="1">
                <a:off x="682761" y="2677232"/>
                <a:ext cx="552038" cy="597724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olid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Прямоугольник 17"/>
              <p:cNvSpPr/>
              <p:nvPr/>
            </p:nvSpPr>
            <p:spPr>
              <a:xfrm>
                <a:off x="2051901" y="2464446"/>
                <a:ext cx="149017" cy="22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+mj-lt"/>
                    <a:ea typeface="Verdana" pitchFamily="34" charset="0"/>
                    <a:cs typeface="Verdana" pitchFamily="34" charset="0"/>
                  </a:rPr>
                  <a:t>x</a:t>
                </a:r>
                <a:endParaRPr lang="ru-RU" sz="20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1207514" y="1338129"/>
                <a:ext cx="149017" cy="22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+mj-lt"/>
                    <a:ea typeface="Verdana" pitchFamily="34" charset="0"/>
                    <a:cs typeface="Verdana" pitchFamily="34" charset="0"/>
                  </a:rPr>
                  <a:t>y</a:t>
                </a:r>
                <a:endParaRPr lang="ru-RU" sz="20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664838" y="3018823"/>
                <a:ext cx="149017" cy="22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+mj-lt"/>
                    <a:ea typeface="Verdana" pitchFamily="34" charset="0"/>
                    <a:cs typeface="Verdana" pitchFamily="34" charset="0"/>
                  </a:rPr>
                  <a:t>z</a:t>
                </a:r>
                <a:endParaRPr lang="ru-RU" sz="20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201308" y="2504043"/>
                <a:ext cx="155888" cy="22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+mj-lt"/>
                    <a:ea typeface="Verdana" pitchFamily="34" charset="0"/>
                    <a:cs typeface="Verdana" pitchFamily="34" charset="0"/>
                  </a:rPr>
                  <a:t>o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4427984" y="1988840"/>
            <a:ext cx="424847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прямолинейная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 со взаимно перпендикулярными осями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Декартовая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с одинаковыми масштабами по осям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абсцисс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ординат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аппликат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полярная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(17)</a:t>
            </a:r>
            <a:endParaRPr lang="ru-RU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251520" y="1556792"/>
            <a:ext cx="3383602" cy="3528392"/>
            <a:chOff x="251520" y="1556792"/>
            <a:chExt cx="3383602" cy="352839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403648" y="1772816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50455" y="155679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119330" y="3822476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1520" y="2780928"/>
              <a:ext cx="2376264" cy="23042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rot="5400000" flipV="1">
              <a:off x="2480075" y="2856630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47864" y="359450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>
              <a:endCxn id="28" idx="7"/>
            </p:cNvCxnSpPr>
            <p:nvPr/>
          </p:nvCxnSpPr>
          <p:spPr>
            <a:xfrm flipV="1">
              <a:off x="1403650" y="3118378"/>
              <a:ext cx="876138" cy="81468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475656" y="3429000"/>
              <a:ext cx="792088" cy="936104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356992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90844" y="285293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95936" y="1196752"/>
            <a:ext cx="2857500" cy="2900065"/>
            <a:chOff x="5818956" y="1196752"/>
            <a:chExt cx="2857500" cy="2900065"/>
          </a:xfrm>
        </p:grpSpPr>
        <p:pic>
          <p:nvPicPr>
            <p:cNvPr id="39" name="Рисунок 38" descr="300px-Polar_graph_paper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8956" y="1196752"/>
              <a:ext cx="2857500" cy="2857500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5940152" y="3789040"/>
              <a:ext cx="2736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Полярная сетка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градусах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7544" y="5589240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радиус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радиальная координата, угловое расстояние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угловая координата, азимут, позиционный угол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5004048" y="4293096"/>
          <a:ext cx="3527425" cy="1309687"/>
        </p:xfrm>
        <a:graphic>
          <a:graphicData uri="http://schemas.openxmlformats.org/presentationml/2006/ole">
            <p:oleObj spid="_x0000_s141314" name="Equation" r:id="rId5" imgW="1981080" imgH="736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цилиндрическая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(17)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340768"/>
            <a:ext cx="2808314" cy="2808312"/>
            <a:chOff x="467544" y="1340768"/>
            <a:chExt cx="2808314" cy="280831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583876" y="1493837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31640" y="1340768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59632" y="3501008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593287" y="3645026"/>
              <a:ext cx="1682571" cy="567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987824" y="328498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V="1">
              <a:off x="1592513" y="3284984"/>
              <a:ext cx="675231" cy="36452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763688" y="3429000"/>
              <a:ext cx="504056" cy="432048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212976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63688" y="304979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Цилиндр 20"/>
            <p:cNvSpPr>
              <a:spLocks/>
            </p:cNvSpPr>
            <p:nvPr/>
          </p:nvSpPr>
          <p:spPr>
            <a:xfrm flipV="1">
              <a:off x="467544" y="1772816"/>
              <a:ext cx="2232248" cy="2376264"/>
            </a:xfrm>
            <a:prstGeom prst="can">
              <a:avLst>
                <a:gd name="adj" fmla="val 44569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1340768"/>
            <a:ext cx="2645890" cy="2952328"/>
            <a:chOff x="5940152" y="1340768"/>
            <a:chExt cx="2645890" cy="29523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092280" y="1844824"/>
              <a:ext cx="1080120" cy="201622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16416" y="3789040"/>
              <a:ext cx="2696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r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32240" y="148478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z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5940152" y="1340768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5940152" y="3284984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7092280" y="1700808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7092280" y="3861049"/>
              <a:ext cx="136815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endCxn id="34" idx="2"/>
            </p:cNvCxnSpPr>
            <p:nvPr/>
          </p:nvCxnSpPr>
          <p:spPr>
            <a:xfrm flipV="1">
              <a:off x="5940152" y="1844824"/>
              <a:ext cx="0" cy="197221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6092552" y="2132856"/>
              <a:ext cx="0" cy="1944216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flipV="1">
              <a:off x="6372200" y="2276872"/>
              <a:ext cx="0" cy="1900202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flipV="1">
              <a:off x="6732240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7236296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7596336" y="2276872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8028384" y="2105697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7020272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771800" y="4581128"/>
          <a:ext cx="3526862" cy="1693664"/>
        </p:xfrm>
        <a:graphic>
          <a:graphicData uri="http://schemas.openxmlformats.org/presentationml/2006/ole">
            <p:oleObj spid="_x0000_s140290" name="Equation" r:id="rId4" imgW="1981080" imgH="952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сферическая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(17)</a:t>
            </a:r>
            <a:endParaRPr lang="ru-RU" dirty="0"/>
          </a:p>
        </p:txBody>
      </p:sp>
      <p:grpSp>
        <p:nvGrpSpPr>
          <p:cNvPr id="95" name="Группа 94"/>
          <p:cNvGrpSpPr/>
          <p:nvPr/>
        </p:nvGrpSpPr>
        <p:grpSpPr>
          <a:xfrm>
            <a:off x="461497" y="1124744"/>
            <a:ext cx="3966487" cy="4176464"/>
            <a:chOff x="460288" y="1124744"/>
            <a:chExt cx="4759010" cy="4824536"/>
          </a:xfrm>
        </p:grpSpPr>
        <p:pic>
          <p:nvPicPr>
            <p:cNvPr id="1392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288" y="1507207"/>
              <a:ext cx="3981450" cy="401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2" name="Прямая со стрелкой 61"/>
            <p:cNvCxnSpPr/>
            <p:nvPr/>
          </p:nvCxnSpPr>
          <p:spPr>
            <a:xfrm flipV="1">
              <a:off x="2447556" y="1268760"/>
              <a:ext cx="0" cy="259228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 flipV="1">
              <a:off x="2447972" y="3861047"/>
              <a:ext cx="273630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 flipH="1">
              <a:off x="1070767" y="3861048"/>
              <a:ext cx="1368152" cy="208823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 стрелкой 79"/>
            <p:cNvCxnSpPr/>
            <p:nvPr/>
          </p:nvCxnSpPr>
          <p:spPr>
            <a:xfrm flipH="1" flipV="1">
              <a:off x="1115616" y="2564904"/>
              <a:ext cx="1314250" cy="128709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Прямоугольник 83"/>
            <p:cNvSpPr/>
            <p:nvPr/>
          </p:nvSpPr>
          <p:spPr>
            <a:xfrm>
              <a:off x="900366" y="5517232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4932040" y="3501008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2411760" y="112474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7" name="Дуга 86"/>
            <p:cNvSpPr/>
            <p:nvPr/>
          </p:nvSpPr>
          <p:spPr>
            <a:xfrm flipH="1" flipV="1">
              <a:off x="1691680" y="3429000"/>
              <a:ext cx="936104" cy="1080120"/>
            </a:xfrm>
            <a:prstGeom prst="arc">
              <a:avLst>
                <a:gd name="adj1" fmla="val 16933689"/>
                <a:gd name="adj2" fmla="val 4326194"/>
              </a:avLst>
            </a:prstGeom>
            <a:ln w="31750">
              <a:solidFill>
                <a:schemeClr val="tx1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1245103" y="3717032"/>
              <a:ext cx="3850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9" name="Дуга 88"/>
            <p:cNvSpPr/>
            <p:nvPr/>
          </p:nvSpPr>
          <p:spPr>
            <a:xfrm flipH="1" flipV="1">
              <a:off x="1907704" y="2708920"/>
              <a:ext cx="936104" cy="1080120"/>
            </a:xfrm>
            <a:prstGeom prst="arc">
              <a:avLst>
                <a:gd name="adj1" fmla="val 21300059"/>
                <a:gd name="adj2" fmla="val 5705989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1763477" y="2420888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θ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900366" y="2535287"/>
              <a:ext cx="2872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92" name="Рисунок 91" descr="600px-Spherical_with_grid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052736"/>
            <a:ext cx="3714805" cy="3312368"/>
          </a:xfrm>
          <a:prstGeom prst="rect">
            <a:avLst/>
          </a:prstGeom>
        </p:spPr>
      </p:pic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4427984" y="4365104"/>
          <a:ext cx="4386286" cy="1953717"/>
        </p:xfrm>
        <a:graphic>
          <a:graphicData uri="http://schemas.openxmlformats.org/presentationml/2006/ole">
            <p:oleObj spid="_x0000_s139268" name="Equation" r:id="rId6" imgW="2908080" imgH="1295280" progId="Equation.DSMT4">
              <p:embed/>
            </p:oleObj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67545" y="5385990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азимутный угол</a:t>
            </a:r>
          </a:p>
          <a:p>
            <a:r>
              <a:rPr lang="el-GR" dirty="0" smtClean="0">
                <a:ea typeface="Verdana" pitchFamily="34" charset="0"/>
                <a:cs typeface="Verdana" pitchFamily="34" charset="0"/>
              </a:rPr>
              <a:t>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зенитный угол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(17)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1268760"/>
            <a:ext cx="5761514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Аффинная (косоугольная)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Барицентрические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Биангулярные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Биполярные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Бицентрические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Бицилиндрические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Риндлера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Проективные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Тороидальная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Цилиндрические 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Эллипсоидальные координаты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Системы координат: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правило буравчика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(17)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6300192" y="1916832"/>
            <a:ext cx="2232248" cy="3247911"/>
            <a:chOff x="6228184" y="2917393"/>
            <a:chExt cx="2232248" cy="3247911"/>
          </a:xfrm>
        </p:grpSpPr>
        <p:cxnSp>
          <p:nvCxnSpPr>
            <p:cNvPr id="42" name="Прямая со стрелкой 41"/>
            <p:cNvCxnSpPr/>
            <p:nvPr/>
          </p:nvCxnSpPr>
          <p:spPr>
            <a:xfrm>
              <a:off x="6487641" y="4899942"/>
              <a:ext cx="1584000" cy="0"/>
            </a:xfrm>
            <a:prstGeom prst="straightConnector1">
              <a:avLst/>
            </a:prstGeom>
            <a:ln w="25400"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/>
            <p:nvPr/>
          </p:nvCxnSpPr>
          <p:spPr>
            <a:xfrm flipV="1">
              <a:off x="6478116" y="3268141"/>
              <a:ext cx="0" cy="1584176"/>
            </a:xfrm>
            <a:prstGeom prst="straightConnector1">
              <a:avLst/>
            </a:prstGeom>
            <a:ln w="25400"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 flipV="1">
              <a:off x="6463258" y="3925505"/>
              <a:ext cx="998587" cy="979770"/>
            </a:xfrm>
            <a:prstGeom prst="straightConnector1">
              <a:avLst/>
            </a:prstGeom>
            <a:ln w="25400"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Прямоугольник 44"/>
            <p:cNvSpPr/>
            <p:nvPr/>
          </p:nvSpPr>
          <p:spPr>
            <a:xfrm>
              <a:off x="8000050" y="4708301"/>
              <a:ext cx="460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OX</a:t>
              </a:r>
              <a:endParaRPr lang="ru-RU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7308304" y="3628181"/>
              <a:ext cx="460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OZ</a:t>
              </a:r>
              <a:endParaRPr lang="ru-RU" dirty="0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6228184" y="2917393"/>
              <a:ext cx="460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OY</a:t>
              </a:r>
              <a:endParaRPr lang="ru-RU" dirty="0"/>
            </a:p>
          </p:txBody>
        </p:sp>
        <p:sp>
          <p:nvSpPr>
            <p:cNvPr id="49" name="Rectangle 4"/>
            <p:cNvSpPr>
              <a:spLocks noChangeArrowheads="1"/>
            </p:cNvSpPr>
            <p:nvPr/>
          </p:nvSpPr>
          <p:spPr bwMode="auto">
            <a:xfrm>
              <a:off x="6444208" y="5149641"/>
              <a:ext cx="201622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+mn-lt"/>
                </a:rPr>
                <a:t>Левосторонняя</a:t>
              </a:r>
              <a:r>
                <a:rPr lang="en-US" sz="2000" dirty="0" smtClean="0">
                  <a:latin typeface="+mn-lt"/>
                </a:rPr>
                <a:t/>
              </a:r>
              <a:br>
                <a:rPr lang="en-US" sz="2000" dirty="0" smtClean="0">
                  <a:latin typeface="+mn-lt"/>
                </a:rPr>
              </a:br>
              <a:r>
                <a:rPr lang="ru-RU" sz="2000" dirty="0" smtClean="0">
                  <a:latin typeface="+mn-lt"/>
                </a:rPr>
                <a:t>система</a:t>
              </a:r>
              <a:r>
                <a:rPr lang="en-US" sz="2000" dirty="0" smtClean="0">
                  <a:latin typeface="+mn-lt"/>
                </a:rPr>
                <a:t/>
              </a:r>
              <a:br>
                <a:rPr lang="en-US" sz="2000" dirty="0" smtClean="0">
                  <a:latin typeface="+mn-lt"/>
                </a:rPr>
              </a:br>
              <a:r>
                <a:rPr lang="ru-RU" sz="2000" dirty="0" smtClean="0">
                  <a:latin typeface="+mn-lt"/>
                </a:rPr>
                <a:t>координат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323528" y="1124744"/>
            <a:ext cx="4437900" cy="4784010"/>
            <a:chOff x="323528" y="1124744"/>
            <a:chExt cx="4437900" cy="4784010"/>
          </a:xfrm>
        </p:grpSpPr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323528" y="2852936"/>
              <a:ext cx="201622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ru-RU" sz="2000" dirty="0" smtClean="0">
                  <a:latin typeface="+mn-lt"/>
                </a:rPr>
                <a:t>Правосторонняя</a:t>
              </a:r>
              <a:r>
                <a:rPr lang="en-US" sz="2000" dirty="0" smtClean="0">
                  <a:latin typeface="+mn-lt"/>
                </a:rPr>
                <a:t/>
              </a:r>
              <a:br>
                <a:rPr lang="en-US" sz="2000" dirty="0" smtClean="0">
                  <a:latin typeface="+mn-lt"/>
                </a:rPr>
              </a:br>
              <a:r>
                <a:rPr lang="ru-RU" sz="2000" dirty="0" smtClean="0">
                  <a:latin typeface="+mn-lt"/>
                </a:rPr>
                <a:t>система</a:t>
              </a:r>
              <a:r>
                <a:rPr lang="en-US" sz="2000" dirty="0" smtClean="0">
                  <a:latin typeface="+mn-lt"/>
                </a:rPr>
                <a:t/>
              </a:r>
              <a:br>
                <a:rPr lang="en-US" sz="2000" dirty="0" smtClean="0">
                  <a:latin typeface="+mn-lt"/>
                </a:rPr>
              </a:br>
              <a:r>
                <a:rPr lang="ru-RU" sz="2000" dirty="0" smtClean="0">
                  <a:latin typeface="+mn-lt"/>
                </a:rPr>
                <a:t>координат</a:t>
              </a: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2267744" y="1124744"/>
              <a:ext cx="2360268" cy="2385556"/>
              <a:chOff x="1403648" y="1306823"/>
              <a:chExt cx="3168352" cy="3202297"/>
            </a:xfrm>
          </p:grpSpPr>
          <p:cxnSp>
            <p:nvCxnSpPr>
              <p:cNvPr id="30" name="Прямая со стрелкой 29"/>
              <p:cNvCxnSpPr/>
              <p:nvPr/>
            </p:nvCxnSpPr>
            <p:spPr>
              <a:xfrm>
                <a:off x="2599209" y="3323317"/>
                <a:ext cx="1584000" cy="0"/>
              </a:xfrm>
              <a:prstGeom prst="straightConnector1">
                <a:avLst/>
              </a:prstGeom>
              <a:ln w="25400">
                <a:prstDash val="sysDot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 стрелкой 31"/>
              <p:cNvCxnSpPr/>
              <p:nvPr/>
            </p:nvCxnSpPr>
            <p:spPr>
              <a:xfrm flipV="1">
                <a:off x="2589684" y="1691516"/>
                <a:ext cx="0" cy="1584176"/>
              </a:xfrm>
              <a:prstGeom prst="straightConnector1">
                <a:avLst/>
              </a:prstGeom>
              <a:ln w="25400">
                <a:prstDash val="sysDot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1701205" y="3328650"/>
                <a:ext cx="864096" cy="864096"/>
              </a:xfrm>
              <a:prstGeom prst="straightConnector1">
                <a:avLst/>
              </a:prstGeom>
              <a:ln w="25400">
                <a:prstDash val="sysDot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Прямоугольник 37"/>
              <p:cNvSpPr/>
              <p:nvPr/>
            </p:nvSpPr>
            <p:spPr>
              <a:xfrm>
                <a:off x="4111618" y="3131676"/>
                <a:ext cx="4603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OX</a:t>
                </a:r>
                <a:endParaRPr lang="ru-RU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1403648" y="4139788"/>
                <a:ext cx="4603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OZ</a:t>
                </a:r>
                <a:endParaRPr lang="ru-RU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2339752" y="1306823"/>
                <a:ext cx="460382" cy="369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OY</a:t>
                </a:r>
                <a:endParaRPr lang="ru-RU" dirty="0"/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2283740" y="3429000"/>
              <a:ext cx="2477688" cy="2479754"/>
              <a:chOff x="1403648" y="1306823"/>
              <a:chExt cx="3325973" cy="3328746"/>
            </a:xfrm>
          </p:grpSpPr>
          <p:cxnSp>
            <p:nvCxnSpPr>
              <p:cNvPr id="33" name="Прямая со стрелкой 32"/>
              <p:cNvCxnSpPr/>
              <p:nvPr/>
            </p:nvCxnSpPr>
            <p:spPr>
              <a:xfrm>
                <a:off x="2599209" y="3323317"/>
                <a:ext cx="1584000" cy="0"/>
              </a:xfrm>
              <a:prstGeom prst="straightConnector1">
                <a:avLst/>
              </a:prstGeom>
              <a:ln w="25400">
                <a:prstDash val="sysDot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/>
              <p:nvPr/>
            </p:nvCxnSpPr>
            <p:spPr>
              <a:xfrm flipV="1">
                <a:off x="2589684" y="1691516"/>
                <a:ext cx="0" cy="1584176"/>
              </a:xfrm>
              <a:prstGeom prst="straightConnector1">
                <a:avLst/>
              </a:prstGeom>
              <a:ln w="25400">
                <a:prstDash val="sysDot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 flipH="1">
                <a:off x="1701205" y="3328650"/>
                <a:ext cx="864096" cy="864096"/>
              </a:xfrm>
              <a:prstGeom prst="straightConnector1">
                <a:avLst/>
              </a:prstGeom>
              <a:ln w="25400">
                <a:prstDash val="sysDot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Прямоугольник 36"/>
              <p:cNvSpPr/>
              <p:nvPr/>
            </p:nvSpPr>
            <p:spPr>
              <a:xfrm>
                <a:off x="4111618" y="3131676"/>
                <a:ext cx="618003" cy="495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OY</a:t>
                </a:r>
                <a:endParaRPr lang="ru-RU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1403648" y="4139789"/>
                <a:ext cx="618003" cy="495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OX</a:t>
                </a:r>
                <a:endParaRPr lang="ru-RU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2339752" y="1306823"/>
                <a:ext cx="618003" cy="495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OZ</a:t>
                </a:r>
                <a:endParaRPr lang="ru-RU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Векторное произведение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(17)</a:t>
            </a:r>
            <a:endParaRPr lang="ru-RU" dirty="0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/>
        </p:nvGraphicFramePr>
        <p:xfrm>
          <a:off x="631825" y="4294188"/>
          <a:ext cx="7908925" cy="1943100"/>
        </p:xfrm>
        <a:graphic>
          <a:graphicData uri="http://schemas.openxmlformats.org/presentationml/2006/ole">
            <p:oleObj spid="_x0000_s113666" name="Формула" r:id="rId4" imgW="2997000" imgH="736560" progId="">
              <p:embed/>
            </p:oleObj>
          </a:graphicData>
        </a:graphic>
      </p:graphicFrame>
      <p:pic>
        <p:nvPicPr>
          <p:cNvPr id="7" name="Рисунок 6" descr="256px-Right_hand_rule_cross_product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1196752"/>
            <a:ext cx="2438400" cy="2209800"/>
          </a:xfrm>
          <a:prstGeom prst="rect">
            <a:avLst/>
          </a:prstGeom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95536" y="1279788"/>
            <a:ext cx="4968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Вектор </a:t>
            </a:r>
            <a:r>
              <a:rPr lang="en-US" sz="2000" b="1" i="1" dirty="0" smtClean="0">
                <a:latin typeface="+mn-lt"/>
              </a:rPr>
              <a:t>c</a:t>
            </a:r>
            <a:r>
              <a:rPr lang="ru-RU" sz="2000" b="1" i="1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является</a:t>
            </a:r>
            <a:r>
              <a:rPr lang="ru-RU" sz="2000" i="1" dirty="0" smtClean="0">
                <a:latin typeface="+mn-lt"/>
              </a:rPr>
              <a:t/>
            </a:r>
            <a:br>
              <a:rPr lang="ru-RU" sz="2000" i="1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векторным произведением</a:t>
            </a:r>
            <a:br>
              <a:rPr lang="ru-RU" sz="2000" i="1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векторов </a:t>
            </a:r>
            <a:r>
              <a:rPr lang="en-US" sz="2000" b="1" i="1" dirty="0" smtClean="0">
                <a:latin typeface="+mn-lt"/>
              </a:rPr>
              <a:t>a</a:t>
            </a:r>
            <a:r>
              <a:rPr lang="ru-RU" sz="2000" dirty="0" smtClean="0">
                <a:latin typeface="+mn-lt"/>
              </a:rPr>
              <a:t> и </a:t>
            </a:r>
            <a:r>
              <a:rPr lang="en-US" sz="2000" b="1" i="1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, если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(</a:t>
            </a:r>
            <a:r>
              <a:rPr lang="en-US" sz="2000" b="1" i="1" dirty="0" err="1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a</a:t>
            </a:r>
            <a:r>
              <a:rPr lang="en-US" sz="2000" dirty="0" smtClean="0">
                <a:latin typeface="+mn-lt"/>
              </a:rPr>
              <a:t>)=(</a:t>
            </a:r>
            <a:r>
              <a:rPr lang="en-US" sz="2000" b="1" i="1" dirty="0" err="1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)=0</a:t>
            </a:r>
          </a:p>
          <a:p>
            <a:r>
              <a:rPr lang="ru-RU" sz="2000" dirty="0" smtClean="0">
                <a:latin typeface="+mn-lt"/>
              </a:rPr>
              <a:t>и</a:t>
            </a:r>
            <a:endParaRPr lang="en-US" sz="2000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|</a:t>
            </a:r>
            <a:r>
              <a:rPr lang="en-US" sz="2000" b="1" i="1" dirty="0" smtClean="0">
                <a:latin typeface="+mn-lt"/>
              </a:rPr>
              <a:t>c</a:t>
            </a:r>
            <a:r>
              <a:rPr lang="en-US" sz="2000" dirty="0" smtClean="0">
                <a:latin typeface="+mn-lt"/>
              </a:rPr>
              <a:t>|=|</a:t>
            </a:r>
            <a:r>
              <a:rPr lang="en-US" sz="2000" b="1" i="1" dirty="0" smtClean="0">
                <a:latin typeface="+mn-lt"/>
              </a:rPr>
              <a:t>a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dirty="0" smtClean="0">
                <a:latin typeface="Magneto"/>
              </a:rPr>
              <a:t>∙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b="1" i="1" dirty="0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dirty="0" smtClean="0">
                <a:latin typeface="Magneto"/>
              </a:rPr>
              <a:t>∙</a:t>
            </a:r>
            <a:r>
              <a:rPr lang="en-US" sz="2000" dirty="0" smtClean="0">
                <a:latin typeface="+mn-lt"/>
              </a:rPr>
              <a:t>sin(</a:t>
            </a:r>
            <a:r>
              <a:rPr lang="en-US" sz="2000" b="1" i="1" dirty="0" err="1" smtClean="0">
                <a:latin typeface="+mn-lt"/>
              </a:rPr>
              <a:t>a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)</a:t>
            </a:r>
            <a:endParaRPr lang="ru-RU" sz="2000" dirty="0" smtClean="0">
              <a:latin typeface="+mn-lt"/>
            </a:endParaRPr>
          </a:p>
          <a:p>
            <a:r>
              <a:rPr lang="ru-RU" sz="2000" dirty="0" smtClean="0">
                <a:latin typeface="+mn-lt"/>
                <a:cs typeface="Courier New" pitchFamily="49" charset="0"/>
              </a:rPr>
              <a:t>(длина </a:t>
            </a:r>
            <a:r>
              <a:rPr lang="en-US" sz="2000" b="1" i="1" dirty="0" smtClean="0">
                <a:latin typeface="+mn-lt"/>
                <a:cs typeface="Courier New" pitchFamily="49" charset="0"/>
              </a:rPr>
              <a:t>c</a:t>
            </a:r>
            <a:r>
              <a:rPr lang="en-US" sz="2000" b="1" i="1" dirty="0" smtClean="0"/>
              <a:t> </a:t>
            </a:r>
            <a:r>
              <a:rPr lang="ru-RU" sz="2000" dirty="0" smtClean="0">
                <a:latin typeface="+mn-lt"/>
                <a:cs typeface="Courier New" pitchFamily="49" charset="0"/>
              </a:rPr>
              <a:t>равна </a:t>
            </a:r>
            <a:r>
              <a:rPr lang="ru-RU" sz="2000" u="sng" dirty="0" smtClean="0">
                <a:latin typeface="+mn-lt"/>
                <a:cs typeface="Courier New" pitchFamily="49" charset="0"/>
              </a:rPr>
              <a:t>площади </a:t>
            </a:r>
            <a:r>
              <a:rPr lang="ru-RU" sz="2000" u="sng" dirty="0" smtClean="0">
                <a:latin typeface="+mn-lt"/>
              </a:rPr>
              <a:t>параллелограмма,</a:t>
            </a:r>
            <a:br>
              <a:rPr lang="ru-RU" sz="2000" u="sng" dirty="0" smtClean="0">
                <a:latin typeface="+mn-lt"/>
              </a:rPr>
            </a:br>
            <a:r>
              <a:rPr lang="ru-RU" sz="2000" u="sng" dirty="0" smtClean="0">
                <a:latin typeface="+mn-lt"/>
              </a:rPr>
              <a:t>построенного на векторах </a:t>
            </a:r>
            <a:r>
              <a:rPr lang="en-US" sz="2000" b="1" i="1" u="sng" dirty="0" smtClean="0"/>
              <a:t>a</a:t>
            </a:r>
            <a:r>
              <a:rPr lang="ru-RU" sz="2000" u="sng" dirty="0" smtClean="0"/>
              <a:t> и </a:t>
            </a:r>
            <a:r>
              <a:rPr lang="en-US" sz="2000" b="1" i="1" u="sng" dirty="0" smtClean="0"/>
              <a:t>b</a:t>
            </a:r>
            <a:r>
              <a:rPr lang="ru-RU" sz="2000" dirty="0" smtClean="0">
                <a:latin typeface="+mn-lt"/>
                <a:cs typeface="Courier New" pitchFamily="49" charset="0"/>
              </a:rPr>
              <a:t>)</a:t>
            </a:r>
            <a:endParaRPr lang="en-US" sz="2000" dirty="0" smtClean="0">
              <a:latin typeface="+mn-lt"/>
              <a:cs typeface="Courier New" pitchFamily="49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084168" y="3429000"/>
            <a:ext cx="266429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Правая тройка, Правило правой руки</a:t>
            </a:r>
            <a:endParaRPr lang="en-US" sz="2000" dirty="0" smtClean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Вычисление нормали в вершине: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для грани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(17)</a:t>
            </a:r>
            <a:endParaRPr lang="ru-RU" dirty="0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660703" y="2113558"/>
            <a:ext cx="282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По правилу правой руки:</a:t>
            </a:r>
            <a:endParaRPr lang="ru-RU" dirty="0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706740" y="3632026"/>
            <a:ext cx="270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По правилу левой руки:</a:t>
            </a:r>
            <a:endParaRPr lang="en-US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751513" y="2448694"/>
          <a:ext cx="2605087" cy="476250"/>
        </p:xfrm>
        <a:graphic>
          <a:graphicData uri="http://schemas.openxmlformats.org/presentationml/2006/ole">
            <p:oleObj spid="_x0000_s112642" name="Формула" r:id="rId4" imgW="1180800" imgH="215640" progId="">
              <p:embed/>
            </p:oleObj>
          </a:graphicData>
        </a:graphic>
      </p:graphicFrame>
      <p:graphicFrame>
        <p:nvGraphicFramePr>
          <p:cNvPr id="80903" name="Object 7"/>
          <p:cNvGraphicFramePr>
            <a:graphicFrameLocks noChangeAspect="1"/>
          </p:cNvGraphicFramePr>
          <p:nvPr/>
        </p:nvGraphicFramePr>
        <p:xfrm>
          <a:off x="5703888" y="3960813"/>
          <a:ext cx="2828925" cy="476250"/>
        </p:xfrm>
        <a:graphic>
          <a:graphicData uri="http://schemas.openxmlformats.org/presentationml/2006/ole">
            <p:oleObj spid="_x0000_s112643" name="Формула" r:id="rId5" imgW="1282680" imgH="215640" progId="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861665" y="1772816"/>
            <a:ext cx="3388222" cy="3456384"/>
            <a:chOff x="861665" y="1772816"/>
            <a:chExt cx="3388222" cy="3456384"/>
          </a:xfrm>
        </p:grpSpPr>
        <p:sp>
          <p:nvSpPr>
            <p:cNvPr id="31" name="Равнобедренный треугольник 30"/>
            <p:cNvSpPr/>
            <p:nvPr/>
          </p:nvSpPr>
          <p:spPr>
            <a:xfrm rot="640657">
              <a:off x="1251589" y="3453947"/>
              <a:ext cx="2520280" cy="1335369"/>
            </a:xfrm>
            <a:prstGeom prst="triangle">
              <a:avLst/>
            </a:prstGeom>
            <a:blipFill>
              <a:blip r:embed="rId6" cstate="print"/>
              <a:tile tx="0" ty="0" sx="100000" sy="100000" flip="none" algn="tl"/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1146501" y="2511945"/>
              <a:ext cx="3196" cy="2016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 type="oval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861665" y="4384154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a</a:t>
              </a:r>
              <a:endParaRPr lang="ru-RU" i="1" dirty="0">
                <a:latin typeface="+mn-lt"/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2505799" y="3150726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b</a:t>
              </a:r>
              <a:endParaRPr lang="ru-RU" i="1" dirty="0">
                <a:latin typeface="+mn-lt"/>
              </a:endParaRP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3551118" y="4859868"/>
              <a:ext cx="2872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c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6" name="Объект 25"/>
            <p:cNvGraphicFramePr>
              <a:graphicFrameLocks noChangeAspect="1"/>
            </p:cNvGraphicFramePr>
            <p:nvPr/>
          </p:nvGraphicFramePr>
          <p:xfrm>
            <a:off x="2987824" y="1772816"/>
            <a:ext cx="1262063" cy="1047750"/>
          </p:xfrm>
          <a:graphic>
            <a:graphicData uri="http://schemas.openxmlformats.org/presentationml/2006/ole">
              <p:oleObj spid="_x0000_s112644" name="Формула" r:id="rId7" imgW="888840" imgH="736560" progId="">
                <p:embed/>
              </p:oleObj>
            </a:graphicData>
          </a:graphic>
        </p:graphicFrame>
        <p:graphicFrame>
          <p:nvGraphicFramePr>
            <p:cNvPr id="29" name="Объект 28"/>
            <p:cNvGraphicFramePr>
              <a:graphicFrameLocks noChangeAspect="1"/>
            </p:cNvGraphicFramePr>
            <p:nvPr/>
          </p:nvGraphicFramePr>
          <p:xfrm>
            <a:off x="1149697" y="2151906"/>
            <a:ext cx="239121" cy="360040"/>
          </p:xfrm>
          <a:graphic>
            <a:graphicData uri="http://schemas.openxmlformats.org/presentationml/2006/ole">
              <p:oleObj spid="_x0000_s112646" name="Формула" r:id="rId8" imgW="126720" imgH="190440" progId="">
                <p:embed/>
              </p:oleObj>
            </a:graphicData>
          </a:graphic>
        </p:graphicFrame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 rot="11416688">
              <a:off x="2006305" y="3894640"/>
              <a:ext cx="229898" cy="743895"/>
            </a:xfrm>
            <a:prstGeom prst="curvedRightArrow">
              <a:avLst>
                <a:gd name="adj1" fmla="val 53427"/>
                <a:gd name="adj2" fmla="val 106855"/>
                <a:gd name="adj3" fmla="val 33333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3357</TotalTime>
  <Words>485</Words>
  <Application>Microsoft Office PowerPoint</Application>
  <PresentationFormat>Экран (4:3)</PresentationFormat>
  <Paragraphs>185</Paragraphs>
  <Slides>17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КГ</vt:lpstr>
      <vt:lpstr>Equation</vt:lpstr>
      <vt:lpstr>Формула</vt:lpstr>
      <vt:lpstr>(проекции и нормали)</vt:lpstr>
      <vt:lpstr>Основные системы координат: декартовая</vt:lpstr>
      <vt:lpstr>Основные системы координат: полярная</vt:lpstr>
      <vt:lpstr>Основные системы координат: цилиндрическая</vt:lpstr>
      <vt:lpstr>Основные системы координат: сферическая</vt:lpstr>
      <vt:lpstr>Дополнительные системы координат</vt:lpstr>
      <vt:lpstr>Системы координат: (правило буравчика)</vt:lpstr>
      <vt:lpstr>Векторное произведение</vt:lpstr>
      <vt:lpstr>Вычисление нормали в вершине: для грани</vt:lpstr>
      <vt:lpstr>Вычисление нормали в вершине: для граней</vt:lpstr>
      <vt:lpstr>Задание нормали в вершине</vt:lpstr>
      <vt:lpstr>Типы проекций</vt:lpstr>
      <vt:lpstr>Плоские проекции: центральная и параллельная</vt:lpstr>
      <vt:lpstr>Параллельные проекции: ортогональные и косоугольные</vt:lpstr>
      <vt:lpstr>Аксонометрические проекции: изометрическая и диметрическая</vt:lpstr>
      <vt:lpstr>Косоугольные проекции: военная и кабинетная</vt:lpstr>
      <vt:lpstr>Центральные проекции: одноточечная, двухточечная и трехточечная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373</cp:revision>
  <dcterms:created xsi:type="dcterms:W3CDTF">2014-02-11T08:42:57Z</dcterms:created>
  <dcterms:modified xsi:type="dcterms:W3CDTF">2018-03-21T02:50:04Z</dcterms:modified>
</cp:coreProperties>
</file>