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353" r:id="rId2"/>
    <p:sldId id="370" r:id="rId3"/>
    <p:sldId id="371" r:id="rId4"/>
    <p:sldId id="372" r:id="rId5"/>
    <p:sldId id="373" r:id="rId6"/>
    <p:sldId id="387" r:id="rId7"/>
    <p:sldId id="369" r:id="rId8"/>
    <p:sldId id="375" r:id="rId9"/>
    <p:sldId id="376" r:id="rId10"/>
    <p:sldId id="377" r:id="rId11"/>
    <p:sldId id="378" r:id="rId12"/>
    <p:sldId id="394" r:id="rId13"/>
    <p:sldId id="374" r:id="rId14"/>
    <p:sldId id="397" r:id="rId15"/>
    <p:sldId id="379" r:id="rId16"/>
    <p:sldId id="389" r:id="rId17"/>
    <p:sldId id="388" r:id="rId18"/>
    <p:sldId id="390" r:id="rId19"/>
    <p:sldId id="391" r:id="rId20"/>
    <p:sldId id="392" r:id="rId21"/>
    <p:sldId id="393" r:id="rId22"/>
    <p:sldId id="396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00"/>
    <a:srgbClr val="FF0000"/>
    <a:srgbClr val="FF6600"/>
    <a:srgbClr val="33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0" autoAdjust="0"/>
    <p:restoredTop sz="94625" autoAdjust="0"/>
  </p:normalViewPr>
  <p:slideViewPr>
    <p:cSldViewPr>
      <p:cViewPr varScale="1">
        <p:scale>
          <a:sx n="105" d="100"/>
          <a:sy n="105" d="100"/>
        </p:scale>
        <p:origin x="-116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51.wmf"/><Relationship Id="rId3" Type="http://schemas.openxmlformats.org/officeDocument/2006/relationships/image" Target="../media/image46.wmf"/><Relationship Id="rId7" Type="http://schemas.openxmlformats.org/officeDocument/2006/relationships/image" Target="../media/image50.wmf"/><Relationship Id="rId2" Type="http://schemas.openxmlformats.org/officeDocument/2006/relationships/image" Target="../media/image2.wmf"/><Relationship Id="rId1" Type="http://schemas.openxmlformats.org/officeDocument/2006/relationships/image" Target="../media/image45.wmf"/><Relationship Id="rId6" Type="http://schemas.openxmlformats.org/officeDocument/2006/relationships/image" Target="../media/image49.wmf"/><Relationship Id="rId5" Type="http://schemas.openxmlformats.org/officeDocument/2006/relationships/image" Target="../media/image48.wmf"/><Relationship Id="rId4" Type="http://schemas.openxmlformats.org/officeDocument/2006/relationships/image" Target="../media/image4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6" Type="http://schemas.openxmlformats.org/officeDocument/2006/relationships/image" Target="../media/image16.wmf"/><Relationship Id="rId5" Type="http://schemas.openxmlformats.org/officeDocument/2006/relationships/image" Target="../media/image2.wmf"/><Relationship Id="rId4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6" Type="http://schemas.openxmlformats.org/officeDocument/2006/relationships/image" Target="../media/image27.wmf"/><Relationship Id="rId5" Type="http://schemas.openxmlformats.org/officeDocument/2006/relationships/image" Target="../media/image26.wmf"/><Relationship Id="rId4" Type="http://schemas.openxmlformats.org/officeDocument/2006/relationships/image" Target="../media/image25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Relationship Id="rId4" Type="http://schemas.openxmlformats.org/officeDocument/2006/relationships/image" Target="../media/image31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Relationship Id="rId5" Type="http://schemas.openxmlformats.org/officeDocument/2006/relationships/image" Target="../media/image36.wmf"/><Relationship Id="rId4" Type="http://schemas.openxmlformats.org/officeDocument/2006/relationships/image" Target="../media/image35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D435C-4A88-47AE-98F4-9D4B134F4762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D2F087-CAE5-4E1B-B8FF-76C7241222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548E141E-F887-44C3-995F-D2D6C235E3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747681-90A0-48B4-B9C3-7244DC36CE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AFD8D6-4CE5-44D3-A96E-5B26AA1A37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4BF377-CD0A-493D-ADD4-84F0CF46DC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75B562F3-8C22-4633-BC5F-DE4818F3CA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0FD700-D19E-4C98-907D-9BF6E8BC90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454EA2-8E3B-48C5-8C30-7E03424446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6AF22-49BE-4E35-B1E8-89F91F04D3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0170A6-E288-45E4-9A28-4D2824F3F3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F1421A-A5F9-4AFA-9169-F532B4345B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C9FAF9-7F5F-4F21-9688-8C58CC6BF3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4572225-1812-46B0-B956-3346B58C90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.bin"/><Relationship Id="rId3" Type="http://schemas.openxmlformats.org/officeDocument/2006/relationships/notesSlide" Target="../notesSlides/notesSlide9.xml"/><Relationship Id="rId7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31.bin"/><Relationship Id="rId5" Type="http://schemas.openxmlformats.org/officeDocument/2006/relationships/oleObject" Target="../embeddings/oleObject30.bin"/><Relationship Id="rId4" Type="http://schemas.openxmlformats.org/officeDocument/2006/relationships/oleObject" Target="../embeddings/oleObject29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8.bin"/><Relationship Id="rId3" Type="http://schemas.openxmlformats.org/officeDocument/2006/relationships/notesSlide" Target="../notesSlides/notesSlide10.xml"/><Relationship Id="rId7" Type="http://schemas.openxmlformats.org/officeDocument/2006/relationships/oleObject" Target="../embeddings/oleObject3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6.bin"/><Relationship Id="rId5" Type="http://schemas.openxmlformats.org/officeDocument/2006/relationships/oleObject" Target="../embeddings/oleObject35.bin"/><Relationship Id="rId4" Type="http://schemas.openxmlformats.org/officeDocument/2006/relationships/oleObject" Target="../embeddings/oleObject34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39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40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5.bin"/><Relationship Id="rId3" Type="http://schemas.openxmlformats.org/officeDocument/2006/relationships/notesSlide" Target="../notesSlides/notesSlide14.xml"/><Relationship Id="rId7" Type="http://schemas.openxmlformats.org/officeDocument/2006/relationships/oleObject" Target="../embeddings/oleObject4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43.bin"/><Relationship Id="rId11" Type="http://schemas.openxmlformats.org/officeDocument/2006/relationships/oleObject" Target="../embeddings/oleObject48.bin"/><Relationship Id="rId5" Type="http://schemas.openxmlformats.org/officeDocument/2006/relationships/oleObject" Target="../embeddings/oleObject42.bin"/><Relationship Id="rId10" Type="http://schemas.openxmlformats.org/officeDocument/2006/relationships/oleObject" Target="../embeddings/oleObject47.bin"/><Relationship Id="rId4" Type="http://schemas.openxmlformats.org/officeDocument/2006/relationships/oleObject" Target="../embeddings/oleObject41.bin"/><Relationship Id="rId9" Type="http://schemas.openxmlformats.org/officeDocument/2006/relationships/oleObject" Target="../embeddings/oleObject46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oleObject" Target="../embeddings/oleObject10.bin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4.bin"/><Relationship Id="rId12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2.bin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6.bin"/><Relationship Id="rId14" Type="http://schemas.openxmlformats.org/officeDocument/2006/relationships/oleObject" Target="../embeddings/oleObject11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4.bin"/><Relationship Id="rId5" Type="http://schemas.openxmlformats.org/officeDocument/2006/relationships/oleObject" Target="../embeddings/oleObject13.bin"/><Relationship Id="rId10" Type="http://schemas.openxmlformats.org/officeDocument/2006/relationships/oleObject" Target="../embeddings/oleObject18.bin"/><Relationship Id="rId4" Type="http://schemas.openxmlformats.org/officeDocument/2006/relationships/oleObject" Target="../embeddings/oleObject12.bin"/><Relationship Id="rId9" Type="http://schemas.openxmlformats.org/officeDocument/2006/relationships/oleObject" Target="../embeddings/oleObject17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1.bin"/><Relationship Id="rId5" Type="http://schemas.openxmlformats.org/officeDocument/2006/relationships/oleObject" Target="../embeddings/oleObject20.bin"/><Relationship Id="rId4" Type="http://schemas.openxmlformats.org/officeDocument/2006/relationships/oleObject" Target="../embeddings/oleObject19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22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5.bin"/><Relationship Id="rId5" Type="http://schemas.openxmlformats.org/officeDocument/2006/relationships/oleObject" Target="../embeddings/oleObject24.bin"/><Relationship Id="rId4" Type="http://schemas.openxmlformats.org/officeDocument/2006/relationships/oleObject" Target="../embeddings/oleObject23.bin"/><Relationship Id="rId9" Type="http://schemas.openxmlformats.org/officeDocument/2006/relationships/oleObject" Target="../embeddings/oleObject2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модели </a:t>
            </a:r>
            <a:r>
              <a:rPr lang="ru-RU" sz="3600" dirty="0" smtClean="0"/>
              <a:t>освещения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6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Группа 29"/>
          <p:cNvGrpSpPr/>
          <p:nvPr/>
        </p:nvGrpSpPr>
        <p:grpSpPr>
          <a:xfrm>
            <a:off x="313097" y="1863984"/>
            <a:ext cx="2443163" cy="3716338"/>
            <a:chOff x="313097" y="1863984"/>
            <a:chExt cx="2443163" cy="3716338"/>
          </a:xfrm>
        </p:grpSpPr>
        <p:sp>
          <p:nvSpPr>
            <p:cNvPr id="8" name="AutoShape 22"/>
            <p:cNvSpPr>
              <a:spLocks noChangeArrowheads="1"/>
            </p:cNvSpPr>
            <p:nvPr/>
          </p:nvSpPr>
          <p:spPr bwMode="auto">
            <a:xfrm rot="20390219">
              <a:off x="313097" y="1863984"/>
              <a:ext cx="2443163" cy="3716338"/>
            </a:xfrm>
            <a:prstGeom prst="triangle">
              <a:avLst>
                <a:gd name="adj" fmla="val 55495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Line 23"/>
            <p:cNvSpPr>
              <a:spLocks noChangeShapeType="1"/>
            </p:cNvSpPr>
            <p:nvPr/>
          </p:nvSpPr>
          <p:spPr bwMode="auto">
            <a:xfrm>
              <a:off x="1013988" y="1937441"/>
              <a:ext cx="1056471" cy="2950729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 type="diamond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AutoShape 24"/>
            <p:cNvSpPr>
              <a:spLocks noChangeArrowheads="1"/>
            </p:cNvSpPr>
            <p:nvPr/>
          </p:nvSpPr>
          <p:spPr bwMode="auto">
            <a:xfrm rot="9029505">
              <a:off x="1638660" y="3664209"/>
              <a:ext cx="579437" cy="71438"/>
            </a:xfrm>
            <a:prstGeom prst="curvedDownArrow">
              <a:avLst>
                <a:gd name="adj1" fmla="val 64100"/>
                <a:gd name="adj2" fmla="val 226321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AutoShape 25"/>
            <p:cNvSpPr>
              <a:spLocks noChangeArrowheads="1"/>
            </p:cNvSpPr>
            <p:nvPr/>
          </p:nvSpPr>
          <p:spPr bwMode="auto">
            <a:xfrm rot="10467253">
              <a:off x="1062397" y="3840422"/>
              <a:ext cx="579438" cy="71437"/>
            </a:xfrm>
            <a:prstGeom prst="curvedDownArrow">
              <a:avLst>
                <a:gd name="adj1" fmla="val 64101"/>
                <a:gd name="adj2" fmla="val 226324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" name="Text Box 26"/>
            <p:cNvSpPr txBox="1">
              <a:spLocks noChangeArrowheads="1"/>
            </p:cNvSpPr>
            <p:nvPr/>
          </p:nvSpPr>
          <p:spPr bwMode="auto">
            <a:xfrm>
              <a:off x="1695810" y="4523047"/>
              <a:ext cx="336550" cy="366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i="1" dirty="0">
                  <a:latin typeface="+mn-lt"/>
                </a:rPr>
                <a:t>P</a:t>
              </a:r>
              <a:endParaRPr lang="ru-RU" i="1" dirty="0">
                <a:latin typeface="+mn-lt"/>
              </a:endParaRPr>
            </a:p>
          </p:txBody>
        </p:sp>
        <p:graphicFrame>
          <p:nvGraphicFramePr>
            <p:cNvPr id="23" name="Object 7"/>
            <p:cNvGraphicFramePr>
              <a:graphicFrameLocks noChangeAspect="1"/>
            </p:cNvGraphicFramePr>
            <p:nvPr/>
          </p:nvGraphicFramePr>
          <p:xfrm>
            <a:off x="1246075" y="3933056"/>
            <a:ext cx="270707" cy="360040"/>
          </p:xfrm>
          <a:graphic>
            <a:graphicData uri="http://schemas.openxmlformats.org/presentationml/2006/ole">
              <p:oleObj spid="_x0000_s162820" name="Формула" r:id="rId4" imgW="152280" imgH="203040" progId="">
                <p:embed/>
              </p:oleObj>
            </a:graphicData>
          </a:graphic>
        </p:graphicFrame>
        <p:graphicFrame>
          <p:nvGraphicFramePr>
            <p:cNvPr id="24" name="Object 7"/>
            <p:cNvGraphicFramePr>
              <a:graphicFrameLocks noChangeAspect="1"/>
            </p:cNvGraphicFramePr>
            <p:nvPr/>
          </p:nvGraphicFramePr>
          <p:xfrm>
            <a:off x="1979712" y="3717032"/>
            <a:ext cx="270707" cy="360040"/>
          </p:xfrm>
          <a:graphic>
            <a:graphicData uri="http://schemas.openxmlformats.org/presentationml/2006/ole">
              <p:oleObj spid="_x0000_s162821" name="Формула" r:id="rId5" imgW="152280" imgH="203040" progId="">
                <p:embed/>
              </p:oleObj>
            </a:graphicData>
          </a:graphic>
        </p:graphicFrame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Учет направленности источника света</a:t>
            </a:r>
            <a:br>
              <a:rPr lang="ru-RU" sz="2800" dirty="0" smtClean="0"/>
            </a:br>
            <a:r>
              <a:rPr lang="ru-RU" sz="2400" dirty="0" smtClean="0"/>
              <a:t>(прожектор)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Типы источников света </a:t>
            </a:r>
            <a:r>
              <a:rPr lang="en-US" dirty="0" smtClean="0"/>
              <a:t> </a:t>
            </a:r>
            <a:r>
              <a:rPr lang="en-US" dirty="0" smtClean="0"/>
              <a:t>[4/6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2)</a:t>
            </a:r>
            <a:endParaRPr lang="ru-RU" dirty="0"/>
          </a:p>
        </p:txBody>
      </p:sp>
      <p:sp>
        <p:nvSpPr>
          <p:cNvPr id="10" name="Line 7"/>
          <p:cNvSpPr>
            <a:spLocks noChangeShapeType="1"/>
          </p:cNvSpPr>
          <p:nvPr/>
        </p:nvSpPr>
        <p:spPr bwMode="auto">
          <a:xfrm flipV="1">
            <a:off x="2392722" y="3392747"/>
            <a:ext cx="0" cy="1500187"/>
          </a:xfrm>
          <a:prstGeom prst="line">
            <a:avLst/>
          </a:prstGeom>
          <a:noFill/>
          <a:ln w="25400">
            <a:solidFill>
              <a:srgbClr val="000080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2224447" y="3081597"/>
            <a:ext cx="3508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 dirty="0">
                <a:latin typeface="+mn-lt"/>
              </a:rPr>
              <a:t>N</a:t>
            </a:r>
            <a:endParaRPr lang="ru-RU" i="1" dirty="0">
              <a:latin typeface="+mn-lt"/>
            </a:endParaRPr>
          </a:p>
        </p:txBody>
      </p:sp>
      <p:sp>
        <p:nvSpPr>
          <p:cNvPr id="12" name="Line 9"/>
          <p:cNvSpPr>
            <a:spLocks noChangeShapeType="1"/>
          </p:cNvSpPr>
          <p:nvPr/>
        </p:nvSpPr>
        <p:spPr bwMode="auto">
          <a:xfrm>
            <a:off x="1062397" y="2079884"/>
            <a:ext cx="1260475" cy="2744788"/>
          </a:xfrm>
          <a:prstGeom prst="line">
            <a:avLst/>
          </a:prstGeom>
          <a:noFill/>
          <a:ln w="25400">
            <a:solidFill>
              <a:srgbClr val="FF00FF"/>
            </a:solidFill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1510072" y="2943484"/>
            <a:ext cx="3129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 dirty="0">
                <a:latin typeface="+mn-lt"/>
              </a:rPr>
              <a:t>L</a:t>
            </a:r>
            <a:endParaRPr lang="ru-RU" i="1" dirty="0">
              <a:latin typeface="+mn-lt"/>
            </a:endParaRPr>
          </a:p>
        </p:txBody>
      </p:sp>
      <p:grpSp>
        <p:nvGrpSpPr>
          <p:cNvPr id="31" name="Группа 30"/>
          <p:cNvGrpSpPr/>
          <p:nvPr/>
        </p:nvGrpSpPr>
        <p:grpSpPr>
          <a:xfrm>
            <a:off x="3707904" y="1196752"/>
            <a:ext cx="4968552" cy="1077218"/>
            <a:chOff x="3707904" y="1196752"/>
            <a:chExt cx="4968552" cy="1077218"/>
          </a:xfrm>
        </p:grpSpPr>
        <p:graphicFrame>
          <p:nvGraphicFramePr>
            <p:cNvPr id="137218" name="Object 7"/>
            <p:cNvGraphicFramePr>
              <a:graphicFrameLocks noChangeAspect="1"/>
            </p:cNvGraphicFramePr>
            <p:nvPr/>
          </p:nvGraphicFramePr>
          <p:xfrm>
            <a:off x="3707904" y="1628800"/>
            <a:ext cx="1325562" cy="476250"/>
          </p:xfrm>
          <a:graphic>
            <a:graphicData uri="http://schemas.openxmlformats.org/presentationml/2006/ole">
              <p:oleObj spid="_x0000_s162818" name="Формула" r:id="rId6" imgW="634680" imgH="228600" progId="">
                <p:embed/>
              </p:oleObj>
            </a:graphicData>
          </a:graphic>
        </p:graphicFrame>
        <p:sp>
          <p:nvSpPr>
            <p:cNvPr id="26" name="Прямоугольник 25"/>
            <p:cNvSpPr/>
            <p:nvPr/>
          </p:nvSpPr>
          <p:spPr>
            <a:xfrm>
              <a:off x="5076056" y="1196752"/>
              <a:ext cx="3600400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общая интенсивность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отраженного света в точке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с учетом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прожекторной составляющей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4330750" y="4077072"/>
            <a:ext cx="4489722" cy="1768262"/>
            <a:chOff x="4330750" y="4077072"/>
            <a:chExt cx="4489722" cy="1768262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5004048" y="4077072"/>
              <a:ext cx="367240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коэффициент затухания: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graphicFrame>
          <p:nvGraphicFramePr>
            <p:cNvPr id="25" name="Object 7"/>
            <p:cNvGraphicFramePr>
              <a:graphicFrameLocks noChangeAspect="1"/>
            </p:cNvGraphicFramePr>
            <p:nvPr/>
          </p:nvGraphicFramePr>
          <p:xfrm>
            <a:off x="4330750" y="4509120"/>
            <a:ext cx="4489722" cy="747501"/>
          </p:xfrm>
          <a:graphic>
            <a:graphicData uri="http://schemas.openxmlformats.org/presentationml/2006/ole">
              <p:oleObj spid="_x0000_s162822" name="Формула" r:id="rId7" imgW="2895480" imgH="482400" progId="">
                <p:embed/>
              </p:oleObj>
            </a:graphicData>
          </a:graphic>
        </p:graphicFrame>
        <p:graphicFrame>
          <p:nvGraphicFramePr>
            <p:cNvPr id="28" name="Object 7"/>
            <p:cNvGraphicFramePr>
              <a:graphicFrameLocks noChangeAspect="1"/>
            </p:cNvGraphicFramePr>
            <p:nvPr/>
          </p:nvGraphicFramePr>
          <p:xfrm>
            <a:off x="5220072" y="5585111"/>
            <a:ext cx="203845" cy="220153"/>
          </p:xfrm>
          <a:graphic>
            <a:graphicData uri="http://schemas.openxmlformats.org/presentationml/2006/ole">
              <p:oleObj spid="_x0000_s162823" name="Формула" r:id="rId8" imgW="152280" imgH="164880" progId="">
                <p:embed/>
              </p:oleObj>
            </a:graphicData>
          </a:graphic>
        </p:graphicFrame>
        <p:sp>
          <p:nvSpPr>
            <p:cNvPr id="29" name="Прямоугольник 28"/>
            <p:cNvSpPr/>
            <p:nvPr/>
          </p:nvSpPr>
          <p:spPr>
            <a:xfrm>
              <a:off x="5436096" y="5445224"/>
              <a:ext cx="331236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000" dirty="0" smtClean="0"/>
                <a:t>– </a:t>
              </a:r>
              <a:r>
                <a:rPr lang="ru-RU" sz="2000" dirty="0" smtClean="0">
                  <a:latin typeface="+mn-lt"/>
                </a:rPr>
                <a:t>коэффициент поглощения</a:t>
              </a:r>
              <a:endParaRPr lang="ru-RU" sz="2000" dirty="0">
                <a:latin typeface="+mn-lt"/>
              </a:endParaRPr>
            </a:p>
          </p:txBody>
        </p:sp>
      </p:grpSp>
      <p:sp>
        <p:nvSpPr>
          <p:cNvPr id="18" name="AutoShape 20"/>
          <p:cNvSpPr>
            <a:spLocks noChangeArrowheads="1"/>
          </p:cNvSpPr>
          <p:nvPr/>
        </p:nvSpPr>
        <p:spPr bwMode="auto">
          <a:xfrm>
            <a:off x="846497" y="1790959"/>
            <a:ext cx="287338" cy="287338"/>
          </a:xfrm>
          <a:prstGeom prst="sun">
            <a:avLst>
              <a:gd name="adj" fmla="val 250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Oval 6"/>
          <p:cNvSpPr>
            <a:spLocks noChangeArrowheads="1"/>
          </p:cNvSpPr>
          <p:nvPr/>
        </p:nvSpPr>
        <p:spPr bwMode="auto">
          <a:xfrm>
            <a:off x="2297472" y="4797684"/>
            <a:ext cx="190500" cy="1905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" name="AutoShape 16"/>
          <p:cNvSpPr>
            <a:spLocks noChangeArrowheads="1"/>
          </p:cNvSpPr>
          <p:nvPr/>
        </p:nvSpPr>
        <p:spPr bwMode="auto">
          <a:xfrm rot="10800000" flipH="1">
            <a:off x="819510" y="4843722"/>
            <a:ext cx="3122612" cy="1031875"/>
          </a:xfrm>
          <a:prstGeom prst="flowChartDocumen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 animBg="1"/>
      <p:bldP spid="15" grpId="0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Учет нескольких источников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Типы источников света </a:t>
            </a:r>
            <a:r>
              <a:rPr lang="en-US" dirty="0" smtClean="0"/>
              <a:t> </a:t>
            </a:r>
            <a:r>
              <a:rPr lang="en-US" dirty="0" smtClean="0"/>
              <a:t>[5/6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2)</a:t>
            </a:r>
            <a:endParaRPr lang="ru-RU" dirty="0"/>
          </a:p>
        </p:txBody>
      </p:sp>
      <p:graphicFrame>
        <p:nvGraphicFramePr>
          <p:cNvPr id="137218" name="Object 7"/>
          <p:cNvGraphicFramePr>
            <a:graphicFrameLocks noChangeAspect="1"/>
          </p:cNvGraphicFramePr>
          <p:nvPr/>
        </p:nvGraphicFramePr>
        <p:xfrm>
          <a:off x="1907704" y="1556792"/>
          <a:ext cx="1908175" cy="927100"/>
        </p:xfrm>
        <a:graphic>
          <a:graphicData uri="http://schemas.openxmlformats.org/presentationml/2006/ole">
            <p:oleObj spid="_x0000_s163842" name="Формула" r:id="rId4" imgW="914400" imgH="444240" progId="">
              <p:embed/>
            </p:oleObj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3923928" y="1556792"/>
            <a:ext cx="47525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общая интенсивность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отраженного света в точке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 </a:t>
            </a:r>
            <a:r>
              <a:rPr lang="en-US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n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источников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55776" y="2812866"/>
            <a:ext cx="46085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глобальное фоновое освещение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63845" name="Object 7"/>
          <p:cNvGraphicFramePr>
            <a:graphicFrameLocks noChangeAspect="1"/>
          </p:cNvGraphicFramePr>
          <p:nvPr/>
        </p:nvGraphicFramePr>
        <p:xfrm>
          <a:off x="2123728" y="2708920"/>
          <a:ext cx="477838" cy="476250"/>
        </p:xfrm>
        <a:graphic>
          <a:graphicData uri="http://schemas.openxmlformats.org/presentationml/2006/ole">
            <p:oleObj spid="_x0000_s163845" name="Формула" r:id="rId5" imgW="228600" imgH="228600" progId="">
              <p:embed/>
            </p:oleObj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2464461" y="4596210"/>
            <a:ext cx="33473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Вариант 1 (отсечение):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1448842" y="4599790"/>
          <a:ext cx="1250950" cy="1181100"/>
        </p:xfrm>
        <a:graphic>
          <a:graphicData uri="http://schemas.openxmlformats.org/presentationml/2006/ole">
            <p:oleObj spid="_x0000_s163846" name="Формула" r:id="rId6" imgW="749160" imgH="711000" progId="">
              <p:embed/>
            </p:oleObj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5381506" y="4393567"/>
          <a:ext cx="1335087" cy="760412"/>
        </p:xfrm>
        <a:graphic>
          <a:graphicData uri="http://schemas.openxmlformats.org/presentationml/2006/ole">
            <p:oleObj spid="_x0000_s163847" name="Формула" r:id="rId7" imgW="799920" imgH="457200" progId="">
              <p:embed/>
            </p:oleObj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2494813" y="5301208"/>
            <a:ext cx="35634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Вариант 2 (нормализация):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5" name="Object 8"/>
          <p:cNvGraphicFramePr>
            <a:graphicFrameLocks noChangeAspect="1"/>
          </p:cNvGraphicFramePr>
          <p:nvPr/>
        </p:nvGraphicFramePr>
        <p:xfrm>
          <a:off x="5887898" y="5214118"/>
          <a:ext cx="2627312" cy="633412"/>
        </p:xfrm>
        <a:graphic>
          <a:graphicData uri="http://schemas.openxmlformats.org/presentationml/2006/ole">
            <p:oleObj spid="_x0000_s163848" name="Формула" r:id="rId8" imgW="1574640" imgH="380880" progId="">
              <p:embed/>
            </p:oleObj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720552" y="4959830"/>
            <a:ext cx="7200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+mn-lt"/>
              </a:rPr>
              <a:t>Если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63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/>
      <p:bldP spid="9" grpId="0"/>
      <p:bldP spid="14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Результаты задания различных</a:t>
            </a:r>
            <a:br>
              <a:rPr lang="ru-RU" sz="2800" dirty="0" smtClean="0"/>
            </a:br>
            <a:r>
              <a:rPr lang="ru-RU" sz="2400" dirty="0" smtClean="0"/>
              <a:t>источников</a:t>
            </a:r>
            <a:r>
              <a:rPr lang="en-US" sz="2400" dirty="0" smtClean="0"/>
              <a:t> </a:t>
            </a:r>
            <a:r>
              <a:rPr lang="ru-RU" sz="2400" dirty="0" smtClean="0"/>
              <a:t>света (ИС)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Типы источников света </a:t>
            </a:r>
            <a:r>
              <a:rPr lang="en-US" dirty="0" smtClean="0"/>
              <a:t> </a:t>
            </a:r>
            <a:r>
              <a:rPr lang="en-US" dirty="0" smtClean="0"/>
              <a:t>[6/6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2)</a:t>
            </a:r>
            <a:endParaRPr lang="ru-RU" dirty="0"/>
          </a:p>
        </p:txBody>
      </p:sp>
      <p:sp>
        <p:nvSpPr>
          <p:cNvPr id="6" name="Прямоугольник 10"/>
          <p:cNvSpPr>
            <a:spLocks noChangeArrowheads="1"/>
          </p:cNvSpPr>
          <p:nvPr/>
        </p:nvSpPr>
        <p:spPr bwMode="auto">
          <a:xfrm>
            <a:off x="1098267" y="3347145"/>
            <a:ext cx="181754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dirty="0">
                <a:latin typeface="+mn-lt"/>
              </a:rPr>
              <a:t>Направленный ИС</a:t>
            </a:r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2329" y="1234076"/>
            <a:ext cx="2164159" cy="2165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12"/>
          <p:cNvSpPr>
            <a:spLocks noChangeArrowheads="1"/>
          </p:cNvSpPr>
          <p:nvPr/>
        </p:nvSpPr>
        <p:spPr bwMode="auto">
          <a:xfrm>
            <a:off x="3779912" y="3347145"/>
            <a:ext cx="136815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dirty="0">
                <a:latin typeface="+mn-lt"/>
              </a:rPr>
              <a:t>Точечный ИС</a:t>
            </a:r>
          </a:p>
        </p:txBody>
      </p:sp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90055" y="1234076"/>
            <a:ext cx="2161183" cy="2161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37980" y="1234076"/>
            <a:ext cx="2161183" cy="2161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5"/>
          <p:cNvSpPr>
            <a:spLocks noChangeArrowheads="1"/>
          </p:cNvSpPr>
          <p:nvPr/>
        </p:nvSpPr>
        <p:spPr bwMode="auto">
          <a:xfrm>
            <a:off x="5670872" y="3378478"/>
            <a:ext cx="257353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dirty="0">
                <a:latin typeface="+mn-lt"/>
              </a:rPr>
              <a:t>Точечный ИС с затуханием</a:t>
            </a:r>
          </a:p>
        </p:txBody>
      </p:sp>
      <p:sp>
        <p:nvSpPr>
          <p:cNvPr id="13" name="Прямоугольник 16"/>
          <p:cNvSpPr>
            <a:spLocks noChangeArrowheads="1"/>
          </p:cNvSpPr>
          <p:nvPr/>
        </p:nvSpPr>
        <p:spPr bwMode="auto">
          <a:xfrm>
            <a:off x="3925164" y="6042774"/>
            <a:ext cx="115089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dirty="0">
                <a:latin typeface="+mn-lt"/>
              </a:rPr>
              <a:t>Прожектор</a:t>
            </a:r>
          </a:p>
        </p:txBody>
      </p:sp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39170" y="3933602"/>
            <a:ext cx="2159694" cy="2159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24305" y="3973290"/>
            <a:ext cx="2122484" cy="2122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9"/>
          <p:cNvSpPr>
            <a:spLocks noChangeArrowheads="1"/>
          </p:cNvSpPr>
          <p:nvPr/>
        </p:nvSpPr>
        <p:spPr bwMode="auto">
          <a:xfrm>
            <a:off x="5868144" y="6039599"/>
            <a:ext cx="233602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dirty="0">
                <a:latin typeface="+mn-lt"/>
              </a:rPr>
              <a:t>Прожектор с затуханием</a:t>
            </a:r>
          </a:p>
        </p:txBody>
      </p:sp>
      <p:pic>
        <p:nvPicPr>
          <p:cNvPr id="17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42032" y="3933602"/>
            <a:ext cx="2159695" cy="2159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рямоугольник 21"/>
          <p:cNvSpPr>
            <a:spLocks noChangeArrowheads="1"/>
          </p:cNvSpPr>
          <p:nvPr/>
        </p:nvSpPr>
        <p:spPr bwMode="auto">
          <a:xfrm>
            <a:off x="1259632" y="6030074"/>
            <a:ext cx="143096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dirty="0">
                <a:latin typeface="+mn-lt"/>
              </a:rPr>
              <a:t>Несколько ИС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2" grpId="0"/>
      <p:bldP spid="13" grpId="0"/>
      <p:bldP spid="16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Модель освещения </a:t>
            </a:r>
            <a:r>
              <a:rPr lang="ru-RU" sz="2800" dirty="0" smtClean="0"/>
              <a:t>Ламберта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en-US" sz="2400" dirty="0" smtClean="0"/>
              <a:t>(</a:t>
            </a:r>
            <a:r>
              <a:rPr lang="en-US" sz="2400" dirty="0" smtClean="0"/>
              <a:t>Lambert</a:t>
            </a:r>
            <a:r>
              <a:rPr lang="en-US" sz="2400" dirty="0" smtClean="0"/>
              <a:t> </a:t>
            </a:r>
            <a:r>
              <a:rPr lang="en-US" sz="2400" dirty="0" err="1" smtClean="0"/>
              <a:t>illuminance</a:t>
            </a:r>
            <a:r>
              <a:rPr lang="en-US" sz="2400" dirty="0" smtClean="0"/>
              <a:t> model</a:t>
            </a:r>
            <a:r>
              <a:rPr lang="ru-RU" sz="2400" dirty="0" smtClean="0"/>
              <a:t>)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6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3 </a:t>
            </a:r>
            <a:r>
              <a:rPr lang="ru-RU" dirty="0" smtClean="0"/>
              <a:t>Модели освещения</a:t>
            </a:r>
            <a:r>
              <a:rPr lang="en-US" dirty="0" smtClean="0"/>
              <a:t>  [1/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2)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67544" y="1506270"/>
            <a:ext cx="82089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Интенсивность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каждой </a:t>
            </a:r>
            <a:r>
              <a:rPr lang="en-US" sz="1600" i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</a:t>
            </a:r>
            <a:r>
              <a:rPr lang="en-US" sz="1600" i="1" dirty="0" smtClean="0">
                <a:solidFill>
                  <a:srgbClr val="00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</a:t>
            </a:r>
            <a:r>
              <a:rPr lang="en-US" sz="1600" i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-компоненты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отраженного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света в точке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25" name="Объект 24"/>
          <p:cNvGraphicFramePr>
            <a:graphicFrameLocks noChangeAspect="1"/>
          </p:cNvGraphicFramePr>
          <p:nvPr/>
        </p:nvGraphicFramePr>
        <p:xfrm>
          <a:off x="3419872" y="2132856"/>
          <a:ext cx="1368152" cy="456051"/>
        </p:xfrm>
        <a:graphic>
          <a:graphicData uri="http://schemas.openxmlformats.org/presentationml/2006/ole">
            <p:oleObj spid="_x0000_s138254" name="Equation" r:id="rId4" imgW="685800" imgH="228600" progId="Equation.DSMT4">
              <p:embed/>
            </p:oleObj>
          </a:graphicData>
        </a:graphic>
      </p:graphicFrame>
      <p:sp>
        <p:nvSpPr>
          <p:cNvPr id="26" name="Прямоугольник 25"/>
          <p:cNvSpPr/>
          <p:nvPr/>
        </p:nvSpPr>
        <p:spPr>
          <a:xfrm>
            <a:off x="2771800" y="3356992"/>
            <a:ext cx="23762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(+)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Скорость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(+) Есть тени</a:t>
            </a:r>
          </a:p>
          <a:p>
            <a:pPr>
              <a:spcBef>
                <a:spcPts val="0"/>
              </a:spcBef>
            </a:pP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dirty="0" smtClean="0"/>
              <a:t>–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ет бликов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Модель освещения </a:t>
            </a:r>
            <a:r>
              <a:rPr lang="ru-RU" sz="2800" dirty="0" err="1" smtClean="0"/>
              <a:t>Фонга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en-US" sz="2400" dirty="0" smtClean="0"/>
              <a:t>(</a:t>
            </a:r>
            <a:r>
              <a:rPr lang="en-US" sz="2400" dirty="0" err="1" smtClean="0"/>
              <a:t>Phong</a:t>
            </a:r>
            <a:r>
              <a:rPr lang="en-US" sz="2400" dirty="0" smtClean="0"/>
              <a:t> </a:t>
            </a:r>
            <a:r>
              <a:rPr lang="en-US" sz="2400" dirty="0" err="1" smtClean="0"/>
              <a:t>illuminance</a:t>
            </a:r>
            <a:r>
              <a:rPr lang="en-US" sz="2400" dirty="0" smtClean="0"/>
              <a:t> model</a:t>
            </a:r>
            <a:r>
              <a:rPr lang="ru-RU" sz="2400" dirty="0" smtClean="0"/>
              <a:t>)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6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3 </a:t>
            </a:r>
            <a:r>
              <a:rPr lang="ru-RU" dirty="0" smtClean="0"/>
              <a:t>Модели освещения</a:t>
            </a:r>
            <a:r>
              <a:rPr lang="en-US" dirty="0" smtClean="0"/>
              <a:t>  </a:t>
            </a:r>
            <a:r>
              <a:rPr lang="en-US" dirty="0" smtClean="0"/>
              <a:t>[2/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2)</a:t>
            </a:r>
            <a:endParaRPr lang="ru-RU" dirty="0"/>
          </a:p>
        </p:txBody>
      </p:sp>
      <p:graphicFrame>
        <p:nvGraphicFramePr>
          <p:cNvPr id="137218" name="Object 7"/>
          <p:cNvGraphicFramePr>
            <a:graphicFrameLocks noChangeAspect="1"/>
          </p:cNvGraphicFramePr>
          <p:nvPr/>
        </p:nvGraphicFramePr>
        <p:xfrm>
          <a:off x="3131840" y="2132856"/>
          <a:ext cx="2014538" cy="476250"/>
        </p:xfrm>
        <a:graphic>
          <a:graphicData uri="http://schemas.openxmlformats.org/presentationml/2006/ole">
            <p:oleObj spid="_x0000_s181250" name="Формула" r:id="rId4" imgW="965160" imgH="228600" progId="">
              <p:embed/>
            </p:oleObj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67544" y="1506270"/>
            <a:ext cx="82089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Интенсивность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каждой </a:t>
            </a:r>
            <a:r>
              <a:rPr lang="en-US" sz="1600" i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</a:t>
            </a:r>
            <a:r>
              <a:rPr lang="en-US" sz="1600" i="1" dirty="0" smtClean="0">
                <a:solidFill>
                  <a:srgbClr val="00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</a:t>
            </a:r>
            <a:r>
              <a:rPr lang="en-US" sz="1600" i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-компоненты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отраженного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света в точке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71800" y="3356992"/>
            <a:ext cx="23762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(+)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Есть блики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(+) Есть тени</a:t>
            </a:r>
          </a:p>
          <a:p>
            <a:pPr>
              <a:spcBef>
                <a:spcPts val="0"/>
              </a:spcBef>
            </a:pP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dirty="0" smtClean="0"/>
              <a:t>–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Скорость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Модель </a:t>
            </a:r>
            <a:r>
              <a:rPr lang="ru-RU" sz="2800" dirty="0" err="1" smtClean="0"/>
              <a:t>Кука-Торренса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(Cook-Torrance model )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2)</a:t>
            </a:r>
            <a:endParaRPr lang="ru-RU" dirty="0"/>
          </a:p>
        </p:txBody>
      </p:sp>
      <p:graphicFrame>
        <p:nvGraphicFramePr>
          <p:cNvPr id="137218" name="Object 7"/>
          <p:cNvGraphicFramePr>
            <a:graphicFrameLocks noChangeAspect="1"/>
          </p:cNvGraphicFramePr>
          <p:nvPr/>
        </p:nvGraphicFramePr>
        <p:xfrm>
          <a:off x="2147639" y="1988840"/>
          <a:ext cx="6600825" cy="873125"/>
        </p:xfrm>
        <a:graphic>
          <a:graphicData uri="http://schemas.openxmlformats.org/presentationml/2006/ole">
            <p:oleObj spid="_x0000_s164866" name="Формула" r:id="rId4" imgW="3162240" imgH="419040" progId="">
              <p:embed/>
            </p:oleObj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467544" y="1268760"/>
            <a:ext cx="81369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Улучшенная модель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задания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стекла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металла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(для негладких поверхностей)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" name="Line 5"/>
          <p:cNvSpPr>
            <a:spLocks noChangeAspect="1" noChangeShapeType="1"/>
          </p:cNvSpPr>
          <p:nvPr/>
        </p:nvSpPr>
        <p:spPr bwMode="auto">
          <a:xfrm flipV="1">
            <a:off x="2112020" y="3592537"/>
            <a:ext cx="0" cy="1662113"/>
          </a:xfrm>
          <a:prstGeom prst="line">
            <a:avLst/>
          </a:prstGeom>
          <a:noFill/>
          <a:ln w="25400">
            <a:solidFill>
              <a:srgbClr val="000080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1934220" y="3305200"/>
            <a:ext cx="3508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 dirty="0">
                <a:latin typeface="+mn-lt"/>
              </a:rPr>
              <a:t>N</a:t>
            </a:r>
            <a:endParaRPr lang="ru-RU" i="1" dirty="0">
              <a:latin typeface="+mn-lt"/>
            </a:endParaRPr>
          </a:p>
        </p:txBody>
      </p:sp>
      <p:sp>
        <p:nvSpPr>
          <p:cNvPr id="16" name="Line 7"/>
          <p:cNvSpPr>
            <a:spLocks noChangeShapeType="1"/>
          </p:cNvSpPr>
          <p:nvPr/>
        </p:nvSpPr>
        <p:spPr bwMode="auto">
          <a:xfrm>
            <a:off x="1069033" y="3848125"/>
            <a:ext cx="973137" cy="1338262"/>
          </a:xfrm>
          <a:prstGeom prst="line">
            <a:avLst/>
          </a:prstGeom>
          <a:noFill/>
          <a:ln w="25400">
            <a:solidFill>
              <a:srgbClr val="FF00FF"/>
            </a:solidFill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830908" y="3521100"/>
            <a:ext cx="3129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 dirty="0">
                <a:latin typeface="+mn-lt"/>
              </a:rPr>
              <a:t>L</a:t>
            </a:r>
            <a:endParaRPr lang="ru-RU" i="1" dirty="0">
              <a:latin typeface="+mn-lt"/>
            </a:endParaRPr>
          </a:p>
        </p:txBody>
      </p:sp>
      <p:grpSp>
        <p:nvGrpSpPr>
          <p:cNvPr id="19" name="Group 15"/>
          <p:cNvGrpSpPr>
            <a:grpSpLocks/>
          </p:cNvGrpSpPr>
          <p:nvPr/>
        </p:nvGrpSpPr>
        <p:grpSpPr bwMode="auto">
          <a:xfrm>
            <a:off x="1354783" y="3881462"/>
            <a:ext cx="852487" cy="342900"/>
            <a:chOff x="973" y="2523"/>
            <a:chExt cx="537" cy="216"/>
          </a:xfrm>
        </p:grpSpPr>
        <p:sp>
          <p:nvSpPr>
            <p:cNvPr id="20" name="AutoShape 16"/>
            <p:cNvSpPr>
              <a:spLocks noChangeArrowheads="1"/>
            </p:cNvSpPr>
            <p:nvPr/>
          </p:nvSpPr>
          <p:spPr bwMode="auto">
            <a:xfrm>
              <a:off x="973" y="2679"/>
              <a:ext cx="537" cy="60"/>
            </a:xfrm>
            <a:prstGeom prst="curvedDownArrow">
              <a:avLst>
                <a:gd name="adj1" fmla="val 70730"/>
                <a:gd name="adj2" fmla="val 249730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21" name="Object 17"/>
            <p:cNvGraphicFramePr>
              <a:graphicFrameLocks noChangeAspect="1"/>
            </p:cNvGraphicFramePr>
            <p:nvPr/>
          </p:nvGraphicFramePr>
          <p:xfrm>
            <a:off x="1158" y="2523"/>
            <a:ext cx="124" cy="171"/>
          </p:xfrm>
          <a:graphic>
            <a:graphicData uri="http://schemas.openxmlformats.org/presentationml/2006/ole">
              <p:oleObj spid="_x0000_s164869" name="Equation" r:id="rId5" imgW="126720" imgH="177480" progId="Equation.DSMT4">
                <p:embed/>
              </p:oleObj>
            </a:graphicData>
          </a:graphic>
        </p:graphicFrame>
      </p:grpSp>
      <p:sp>
        <p:nvSpPr>
          <p:cNvPr id="22" name="AutoShape 65"/>
          <p:cNvSpPr>
            <a:spLocks noChangeArrowheads="1"/>
          </p:cNvSpPr>
          <p:nvPr/>
        </p:nvSpPr>
        <p:spPr bwMode="auto">
          <a:xfrm>
            <a:off x="3636020" y="4508525"/>
            <a:ext cx="215900" cy="2159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" name="AutoShape 66"/>
          <p:cNvSpPr>
            <a:spLocks noChangeArrowheads="1"/>
          </p:cNvSpPr>
          <p:nvPr/>
        </p:nvSpPr>
        <p:spPr bwMode="auto">
          <a:xfrm>
            <a:off x="565795" y="3233762"/>
            <a:ext cx="287338" cy="287338"/>
          </a:xfrm>
          <a:prstGeom prst="sun">
            <a:avLst>
              <a:gd name="adj" fmla="val 250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" name="Line 72"/>
          <p:cNvSpPr>
            <a:spLocks noChangeShapeType="1"/>
          </p:cNvSpPr>
          <p:nvPr/>
        </p:nvSpPr>
        <p:spPr bwMode="auto">
          <a:xfrm flipV="1">
            <a:off x="2104083" y="4673625"/>
            <a:ext cx="1485900" cy="582612"/>
          </a:xfrm>
          <a:prstGeom prst="line">
            <a:avLst/>
          </a:prstGeom>
          <a:noFill/>
          <a:ln w="31750">
            <a:solidFill>
              <a:srgbClr val="3333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5" name="AutoShape 77"/>
          <p:cNvSpPr>
            <a:spLocks noChangeArrowheads="1"/>
          </p:cNvSpPr>
          <p:nvPr/>
        </p:nvSpPr>
        <p:spPr bwMode="auto">
          <a:xfrm rot="717694">
            <a:off x="2148533" y="3892575"/>
            <a:ext cx="360362" cy="76200"/>
          </a:xfrm>
          <a:prstGeom prst="curvedDownArrow">
            <a:avLst>
              <a:gd name="adj1" fmla="val 37374"/>
              <a:gd name="adj2" fmla="val 131957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26" name="Object 78"/>
          <p:cNvGraphicFramePr>
            <a:graphicFrameLocks noChangeAspect="1"/>
          </p:cNvGraphicFramePr>
          <p:nvPr/>
        </p:nvGraphicFramePr>
        <p:xfrm>
          <a:off x="2221558" y="3665562"/>
          <a:ext cx="223837" cy="266700"/>
        </p:xfrm>
        <a:graphic>
          <a:graphicData uri="http://schemas.openxmlformats.org/presentationml/2006/ole">
            <p:oleObj spid="_x0000_s164870" name="Equation" r:id="rId6" imgW="126720" imgH="203040" progId="Equation.DSMT4">
              <p:embed/>
            </p:oleObj>
          </a:graphicData>
        </a:graphic>
      </p:graphicFrame>
      <p:sp>
        <p:nvSpPr>
          <p:cNvPr id="27" name="Text Box 88"/>
          <p:cNvSpPr txBox="1">
            <a:spLocks noChangeArrowheads="1"/>
          </p:cNvSpPr>
          <p:nvPr/>
        </p:nvSpPr>
        <p:spPr bwMode="auto">
          <a:xfrm>
            <a:off x="3302645" y="4718075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 dirty="0">
                <a:latin typeface="+mn-lt"/>
              </a:rPr>
              <a:t>V</a:t>
            </a:r>
            <a:endParaRPr lang="ru-RU" i="1" dirty="0">
              <a:latin typeface="+mn-lt"/>
            </a:endParaRPr>
          </a:p>
        </p:txBody>
      </p:sp>
      <p:sp>
        <p:nvSpPr>
          <p:cNvPr id="28" name="Line 13"/>
          <p:cNvSpPr>
            <a:spLocks noChangeShapeType="1"/>
          </p:cNvSpPr>
          <p:nvPr/>
        </p:nvSpPr>
        <p:spPr bwMode="auto">
          <a:xfrm rot="8100000" flipH="1">
            <a:off x="1631008" y="3886224"/>
            <a:ext cx="1536700" cy="879475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9" name="Text Box 85"/>
          <p:cNvSpPr txBox="1">
            <a:spLocks noChangeArrowheads="1"/>
          </p:cNvSpPr>
          <p:nvPr/>
        </p:nvSpPr>
        <p:spPr bwMode="auto">
          <a:xfrm>
            <a:off x="2510483" y="3089300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 dirty="0">
                <a:latin typeface="+mn-lt"/>
              </a:rPr>
              <a:t>H</a:t>
            </a:r>
            <a:endParaRPr lang="ru-RU" i="1" dirty="0">
              <a:latin typeface="+mn-lt"/>
            </a:endParaRPr>
          </a:p>
        </p:txBody>
      </p:sp>
      <p:graphicFrame>
        <p:nvGraphicFramePr>
          <p:cNvPr id="30" name="Object 105"/>
          <p:cNvGraphicFramePr>
            <a:graphicFrameLocks noChangeAspect="1"/>
          </p:cNvGraphicFramePr>
          <p:nvPr/>
        </p:nvGraphicFramePr>
        <p:xfrm>
          <a:off x="1429395" y="5610250"/>
          <a:ext cx="1041400" cy="319087"/>
        </p:xfrm>
        <a:graphic>
          <a:graphicData uri="http://schemas.openxmlformats.org/presentationml/2006/ole">
            <p:oleObj spid="_x0000_s164871" name="Equation" r:id="rId7" imgW="660240" imgH="203040" progId="Equation.DSMT4">
              <p:embed/>
            </p:oleObj>
          </a:graphicData>
        </a:graphic>
      </p:graphicFrame>
      <p:graphicFrame>
        <p:nvGraphicFramePr>
          <p:cNvPr id="31" name="Object 7"/>
          <p:cNvGraphicFramePr>
            <a:graphicFrameLocks noChangeAspect="1"/>
          </p:cNvGraphicFramePr>
          <p:nvPr/>
        </p:nvGraphicFramePr>
        <p:xfrm>
          <a:off x="4139952" y="3501008"/>
          <a:ext cx="4311352" cy="654497"/>
        </p:xfrm>
        <a:graphic>
          <a:graphicData uri="http://schemas.openxmlformats.org/presentationml/2006/ole">
            <p:oleObj spid="_x0000_s164872" name="Формула" r:id="rId8" imgW="2755800" imgH="419040" progId="">
              <p:embed/>
            </p:oleObj>
          </a:graphicData>
        </a:graphic>
      </p:graphicFrame>
      <p:graphicFrame>
        <p:nvGraphicFramePr>
          <p:cNvPr id="32" name="Object 7"/>
          <p:cNvGraphicFramePr>
            <a:graphicFrameLocks noChangeAspect="1"/>
          </p:cNvGraphicFramePr>
          <p:nvPr/>
        </p:nvGraphicFramePr>
        <p:xfrm>
          <a:off x="4211960" y="3068960"/>
          <a:ext cx="1112838" cy="357187"/>
        </p:xfrm>
        <a:graphic>
          <a:graphicData uri="http://schemas.openxmlformats.org/presentationml/2006/ole">
            <p:oleObj spid="_x0000_s164873" name="Формула" r:id="rId9" imgW="711000" imgH="228600" progId="">
              <p:embed/>
            </p:oleObj>
          </a:graphicData>
        </a:graphic>
      </p:graphicFrame>
      <p:sp>
        <p:nvSpPr>
          <p:cNvPr id="33" name="Rectangle 3"/>
          <p:cNvSpPr>
            <a:spLocks noChangeArrowheads="1"/>
          </p:cNvSpPr>
          <p:nvPr/>
        </p:nvSpPr>
        <p:spPr bwMode="auto">
          <a:xfrm>
            <a:off x="5652120" y="3212976"/>
            <a:ext cx="2881313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70000"/>
              </a:lnSpc>
              <a:spcBef>
                <a:spcPts val="0"/>
              </a:spcBef>
              <a:buFont typeface="Wingdings" pitchFamily="2" charset="2"/>
              <a:buNone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коэффициент Френеля</a:t>
            </a:r>
          </a:p>
        </p:txBody>
      </p:sp>
      <p:graphicFrame>
        <p:nvGraphicFramePr>
          <p:cNvPr id="34" name="Object 7"/>
          <p:cNvGraphicFramePr>
            <a:graphicFrameLocks noChangeAspect="1"/>
          </p:cNvGraphicFramePr>
          <p:nvPr/>
        </p:nvGraphicFramePr>
        <p:xfrm>
          <a:off x="4139952" y="4437112"/>
          <a:ext cx="2288472" cy="576064"/>
        </p:xfrm>
        <a:graphic>
          <a:graphicData uri="http://schemas.openxmlformats.org/presentationml/2006/ole">
            <p:oleObj spid="_x0000_s164874" name="Формула" r:id="rId10" imgW="1765080" imgH="444240" progId="">
              <p:embed/>
            </p:oleObj>
          </a:graphicData>
        </a:graphic>
      </p:graphicFrame>
      <p:graphicFrame>
        <p:nvGraphicFramePr>
          <p:cNvPr id="35" name="Object 7"/>
          <p:cNvGraphicFramePr>
            <a:graphicFrameLocks noChangeAspect="1"/>
          </p:cNvGraphicFramePr>
          <p:nvPr/>
        </p:nvGraphicFramePr>
        <p:xfrm>
          <a:off x="4211960" y="5301207"/>
          <a:ext cx="4290244" cy="648073"/>
        </p:xfrm>
        <a:graphic>
          <a:graphicData uri="http://schemas.openxmlformats.org/presentationml/2006/ole">
            <p:oleObj spid="_x0000_s164875" name="Формула" r:id="rId11" imgW="3022560" imgH="457200" progId="">
              <p:embed/>
            </p:oleObj>
          </a:graphicData>
        </a:graphic>
      </p:graphicFrame>
      <p:sp>
        <p:nvSpPr>
          <p:cNvPr id="36" name="Rectangle 3"/>
          <p:cNvSpPr>
            <a:spLocks noChangeArrowheads="1"/>
          </p:cNvSpPr>
          <p:nvPr/>
        </p:nvSpPr>
        <p:spPr bwMode="auto">
          <a:xfrm>
            <a:off x="6258983" y="4595441"/>
            <a:ext cx="252028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ts val="0"/>
              </a:spcBef>
              <a:buFont typeface="Wingdings" pitchFamily="2" charset="2"/>
              <a:buNone/>
            </a:pPr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распределение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Бекмана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>
              <a:lnSpc>
                <a:spcPct val="80000"/>
              </a:lnSpc>
              <a:spcBef>
                <a:spcPts val="0"/>
              </a:spcBef>
              <a:buFont typeface="Wingdings" pitchFamily="2" charset="2"/>
              <a:buNone/>
            </a:pPr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(шероховатость)</a:t>
            </a:r>
          </a:p>
        </p:txBody>
      </p:sp>
      <p:sp>
        <p:nvSpPr>
          <p:cNvPr id="37" name="Rectangle 3"/>
          <p:cNvSpPr>
            <a:spLocks noChangeArrowheads="1"/>
          </p:cNvSpPr>
          <p:nvPr/>
        </p:nvSpPr>
        <p:spPr bwMode="auto">
          <a:xfrm>
            <a:off x="4211960" y="5877272"/>
            <a:ext cx="4248472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0"/>
              </a:spcBef>
              <a:buFont typeface="Wingdings" pitchFamily="2" charset="2"/>
              <a:buNone/>
            </a:pP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самозатенение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микрограни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8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6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3 </a:t>
            </a:r>
            <a:r>
              <a:rPr lang="ru-RU" dirty="0" smtClean="0"/>
              <a:t>Модели освещения</a:t>
            </a:r>
            <a:r>
              <a:rPr lang="en-US" dirty="0" smtClean="0"/>
              <a:t>  </a:t>
            </a:r>
            <a:r>
              <a:rPr lang="en-US" dirty="0" smtClean="0"/>
              <a:t>[3/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12" name="Oval 4"/>
          <p:cNvSpPr>
            <a:spLocks noChangeArrowheads="1"/>
          </p:cNvSpPr>
          <p:nvPr/>
        </p:nvSpPr>
        <p:spPr bwMode="auto">
          <a:xfrm>
            <a:off x="2016770" y="5159400"/>
            <a:ext cx="190500" cy="1905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" name="AutoShape 14"/>
          <p:cNvSpPr>
            <a:spLocks noChangeArrowheads="1"/>
          </p:cNvSpPr>
          <p:nvPr/>
        </p:nvSpPr>
        <p:spPr bwMode="auto">
          <a:xfrm rot="10800000" flipH="1">
            <a:off x="538808" y="5205437"/>
            <a:ext cx="3122612" cy="1031875"/>
          </a:xfrm>
          <a:prstGeom prst="flowChartDocumen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rot="10800000"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5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5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0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/>
      <p:bldP spid="16" grpId="0" animBg="1"/>
      <p:bldP spid="17" grpId="0"/>
      <p:bldP spid="24" grpId="0" animBg="1"/>
      <p:bldP spid="25" grpId="0" animBg="1"/>
      <p:bldP spid="27" grpId="0"/>
      <p:bldP spid="28" grpId="0" animBg="1"/>
      <p:bldP spid="29" grpId="0"/>
      <p:bldP spid="33" grpId="0"/>
      <p:bldP spid="36" grpId="0"/>
      <p:bldP spid="37" grpId="0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Включение </a:t>
            </a:r>
            <a:r>
              <a:rPr lang="ru-RU" sz="2800" dirty="0" smtClean="0"/>
              <a:t>освещения в </a:t>
            </a:r>
            <a:r>
              <a:rPr lang="en-US" sz="2800" dirty="0" smtClean="0"/>
              <a:t>OpenGL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400" dirty="0" smtClean="0"/>
              <a:t>(</a:t>
            </a:r>
            <a:r>
              <a:rPr lang="ru-RU" sz="2400" dirty="0" err="1" smtClean="0">
                <a:cs typeface="Courier New" pitchFamily="49" charset="0"/>
              </a:rPr>
              <a:t>glEnable</a:t>
            </a:r>
            <a:r>
              <a:rPr lang="en-US" sz="2400" dirty="0" smtClean="0">
                <a:cs typeface="Consolas" pitchFamily="49" charset="0"/>
              </a:rPr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6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4 </a:t>
            </a:r>
            <a:r>
              <a:rPr lang="ru-RU" dirty="0" smtClean="0"/>
              <a:t>Задание освещение в </a:t>
            </a:r>
            <a:r>
              <a:rPr lang="en-US" dirty="0" smtClean="0"/>
              <a:t>OpenGL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2/6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16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2)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1526589"/>
            <a:ext cx="8208912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GL_LIGHTING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 расчета освещения</a:t>
            </a:r>
          </a:p>
          <a:p>
            <a:pPr>
              <a:spcBef>
                <a:spcPts val="0"/>
              </a:spcBef>
            </a:pP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GL_MAX_LIGHT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максимальное число источников в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ru-RU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GL_LIGHT0 )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 источника №0</a:t>
            </a:r>
          </a:p>
          <a:p>
            <a:pPr>
              <a:spcBef>
                <a:spcPts val="600"/>
              </a:spcBef>
            </a:pPr>
            <a:r>
              <a:rPr lang="ru-RU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GL_LIGHT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 источника №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ru-RU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GL_LIGHT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2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 источника №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ru-RU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GL_LIGHT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3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 источника №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ru-RU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GL_LIGHT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4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 источника №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4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ru-RU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GL_LIGHT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5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 источника №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5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ru-RU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GL_LIGHT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6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 источника №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6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ru-RU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GL_LIGHT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7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 источника №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7</a:t>
            </a:r>
          </a:p>
          <a:p>
            <a:pPr>
              <a:spcBef>
                <a:spcPts val="0"/>
              </a:spcBef>
            </a:pPr>
            <a:endParaRPr lang="en-US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Задание модели освещения в </a:t>
            </a:r>
            <a:r>
              <a:rPr lang="en-US" sz="2800" dirty="0" smtClean="0"/>
              <a:t>OpenGL</a:t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en-US" sz="2400" dirty="0" err="1" smtClean="0">
                <a:cs typeface="Consolas" pitchFamily="49" charset="0"/>
              </a:rPr>
              <a:t>glLightModel</a:t>
            </a:r>
            <a:r>
              <a:rPr lang="en-US" sz="2400" dirty="0" smtClean="0">
                <a:cs typeface="Consolas" pitchFamily="49" charset="0"/>
              </a:rPr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6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4 </a:t>
            </a:r>
            <a:r>
              <a:rPr lang="ru-RU" dirty="0" smtClean="0"/>
              <a:t>Задание освещение в </a:t>
            </a:r>
            <a:r>
              <a:rPr lang="en-US" dirty="0" smtClean="0"/>
              <a:t>OpenGL</a:t>
            </a:r>
            <a:r>
              <a:rPr lang="ru-RU" dirty="0" smtClean="0"/>
              <a:t>  </a:t>
            </a:r>
            <a:r>
              <a:rPr lang="en-US" dirty="0" smtClean="0"/>
              <a:t>[1</a:t>
            </a:r>
            <a:r>
              <a:rPr lang="ru-RU" dirty="0" smtClean="0"/>
              <a:t>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17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2)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1526589"/>
            <a:ext cx="8208912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установление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RGBA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глобальной фоновой составляющей света сцены */</a:t>
            </a:r>
          </a:p>
          <a:p>
            <a:pPr>
              <a:spcBef>
                <a:spcPts val="600"/>
              </a:spcBef>
            </a:pP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LightModel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fv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GL_LIGHT_MODEL_AMBIENT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*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</a:p>
          <a:p>
            <a:endParaRPr lang="en-US" sz="2000" dirty="0" smtClean="0">
              <a:latin typeface="+mn-lt"/>
            </a:endParaRPr>
          </a:p>
          <a:p>
            <a:pPr>
              <a:spcBef>
                <a:spcPts val="0"/>
              </a:spcBef>
            </a:pP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включение/отключение двустороннего режима расчета освещенности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лицевых и обратных (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нелицевых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граней объектов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*/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LightModel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f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GL_LIGHT_MODEL_TWO_SIDE, GL_TRUE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endParaRPr lang="en-US" sz="2000" dirty="0" smtClean="0">
              <a:latin typeface="+mn-lt"/>
            </a:endParaRPr>
          </a:p>
          <a:p>
            <a:pPr>
              <a:spcBef>
                <a:spcPts val="0"/>
              </a:spcBef>
            </a:pP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включение/отключение режима расчета зеркальной составляющей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отдельно от рассеянной и фоновой (т.е. накладываться на текстуру)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*/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LightModel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f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GL_LIGHT_MODEL_COLOR_CONTROL, GL_SINGLE_COLOR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r>
              <a:rPr lang="ru-RU" dirty="0" smtClean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>
              <a:spcBef>
                <a:spcPts val="0"/>
              </a:spcBef>
            </a:pP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Считать ли положение точки наблюдения локальным к сцене или же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бесконечно удаленным, т.е. направление обзора параллельно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OZ</a:t>
            </a:r>
            <a:b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(ускорение за счет ухудшения зеркальной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составляющей)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*/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LightModel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f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GL_LIGHT_MODEL_LOCAL_VIEWER, GL_FALSE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Задание параметров источника света №</a:t>
            </a:r>
            <a:r>
              <a:rPr lang="ru-RU" sz="2800" dirty="0" smtClean="0"/>
              <a:t>0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err="1" smtClean="0">
                <a:cs typeface="Consolas" pitchFamily="49" charset="0"/>
              </a:rPr>
              <a:t>glLight</a:t>
            </a:r>
            <a:r>
              <a:rPr lang="en-US" sz="2400" dirty="0" smtClean="0">
                <a:cs typeface="Consolas" pitchFamily="49" charset="0"/>
              </a:rPr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6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4 </a:t>
            </a:r>
            <a:r>
              <a:rPr lang="ru-RU" dirty="0" smtClean="0"/>
              <a:t>Задание освещение в </a:t>
            </a:r>
            <a:r>
              <a:rPr lang="en-US" dirty="0" smtClean="0"/>
              <a:t>OpenGL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3/6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18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2)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1196753"/>
            <a:ext cx="8352928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light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_ambient[]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{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,0,0,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1}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фоновая составляющая</a:t>
            </a:r>
          </a:p>
          <a:p>
            <a:pPr>
              <a:spcBef>
                <a:spcPts val="0"/>
              </a:spcBef>
            </a:pP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light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_diffuse[]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{1,1,1,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1}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диффузная составляющая</a:t>
            </a:r>
          </a:p>
          <a:p>
            <a:pPr>
              <a:spcBef>
                <a:spcPts val="0"/>
              </a:spcBef>
            </a:pP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light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specular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= {1,1,1,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1}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зеркальная составляющая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endParaRPr lang="ru-RU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По умолчанию для остальные 7ми источников*/</a:t>
            </a:r>
          </a:p>
          <a:p>
            <a:pPr>
              <a:spcBef>
                <a:spcPts val="0"/>
              </a:spcBef>
            </a:pP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</a:t>
            </a: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light_specular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 = {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1}</a:t>
            </a:r>
            <a:endParaRPr lang="ru-RU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</a:pP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</a:t>
            </a: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light_diffuse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 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= {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1}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координаты точечного источника */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light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positionT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 = {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,1,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}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*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вектор направления (от начала координат) удаленного источника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*/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light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positionV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 = {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,1,0}</a:t>
            </a:r>
          </a:p>
          <a:p>
            <a:pPr>
              <a:spcBef>
                <a:spcPts val="0"/>
              </a:spcBef>
            </a:pP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glLightfv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GL_LIGHT0, GL_AMBIENT,  light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_ambient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b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glLightfv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GL_LIGHT0, GL_DIFFUSE,  light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_diffuse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b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glLightfv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GL_LIGHT0, GL_SPECULAR, light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specular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b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endParaRPr lang="en-US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</a:pP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glLightfv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GL_LIGHT0, GL_POSITION, light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positionT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endParaRPr lang="ru-RU" dirty="0">
              <a:latin typeface="Consolas" pitchFamily="49" charset="0"/>
              <a:ea typeface="Verdana" pitchFamily="34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Задание прожектора в </a:t>
            </a:r>
            <a:r>
              <a:rPr lang="en-US" sz="2800" dirty="0" smtClean="0"/>
              <a:t>OpenGL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err="1" smtClean="0">
                <a:cs typeface="Consolas" pitchFamily="49" charset="0"/>
              </a:rPr>
              <a:t>glLight</a:t>
            </a:r>
            <a:r>
              <a:rPr lang="en-US" sz="2400" dirty="0" smtClean="0">
                <a:cs typeface="Consolas" pitchFamily="49" charset="0"/>
              </a:rPr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6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4 </a:t>
            </a:r>
            <a:r>
              <a:rPr lang="ru-RU" dirty="0" smtClean="0"/>
              <a:t>Задание освещение в </a:t>
            </a:r>
            <a:r>
              <a:rPr lang="en-US" dirty="0" smtClean="0"/>
              <a:t>OpenGL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4/6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19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2)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1196753"/>
            <a:ext cx="8496944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spot_direction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 = {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,0,-1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,1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}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направление прожектора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endParaRPr lang="ru-RU" sz="16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</a:pP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spot_angle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180 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половинный угол отсечения (0-90,180)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Коэффициенты фактора затухания */</a:t>
            </a:r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spot_const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     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постоянный фактор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spot_linear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0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 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линейный фактор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spot_quadratic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= 0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квадратичный фактор</a:t>
            </a:r>
          </a:p>
          <a:p>
            <a:pPr>
              <a:spcBef>
                <a:spcPts val="0"/>
              </a:spcBef>
            </a:pP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экспонента убывания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сфокусированности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(0-128) */</a:t>
            </a:r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spot_exponent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= 0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glLightf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GL_LIGHT0, GL_CONSTANT_ATTENUATION, 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spot_const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b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glLightf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GL_LIGHT0, GL_LINEAR_ATTENUATION,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spot_linear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  <a:b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glLightf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GL_LIGHT0, GL_QUADRATIC_ATTENUATION,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spot_quadratic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b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endParaRPr lang="ru-RU" sz="16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</a:pP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glLightf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GL_LIGHT0, GL_SPOT_EXPONENT,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spot_exponent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b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endParaRPr lang="ru-RU" sz="16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</a:pP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glLightfv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GL_LIGHT0, GL_POSITION,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positionT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endParaRPr lang="ru-RU" sz="1600" dirty="0">
              <a:latin typeface="Consolas" pitchFamily="49" charset="0"/>
              <a:ea typeface="Verdana" pitchFamily="34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Варианты </a:t>
            </a:r>
            <a:r>
              <a:rPr lang="ru-RU" sz="2800" dirty="0" smtClean="0"/>
              <a:t>отражения (падения) света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.1</a:t>
            </a:r>
            <a:r>
              <a:rPr lang="en-US" dirty="0" smtClean="0"/>
              <a:t> </a:t>
            </a:r>
            <a:r>
              <a:rPr lang="ru-RU" dirty="0" smtClean="0"/>
              <a:t>Основные компоненты отраженного света  </a:t>
            </a:r>
            <a:r>
              <a:rPr lang="en-US" dirty="0" smtClean="0"/>
              <a:t>[</a:t>
            </a:r>
            <a:r>
              <a:rPr lang="ru-RU" dirty="0" smtClean="0"/>
              <a:t>1/5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2</a:t>
            </a:r>
            <a:r>
              <a:rPr lang="ru-RU" dirty="0" smtClean="0"/>
              <a:t>)</a:t>
            </a:r>
            <a:endParaRPr lang="ru-RU" dirty="0"/>
          </a:p>
        </p:txBody>
      </p:sp>
      <p:grpSp>
        <p:nvGrpSpPr>
          <p:cNvPr id="27" name="Группа 26"/>
          <p:cNvGrpSpPr/>
          <p:nvPr/>
        </p:nvGrpSpPr>
        <p:grpSpPr>
          <a:xfrm>
            <a:off x="684213" y="4797153"/>
            <a:ext cx="6553200" cy="1512168"/>
            <a:chOff x="684213" y="4797153"/>
            <a:chExt cx="6553200" cy="1512168"/>
          </a:xfrm>
        </p:grpSpPr>
        <p:sp>
          <p:nvSpPr>
            <p:cNvPr id="6" name="Text Box 4"/>
            <p:cNvSpPr txBox="1">
              <a:spLocks noChangeArrowheads="1"/>
            </p:cNvSpPr>
            <p:nvPr/>
          </p:nvSpPr>
          <p:spPr bwMode="auto">
            <a:xfrm>
              <a:off x="2700338" y="4869160"/>
              <a:ext cx="4537075" cy="10926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Отражение не</a:t>
              </a:r>
              <a:r>
                <a:rPr lang="en-US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идеальное</a:t>
              </a:r>
            </a:p>
            <a:p>
              <a:pPr marL="742950" lvl="1" indent="-285750">
                <a:buFontTx/>
                <a:buChar char="•"/>
              </a:pP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блики на объекте</a:t>
              </a:r>
            </a:p>
            <a:p>
              <a:pPr marL="742950" lvl="1" indent="-285750">
                <a:buFontTx/>
                <a:buChar char="•"/>
              </a:pP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модели </a:t>
              </a:r>
              <a:r>
                <a:rPr lang="ru-RU" sz="2000" dirty="0" err="1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Фонга</a:t>
              </a:r>
              <a:endParaRPr lang="ru-RU" sz="20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grpSp>
          <p:nvGrpSpPr>
            <p:cNvPr id="7" name="Group 27"/>
            <p:cNvGrpSpPr>
              <a:grpSpLocks/>
            </p:cNvGrpSpPr>
            <p:nvPr/>
          </p:nvGrpSpPr>
          <p:grpSpPr bwMode="auto">
            <a:xfrm>
              <a:off x="684213" y="4797153"/>
              <a:ext cx="1727547" cy="1512168"/>
              <a:chOff x="3651" y="2976"/>
              <a:chExt cx="1361" cy="1225"/>
            </a:xfrm>
          </p:grpSpPr>
          <p:sp>
            <p:nvSpPr>
              <p:cNvPr id="8" name="Oval 10" descr="Крупное конфетти"/>
              <p:cNvSpPr>
                <a:spLocks noChangeArrowheads="1"/>
              </p:cNvSpPr>
              <p:nvPr/>
            </p:nvSpPr>
            <p:spPr bwMode="auto">
              <a:xfrm rot="3063242">
                <a:off x="4295" y="3185"/>
                <a:ext cx="499" cy="913"/>
              </a:xfrm>
              <a:prstGeom prst="ellipse">
                <a:avLst/>
              </a:prstGeom>
              <a:pattFill prst="lgConfetti">
                <a:fgClr>
                  <a:srgbClr val="0000FF"/>
                </a:fgClr>
                <a:bgClr>
                  <a:schemeClr val="bg1"/>
                </a:bgClr>
              </a:patt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" name="Line 12"/>
              <p:cNvSpPr>
                <a:spLocks noChangeShapeType="1"/>
              </p:cNvSpPr>
              <p:nvPr/>
            </p:nvSpPr>
            <p:spPr bwMode="auto">
              <a:xfrm flipV="1">
                <a:off x="4241" y="2976"/>
                <a:ext cx="0" cy="907"/>
              </a:xfrm>
              <a:prstGeom prst="line">
                <a:avLst/>
              </a:prstGeom>
              <a:noFill/>
              <a:ln w="38100">
                <a:solidFill>
                  <a:srgbClr val="000080"/>
                </a:solidFill>
                <a:round/>
                <a:headEnd/>
                <a:tailEnd type="arrow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" name="Line 13"/>
              <p:cNvSpPr>
                <a:spLocks noChangeShapeType="1"/>
              </p:cNvSpPr>
              <p:nvPr/>
            </p:nvSpPr>
            <p:spPr bwMode="auto">
              <a:xfrm>
                <a:off x="3651" y="3295"/>
                <a:ext cx="590" cy="589"/>
              </a:xfrm>
              <a:prstGeom prst="line">
                <a:avLst/>
              </a:prstGeom>
              <a:noFill/>
              <a:ln w="38100">
                <a:solidFill>
                  <a:srgbClr val="FF00FF"/>
                </a:solidFill>
                <a:round/>
                <a:headEnd/>
                <a:tailEnd type="stealth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" name="Rectangle 14"/>
              <p:cNvSpPr>
                <a:spLocks noChangeArrowheads="1"/>
              </p:cNvSpPr>
              <p:nvPr/>
            </p:nvSpPr>
            <p:spPr bwMode="auto">
              <a:xfrm>
                <a:off x="3651" y="3884"/>
                <a:ext cx="1361" cy="317"/>
              </a:xfrm>
              <a:prstGeom prst="rect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25" name="Группа 24"/>
          <p:cNvGrpSpPr/>
          <p:nvPr/>
        </p:nvGrpSpPr>
        <p:grpSpPr>
          <a:xfrm>
            <a:off x="684213" y="1268760"/>
            <a:ext cx="7920235" cy="1511945"/>
            <a:chOff x="684213" y="1268760"/>
            <a:chExt cx="7920235" cy="1511945"/>
          </a:xfrm>
        </p:grpSpPr>
        <p:grpSp>
          <p:nvGrpSpPr>
            <p:cNvPr id="17" name="Group 25"/>
            <p:cNvGrpSpPr>
              <a:grpSpLocks/>
            </p:cNvGrpSpPr>
            <p:nvPr/>
          </p:nvGrpSpPr>
          <p:grpSpPr bwMode="auto">
            <a:xfrm>
              <a:off x="684213" y="1268760"/>
              <a:ext cx="1727547" cy="1511945"/>
              <a:chOff x="3515" y="617"/>
              <a:chExt cx="1361" cy="1225"/>
            </a:xfrm>
          </p:grpSpPr>
          <p:sp>
            <p:nvSpPr>
              <p:cNvPr id="18" name="Line 21"/>
              <p:cNvSpPr>
                <a:spLocks noChangeShapeType="1"/>
              </p:cNvSpPr>
              <p:nvPr/>
            </p:nvSpPr>
            <p:spPr bwMode="auto">
              <a:xfrm flipV="1">
                <a:off x="4105" y="617"/>
                <a:ext cx="0" cy="907"/>
              </a:xfrm>
              <a:prstGeom prst="line">
                <a:avLst/>
              </a:prstGeom>
              <a:noFill/>
              <a:ln w="38100">
                <a:solidFill>
                  <a:srgbClr val="000080"/>
                </a:solidFill>
                <a:round/>
                <a:headEnd/>
                <a:tailEnd type="arrow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" name="Line 22"/>
              <p:cNvSpPr>
                <a:spLocks noChangeShapeType="1"/>
              </p:cNvSpPr>
              <p:nvPr/>
            </p:nvSpPr>
            <p:spPr bwMode="auto">
              <a:xfrm>
                <a:off x="3515" y="936"/>
                <a:ext cx="590" cy="589"/>
              </a:xfrm>
              <a:prstGeom prst="line">
                <a:avLst/>
              </a:prstGeom>
              <a:noFill/>
              <a:ln w="38100">
                <a:solidFill>
                  <a:srgbClr val="FF00FF"/>
                </a:solidFill>
                <a:round/>
                <a:headEnd/>
                <a:tailEnd type="stealth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" name="Rectangle 23"/>
              <p:cNvSpPr>
                <a:spLocks noChangeArrowheads="1"/>
              </p:cNvSpPr>
              <p:nvPr/>
            </p:nvSpPr>
            <p:spPr bwMode="auto">
              <a:xfrm>
                <a:off x="3515" y="1525"/>
                <a:ext cx="1361" cy="317"/>
              </a:xfrm>
              <a:prstGeom prst="rect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" name="Line 24"/>
              <p:cNvSpPr>
                <a:spLocks noChangeShapeType="1"/>
              </p:cNvSpPr>
              <p:nvPr/>
            </p:nvSpPr>
            <p:spPr bwMode="auto">
              <a:xfrm flipV="1">
                <a:off x="4105" y="935"/>
                <a:ext cx="589" cy="59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3" name="Text Box 4"/>
            <p:cNvSpPr txBox="1">
              <a:spLocks noChangeArrowheads="1"/>
            </p:cNvSpPr>
            <p:nvPr/>
          </p:nvSpPr>
          <p:spPr bwMode="auto">
            <a:xfrm>
              <a:off x="2627784" y="1340768"/>
              <a:ext cx="5976664" cy="10926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Идеальное </a:t>
              </a:r>
              <a:r>
                <a:rPr lang="ru-RU" sz="20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отражение (</a:t>
              </a:r>
              <a:r>
                <a:rPr lang="en-US" sz="2000" i="1" dirty="0" err="1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specular</a:t>
              </a:r>
              <a:r>
                <a:rPr lang="en-US" sz="20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reflections</a:t>
              </a:r>
              <a:r>
                <a:rPr lang="ru-RU" sz="20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)</a:t>
              </a:r>
              <a:endParaRPr lang="ru-RU" sz="20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  <a:p>
              <a:pPr marL="742950" lvl="1" indent="-285750">
                <a:buFontTx/>
                <a:buChar char="•"/>
              </a:pP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зеркальная поверхность</a:t>
              </a:r>
            </a:p>
            <a:p>
              <a:pPr marL="742950" lvl="1" indent="-285750">
                <a:buFontTx/>
                <a:buChar char="•"/>
              </a:pP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закон отражения</a:t>
              </a: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684213" y="3068960"/>
            <a:ext cx="7918921" cy="1439465"/>
            <a:chOff x="684213" y="3068960"/>
            <a:chExt cx="7918921" cy="1439465"/>
          </a:xfrm>
        </p:grpSpPr>
        <p:grpSp>
          <p:nvGrpSpPr>
            <p:cNvPr id="12" name="Group 26"/>
            <p:cNvGrpSpPr>
              <a:grpSpLocks/>
            </p:cNvGrpSpPr>
            <p:nvPr/>
          </p:nvGrpSpPr>
          <p:grpSpPr bwMode="auto">
            <a:xfrm>
              <a:off x="684213" y="3068960"/>
              <a:ext cx="1799555" cy="1439465"/>
              <a:chOff x="3606" y="1752"/>
              <a:chExt cx="1361" cy="1224"/>
            </a:xfrm>
          </p:grpSpPr>
          <p:sp>
            <p:nvSpPr>
              <p:cNvPr id="13" name="Oval 17"/>
              <p:cNvSpPr>
                <a:spLocks noChangeArrowheads="1"/>
              </p:cNvSpPr>
              <p:nvPr/>
            </p:nvSpPr>
            <p:spPr bwMode="auto">
              <a:xfrm rot="3063242">
                <a:off x="3805" y="2263"/>
                <a:ext cx="680" cy="680"/>
              </a:xfrm>
              <a:prstGeom prst="ellipse">
                <a:avLst/>
              </a:prstGeom>
              <a:pattFill prst="lgConfetti">
                <a:fgClr>
                  <a:srgbClr val="0000FF"/>
                </a:fgClr>
                <a:bgClr>
                  <a:schemeClr val="bg1"/>
                </a:bgClr>
              </a:patt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" name="Line 18"/>
              <p:cNvSpPr>
                <a:spLocks noChangeShapeType="1"/>
              </p:cNvSpPr>
              <p:nvPr/>
            </p:nvSpPr>
            <p:spPr bwMode="auto">
              <a:xfrm flipV="1">
                <a:off x="4196" y="1752"/>
                <a:ext cx="0" cy="907"/>
              </a:xfrm>
              <a:prstGeom prst="line">
                <a:avLst/>
              </a:prstGeom>
              <a:noFill/>
              <a:ln w="38100">
                <a:solidFill>
                  <a:srgbClr val="000080"/>
                </a:solidFill>
                <a:round/>
                <a:headEnd/>
                <a:tailEnd type="arrow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Line 19"/>
              <p:cNvSpPr>
                <a:spLocks noChangeShapeType="1"/>
              </p:cNvSpPr>
              <p:nvPr/>
            </p:nvSpPr>
            <p:spPr bwMode="auto">
              <a:xfrm>
                <a:off x="3606" y="2071"/>
                <a:ext cx="590" cy="589"/>
              </a:xfrm>
              <a:prstGeom prst="line">
                <a:avLst/>
              </a:prstGeom>
              <a:noFill/>
              <a:ln w="38100">
                <a:solidFill>
                  <a:srgbClr val="FF00FF"/>
                </a:solidFill>
                <a:round/>
                <a:headEnd/>
                <a:tailEnd type="stealth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Rectangle 20"/>
              <p:cNvSpPr>
                <a:spLocks noChangeArrowheads="1"/>
              </p:cNvSpPr>
              <p:nvPr/>
            </p:nvSpPr>
            <p:spPr bwMode="auto">
              <a:xfrm>
                <a:off x="3606" y="2660"/>
                <a:ext cx="1361" cy="316"/>
              </a:xfrm>
              <a:prstGeom prst="rect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4" name="Text Box 4"/>
            <p:cNvSpPr txBox="1">
              <a:spLocks noChangeArrowheads="1"/>
            </p:cNvSpPr>
            <p:nvPr/>
          </p:nvSpPr>
          <p:spPr bwMode="auto">
            <a:xfrm>
              <a:off x="2627784" y="3068960"/>
              <a:ext cx="5975350" cy="10926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Идеальное </a:t>
              </a:r>
              <a:r>
                <a:rPr lang="ru-RU" sz="20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рассеяние (</a:t>
              </a:r>
              <a:r>
                <a:rPr lang="en-US" sz="20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diffuse scattering</a:t>
              </a:r>
              <a:r>
                <a:rPr lang="ru-RU" sz="20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)</a:t>
              </a:r>
              <a:endParaRPr lang="ru-RU" sz="20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  <a:p>
              <a:pPr marL="742950" lvl="1" indent="-285750">
                <a:buFontTx/>
                <a:buChar char="•"/>
              </a:pP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матовая поверхность (бумага)</a:t>
              </a:r>
            </a:p>
            <a:p>
              <a:pPr marL="742950" lvl="1" indent="-285750">
                <a:buFontTx/>
                <a:buChar char="•"/>
              </a:pP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закон Ламберта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Задание материала в </a:t>
            </a:r>
            <a:r>
              <a:rPr lang="en-US" sz="2800" dirty="0" smtClean="0"/>
              <a:t>OpenGL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err="1" smtClean="0">
                <a:ea typeface="Verdana" pitchFamily="34" charset="0"/>
                <a:cs typeface="Consolas" pitchFamily="49" charset="0"/>
              </a:rPr>
              <a:t>glMaterial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6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4 </a:t>
            </a:r>
            <a:r>
              <a:rPr lang="ru-RU" dirty="0" smtClean="0"/>
              <a:t>Задание освещение в </a:t>
            </a:r>
            <a:r>
              <a:rPr lang="en-US" dirty="0" smtClean="0"/>
              <a:t>OpenGL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5/6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20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2)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1196753"/>
            <a:ext cx="8496944" cy="5124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glMaterial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fv ( face, comp, value4 )</a:t>
            </a:r>
          </a:p>
          <a:p>
            <a:pPr>
              <a:spcBef>
                <a:spcPts val="0"/>
              </a:spcBef>
            </a:pPr>
            <a:endParaRPr lang="en-US" sz="11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выбор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грани: лицевая,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нелицевая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обе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*/</a:t>
            </a:r>
          </a:p>
          <a:p>
            <a:pPr>
              <a:spcBef>
                <a:spcPts val="0"/>
              </a:spcBef>
            </a:pPr>
            <a:r>
              <a:rPr lang="ru-RU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face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{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GL_FRONT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GL_BACK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GL_FRONT_AND_BACK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}</a:t>
            </a:r>
          </a:p>
          <a:p>
            <a:pPr>
              <a:spcBef>
                <a:spcPts val="0"/>
              </a:spcBef>
            </a:pPr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выбор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компоненты: фоновая, диффузная , зеркальная, эмиссионная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*/</a:t>
            </a:r>
          </a:p>
          <a:p>
            <a:pPr>
              <a:spcBef>
                <a:spcPts val="0"/>
              </a:spcBef>
            </a:pP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comp = { GL_AMBIENT,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GL_DIFFUSE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GL_SPECULAR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GL_AMBIENT_AND_DIFFUSE </a:t>
            </a:r>
            <a:b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GL_EMISSION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GL_SHININESS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}</a:t>
            </a:r>
            <a:endParaRPr lang="ru-RU" sz="16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</a:pPr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задание вектора значений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value4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*/</a:t>
            </a:r>
          </a:p>
          <a:p>
            <a:pPr>
              <a:spcBef>
                <a:spcPts val="0"/>
              </a:spcBef>
            </a:pP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material_ambient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= {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0.2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.2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.2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} </a:t>
            </a:r>
            <a:b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material_diffuse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= {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0.8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0.8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0.8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}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/>
            </a:r>
            <a:b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material_specular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= {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0.0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0.0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0.0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}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/>
            </a:r>
            <a:b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material_emission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= {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0.0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0.0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0.0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}</a:t>
            </a:r>
            <a:endParaRPr lang="ru-RU" sz="16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</a:pP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material_shininess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0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коэффициент блеска (0-128)</a:t>
            </a:r>
          </a:p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	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ru-RU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glMaterial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fv (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GL_FRONT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GL_AMBIENT_AND_DIFFUSE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material_diffuse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</a:p>
          <a:p>
            <a:pPr>
              <a:spcBef>
                <a:spcPts val="0"/>
              </a:spcBef>
            </a:pP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=</a:t>
            </a:r>
          </a:p>
          <a:p>
            <a:pPr>
              <a:spcBef>
                <a:spcPts val="0"/>
              </a:spcBef>
            </a:pPr>
            <a:r>
              <a:rPr lang="ru-RU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glMaterial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fv (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GL_FRONT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GL_AMBIENT,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material_diffuse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</a:p>
          <a:p>
            <a:pPr>
              <a:spcBef>
                <a:spcPts val="0"/>
              </a:spcBef>
            </a:pP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+</a:t>
            </a:r>
          </a:p>
          <a:p>
            <a:pPr>
              <a:spcBef>
                <a:spcPts val="0"/>
              </a:spcBef>
            </a:pPr>
            <a:r>
              <a:rPr lang="ru-RU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glMaterial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fv (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GL_FRONT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GL_DIFFUSE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material_diffuse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  <a:endParaRPr lang="ru-RU" sz="1600" dirty="0">
              <a:latin typeface="Consolas" pitchFamily="49" charset="0"/>
              <a:ea typeface="Verdana" pitchFamily="34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Задание цвета материала (объекта) в </a:t>
            </a:r>
            <a:r>
              <a:rPr lang="en-US" sz="2800" dirty="0" smtClean="0"/>
              <a:t>OpenGL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err="1" smtClean="0">
                <a:ea typeface="Verdana" pitchFamily="34" charset="0"/>
                <a:cs typeface="Consolas" pitchFamily="49" charset="0"/>
              </a:rPr>
              <a:t>glColorMaterial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6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4 </a:t>
            </a:r>
            <a:r>
              <a:rPr lang="ru-RU" dirty="0" smtClean="0"/>
              <a:t>Задание освещение в </a:t>
            </a:r>
            <a:r>
              <a:rPr lang="en-US" dirty="0" smtClean="0"/>
              <a:t>OpenGL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6/6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21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2)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1196753"/>
            <a:ext cx="849694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включение/выключение учета цвета материала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 включенном освещении */</a:t>
            </a:r>
          </a:p>
          <a:p>
            <a:pPr>
              <a:spcBef>
                <a:spcPts val="600"/>
              </a:spcBef>
            </a:pPr>
            <a:r>
              <a:rPr lang="ru-RU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GL_COLOR_MATERIAL ) </a:t>
            </a:r>
          </a:p>
          <a:p>
            <a:pPr>
              <a:spcBef>
                <a:spcPts val="600"/>
              </a:spcBef>
            </a:pPr>
            <a:r>
              <a:rPr lang="ru-RU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Dis</a:t>
            </a:r>
            <a:r>
              <a:rPr lang="ru-RU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able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GL_COLOR_MATERIAL ) </a:t>
            </a:r>
          </a:p>
          <a:p>
            <a:pPr>
              <a:spcBef>
                <a:spcPts val="0"/>
              </a:spcBef>
            </a:pP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задание цвета материала объекта */</a:t>
            </a:r>
          </a:p>
          <a:p>
            <a:pPr>
              <a:spcBef>
                <a:spcPts val="600"/>
              </a:spcBef>
            </a:pP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glColor4f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*)</a:t>
            </a:r>
            <a:endParaRPr lang="en-US" sz="16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</a:pP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указание грани и компоненты,  где будет цвет учитываться */</a:t>
            </a:r>
          </a:p>
          <a:p>
            <a:pPr>
              <a:spcBef>
                <a:spcPts val="600"/>
              </a:spcBef>
            </a:pPr>
            <a:r>
              <a:rPr lang="ru-RU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glColorMaterial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</a:t>
            </a:r>
            <a:r>
              <a:rPr lang="ru-RU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face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comp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Результат освещения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с учетом цвета материала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6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5</a:t>
            </a:r>
            <a:r>
              <a:rPr lang="ru-RU" dirty="0" smtClean="0"/>
              <a:t> </a:t>
            </a:r>
            <a:r>
              <a:rPr lang="ru-RU" dirty="0" smtClean="0"/>
              <a:t>Результат </a:t>
            </a:r>
            <a:r>
              <a:rPr lang="ru-RU" dirty="0" smtClean="0"/>
              <a:t>освещения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22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2</a:t>
            </a:r>
            <a:r>
              <a:rPr lang="ru-RU" dirty="0" smtClean="0"/>
              <a:t>)</a:t>
            </a:r>
            <a:endParaRPr lang="ru-RU" dirty="0"/>
          </a:p>
        </p:txBody>
      </p:sp>
      <p:grpSp>
        <p:nvGrpSpPr>
          <p:cNvPr id="20" name="Группа 19"/>
          <p:cNvGrpSpPr/>
          <p:nvPr/>
        </p:nvGrpSpPr>
        <p:grpSpPr>
          <a:xfrm>
            <a:off x="2627784" y="1155224"/>
            <a:ext cx="2880320" cy="5205679"/>
            <a:chOff x="2627784" y="1155224"/>
            <a:chExt cx="2880320" cy="5205679"/>
          </a:xfrm>
        </p:grpSpPr>
        <p:pic>
          <p:nvPicPr>
            <p:cNvPr id="191490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87824" y="1155224"/>
              <a:ext cx="2520280" cy="50359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Прямоугольник 10"/>
            <p:cNvSpPr>
              <a:spLocks noChangeArrowheads="1"/>
            </p:cNvSpPr>
            <p:nvPr/>
          </p:nvSpPr>
          <p:spPr bwMode="auto">
            <a:xfrm>
              <a:off x="3015175" y="6022349"/>
              <a:ext cx="2348913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>
              <a:spAutoFit/>
            </a:bodyPr>
            <a:lstStyle/>
            <a:p>
              <a:r>
                <a:rPr lang="ru-RU" sz="1600" dirty="0" smtClean="0">
                  <a:latin typeface="+mn-lt"/>
                </a:rPr>
                <a:t>С учетом цвета объектов</a:t>
              </a:r>
              <a:endParaRPr lang="ru-RU" sz="1600" dirty="0">
                <a:latin typeface="+mn-lt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 rot="16200000">
              <a:off x="736368" y="3544515"/>
              <a:ext cx="415216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 err="1" smtClean="0">
                  <a:latin typeface="Consolas" pitchFamily="49" charset="0"/>
                  <a:cs typeface="Consolas" pitchFamily="49" charset="0"/>
                </a:rPr>
                <a:t>gl</a:t>
              </a:r>
              <a:r>
                <a:rPr lang="ru-RU" b="1" dirty="0" err="1" smtClean="0">
                  <a:latin typeface="Consolas" pitchFamily="49" charset="0"/>
                  <a:cs typeface="Consolas" pitchFamily="49" charset="0"/>
                </a:rPr>
                <a:t>Enable</a:t>
              </a:r>
              <a:r>
                <a:rPr lang="ru-RU" b="1" dirty="0" smtClean="0">
                  <a:latin typeface="Consolas" pitchFamily="49" charset="0"/>
                  <a:cs typeface="Consolas" pitchFamily="49" charset="0"/>
                </a:rPr>
                <a:t> </a:t>
              </a:r>
              <a:r>
                <a:rPr lang="ru-RU" dirty="0" smtClean="0">
                  <a:latin typeface="Consolas" pitchFamily="49" charset="0"/>
                  <a:cs typeface="Consolas" pitchFamily="49" charset="0"/>
                </a:rPr>
                <a:t>( GL_COLOR_MATERIAL )</a:t>
              </a:r>
              <a:endParaRPr lang="ru-RU" dirty="0">
                <a:latin typeface="Consolas" pitchFamily="49" charset="0"/>
                <a:cs typeface="Consolas" pitchFamily="49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5858852" y="1196752"/>
            <a:ext cx="2961620" cy="5163090"/>
            <a:chOff x="5858852" y="1196752"/>
            <a:chExt cx="2961620" cy="5163090"/>
          </a:xfrm>
        </p:grpSpPr>
        <p:pic>
          <p:nvPicPr>
            <p:cNvPr id="186369" name="Picture 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156176" y="1196752"/>
              <a:ext cx="2664296" cy="49493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Прямоугольник 10"/>
            <p:cNvSpPr>
              <a:spLocks noChangeArrowheads="1"/>
            </p:cNvSpPr>
            <p:nvPr/>
          </p:nvSpPr>
          <p:spPr bwMode="auto">
            <a:xfrm>
              <a:off x="6228184" y="6021288"/>
              <a:ext cx="2374946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>
              <a:spAutoFit/>
            </a:bodyPr>
            <a:lstStyle/>
            <a:p>
              <a:r>
                <a:rPr lang="ru-RU" sz="1600" dirty="0" smtClean="0">
                  <a:latin typeface="+mn-lt"/>
                </a:rPr>
                <a:t>Без учета цвета объектов</a:t>
              </a:r>
              <a:endParaRPr lang="ru-RU" sz="1600" dirty="0">
                <a:latin typeface="+mn-lt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 rot="16200000">
              <a:off x="3755756" y="3692876"/>
              <a:ext cx="457552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 err="1" smtClean="0">
                  <a:latin typeface="Consolas" pitchFamily="49" charset="0"/>
                  <a:cs typeface="Consolas" pitchFamily="49" charset="0"/>
                </a:rPr>
                <a:t>gl</a:t>
              </a:r>
              <a:r>
                <a:rPr lang="en-US" b="1" dirty="0" err="1" smtClean="0">
                  <a:latin typeface="Consolas" pitchFamily="49" charset="0"/>
                  <a:cs typeface="Consolas" pitchFamily="49" charset="0"/>
                </a:rPr>
                <a:t>Dis</a:t>
              </a:r>
              <a:r>
                <a:rPr lang="ru-RU" b="1" dirty="0" err="1" smtClean="0">
                  <a:latin typeface="Consolas" pitchFamily="49" charset="0"/>
                  <a:cs typeface="Consolas" pitchFamily="49" charset="0"/>
                </a:rPr>
                <a:t>able</a:t>
              </a:r>
              <a:r>
                <a:rPr lang="ru-RU" b="1" dirty="0" smtClean="0">
                  <a:latin typeface="Consolas" pitchFamily="49" charset="0"/>
                  <a:cs typeface="Consolas" pitchFamily="49" charset="0"/>
                </a:rPr>
                <a:t> </a:t>
              </a:r>
              <a:r>
                <a:rPr lang="ru-RU" dirty="0" smtClean="0">
                  <a:latin typeface="Consolas" pitchFamily="49" charset="0"/>
                  <a:cs typeface="Consolas" pitchFamily="49" charset="0"/>
                </a:rPr>
                <a:t>( GL_COLOR_MATERIAL )</a:t>
              </a:r>
              <a:endParaRPr lang="ru-RU" dirty="0">
                <a:latin typeface="Consolas" pitchFamily="49" charset="0"/>
                <a:cs typeface="Consolas" pitchFamily="49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611561" y="2060848"/>
            <a:ext cx="1872207" cy="4257183"/>
            <a:chOff x="611561" y="2060848"/>
            <a:chExt cx="1872207" cy="4257183"/>
          </a:xfrm>
        </p:grpSpPr>
        <p:sp>
          <p:nvSpPr>
            <p:cNvPr id="19" name="Солнце 18"/>
            <p:cNvSpPr/>
            <p:nvPr/>
          </p:nvSpPr>
          <p:spPr>
            <a:xfrm>
              <a:off x="1835696" y="5805264"/>
              <a:ext cx="648072" cy="504056"/>
            </a:xfrm>
            <a:prstGeom prst="sun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10"/>
            <p:cNvSpPr>
              <a:spLocks noChangeArrowheads="1"/>
            </p:cNvSpPr>
            <p:nvPr/>
          </p:nvSpPr>
          <p:spPr bwMode="auto">
            <a:xfrm>
              <a:off x="897236" y="5733256"/>
              <a:ext cx="108247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>
              <a:spAutoFit/>
            </a:bodyPr>
            <a:lstStyle/>
            <a:p>
              <a:pPr algn="r"/>
              <a:r>
                <a:rPr lang="ru-RU" sz="1600" dirty="0" smtClean="0">
                  <a:latin typeface="+mn-lt"/>
                </a:rPr>
                <a:t>Позиция</a:t>
              </a:r>
              <a:br>
                <a:rPr lang="ru-RU" sz="1600" dirty="0" smtClean="0">
                  <a:latin typeface="+mn-lt"/>
                </a:rPr>
              </a:br>
              <a:r>
                <a:rPr lang="ru-RU" sz="1600" dirty="0" smtClean="0">
                  <a:latin typeface="+mn-lt"/>
                </a:rPr>
                <a:t>источника</a:t>
              </a:r>
              <a:endParaRPr lang="ru-RU" sz="1600" dirty="0">
                <a:latin typeface="+mn-lt"/>
              </a:endParaRPr>
            </a:p>
          </p:txBody>
        </p:sp>
        <p:pic>
          <p:nvPicPr>
            <p:cNvPr id="14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99592" y="2060848"/>
              <a:ext cx="1228878" cy="34359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Прямоугольник 14"/>
            <p:cNvSpPr/>
            <p:nvPr/>
          </p:nvSpPr>
          <p:spPr>
            <a:xfrm rot="16200000">
              <a:off x="-931965" y="3676382"/>
              <a:ext cx="345638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Схематичный</a:t>
              </a:r>
              <a:r>
                <a:rPr lang="en-US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вид сверху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16" name="Прямоугольник 10"/>
          <p:cNvSpPr>
            <a:spLocks noChangeArrowheads="1"/>
          </p:cNvSpPr>
          <p:nvPr/>
        </p:nvSpPr>
        <p:spPr bwMode="auto">
          <a:xfrm>
            <a:off x="4274820" y="1063784"/>
            <a:ext cx="258032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>
            <a:spAutoFit/>
          </a:bodyPr>
          <a:lstStyle/>
          <a:p>
            <a:r>
              <a:rPr lang="ru-RU" sz="1600" dirty="0" smtClean="0">
                <a:latin typeface="+mn-lt"/>
              </a:rPr>
              <a:t>Параметры материала – 0.2</a:t>
            </a:r>
            <a:endParaRPr lang="ru-RU" sz="16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Зеркальное отражение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en-US" sz="2400" dirty="0" err="1" smtClean="0"/>
              <a:t>specular</a:t>
            </a:r>
            <a:r>
              <a:rPr lang="en-US" sz="2400" dirty="0" smtClean="0"/>
              <a:t> reflections</a:t>
            </a:r>
            <a:r>
              <a:rPr lang="ru-RU" sz="2400" dirty="0" smtClean="0"/>
              <a:t>/</a:t>
            </a:r>
            <a:r>
              <a:rPr lang="en-US" sz="2400" dirty="0" smtClean="0"/>
              <a:t>light)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.1</a:t>
            </a:r>
            <a:r>
              <a:rPr lang="en-US" dirty="0" smtClean="0"/>
              <a:t> </a:t>
            </a:r>
            <a:r>
              <a:rPr lang="ru-RU" dirty="0" smtClean="0"/>
              <a:t>Основные компоненты отраженного света  </a:t>
            </a:r>
            <a:r>
              <a:rPr lang="en-US" dirty="0" smtClean="0"/>
              <a:t>[</a:t>
            </a:r>
            <a:r>
              <a:rPr lang="ru-RU" dirty="0" smtClean="0"/>
              <a:t>2/5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Line 5"/>
          <p:cNvSpPr>
            <a:spLocks noChangeShapeType="1"/>
          </p:cNvSpPr>
          <p:nvPr/>
        </p:nvSpPr>
        <p:spPr bwMode="auto">
          <a:xfrm flipV="1">
            <a:off x="2184773" y="2314302"/>
            <a:ext cx="0" cy="1500187"/>
          </a:xfrm>
          <a:prstGeom prst="line">
            <a:avLst/>
          </a:prstGeom>
          <a:noFill/>
          <a:ln w="25400">
            <a:solidFill>
              <a:srgbClr val="000080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2044491" y="2003152"/>
            <a:ext cx="3508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 dirty="0">
                <a:latin typeface="+mn-lt"/>
              </a:rPr>
              <a:t>N</a:t>
            </a:r>
            <a:endParaRPr lang="ru-RU" i="1" dirty="0">
              <a:latin typeface="+mn-lt"/>
            </a:endParaRPr>
          </a:p>
        </p:txBody>
      </p:sp>
      <p:sp>
        <p:nvSpPr>
          <p:cNvPr id="28" name="Line 7"/>
          <p:cNvSpPr>
            <a:spLocks noChangeShapeType="1"/>
          </p:cNvSpPr>
          <p:nvPr/>
        </p:nvSpPr>
        <p:spPr bwMode="auto">
          <a:xfrm>
            <a:off x="1141786" y="2407964"/>
            <a:ext cx="973137" cy="1338263"/>
          </a:xfrm>
          <a:prstGeom prst="line">
            <a:avLst/>
          </a:prstGeom>
          <a:noFill/>
          <a:ln w="25400">
            <a:solidFill>
              <a:srgbClr val="FF00FF"/>
            </a:solidFill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" name="Text Box 8"/>
          <p:cNvSpPr txBox="1">
            <a:spLocks noChangeArrowheads="1"/>
          </p:cNvSpPr>
          <p:nvPr/>
        </p:nvSpPr>
        <p:spPr bwMode="auto">
          <a:xfrm>
            <a:off x="903661" y="2080939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 dirty="0">
                <a:latin typeface="+mn-lt"/>
              </a:rPr>
              <a:t>L</a:t>
            </a:r>
            <a:endParaRPr lang="ru-RU" i="1" dirty="0">
              <a:latin typeface="+mn-lt"/>
            </a:endParaRPr>
          </a:p>
        </p:txBody>
      </p:sp>
      <p:sp>
        <p:nvSpPr>
          <p:cNvPr id="30" name="Line 13"/>
          <p:cNvSpPr>
            <a:spLocks noChangeAspect="1" noChangeShapeType="1"/>
          </p:cNvSpPr>
          <p:nvPr/>
        </p:nvSpPr>
        <p:spPr bwMode="auto">
          <a:xfrm rot="8100000" flipH="1">
            <a:off x="1899817" y="2919933"/>
            <a:ext cx="1727200" cy="246062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32" name="Group 15"/>
          <p:cNvGrpSpPr>
            <a:grpSpLocks/>
          </p:cNvGrpSpPr>
          <p:nvPr/>
        </p:nvGrpSpPr>
        <p:grpSpPr bwMode="auto">
          <a:xfrm>
            <a:off x="1427536" y="2441302"/>
            <a:ext cx="852487" cy="342900"/>
            <a:chOff x="973" y="2523"/>
            <a:chExt cx="537" cy="216"/>
          </a:xfrm>
        </p:grpSpPr>
        <p:sp>
          <p:nvSpPr>
            <p:cNvPr id="33" name="AutoShape 16"/>
            <p:cNvSpPr>
              <a:spLocks noChangeArrowheads="1"/>
            </p:cNvSpPr>
            <p:nvPr/>
          </p:nvSpPr>
          <p:spPr bwMode="auto">
            <a:xfrm>
              <a:off x="973" y="2679"/>
              <a:ext cx="537" cy="60"/>
            </a:xfrm>
            <a:prstGeom prst="curvedDownArrow">
              <a:avLst>
                <a:gd name="adj1" fmla="val 70730"/>
                <a:gd name="adj2" fmla="val 249730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34" name="Object 17"/>
            <p:cNvGraphicFramePr>
              <a:graphicFrameLocks noChangeAspect="1"/>
            </p:cNvGraphicFramePr>
            <p:nvPr/>
          </p:nvGraphicFramePr>
          <p:xfrm>
            <a:off x="1158" y="2523"/>
            <a:ext cx="124" cy="171"/>
          </p:xfrm>
          <a:graphic>
            <a:graphicData uri="http://schemas.openxmlformats.org/presentationml/2006/ole">
              <p:oleObj spid="_x0000_s135170" name="Equation" r:id="rId4" imgW="126720" imgH="177480" progId="Equation.DSMT4">
                <p:embed/>
              </p:oleObj>
            </a:graphicData>
          </a:graphic>
        </p:graphicFrame>
      </p:grpSp>
      <p:sp>
        <p:nvSpPr>
          <p:cNvPr id="35" name="AutoShape 65"/>
          <p:cNvSpPr>
            <a:spLocks noChangeArrowheads="1"/>
          </p:cNvSpPr>
          <p:nvPr/>
        </p:nvSpPr>
        <p:spPr bwMode="auto">
          <a:xfrm>
            <a:off x="3807198" y="2873102"/>
            <a:ext cx="215900" cy="2159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" name="AutoShape 66"/>
          <p:cNvSpPr>
            <a:spLocks noChangeArrowheads="1"/>
          </p:cNvSpPr>
          <p:nvPr/>
        </p:nvSpPr>
        <p:spPr bwMode="auto">
          <a:xfrm>
            <a:off x="638548" y="1793602"/>
            <a:ext cx="287338" cy="287337"/>
          </a:xfrm>
          <a:prstGeom prst="sun">
            <a:avLst>
              <a:gd name="adj" fmla="val 250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" name="Line 72"/>
          <p:cNvSpPr>
            <a:spLocks noChangeAspect="1" noChangeShapeType="1"/>
          </p:cNvSpPr>
          <p:nvPr/>
        </p:nvSpPr>
        <p:spPr bwMode="auto">
          <a:xfrm flipV="1">
            <a:off x="2176836" y="2812777"/>
            <a:ext cx="1557337" cy="1003300"/>
          </a:xfrm>
          <a:prstGeom prst="line">
            <a:avLst/>
          </a:prstGeom>
          <a:noFill/>
          <a:ln w="31750">
            <a:solidFill>
              <a:srgbClr val="3333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38" name="Group 73"/>
          <p:cNvGrpSpPr>
            <a:grpSpLocks/>
          </p:cNvGrpSpPr>
          <p:nvPr/>
        </p:nvGrpSpPr>
        <p:grpSpPr bwMode="auto">
          <a:xfrm>
            <a:off x="2151436" y="2441302"/>
            <a:ext cx="852487" cy="342900"/>
            <a:chOff x="973" y="2523"/>
            <a:chExt cx="537" cy="216"/>
          </a:xfrm>
        </p:grpSpPr>
        <p:sp>
          <p:nvSpPr>
            <p:cNvPr id="39" name="AutoShape 74"/>
            <p:cNvSpPr>
              <a:spLocks noChangeArrowheads="1"/>
            </p:cNvSpPr>
            <p:nvPr/>
          </p:nvSpPr>
          <p:spPr bwMode="auto">
            <a:xfrm>
              <a:off x="973" y="2679"/>
              <a:ext cx="537" cy="60"/>
            </a:xfrm>
            <a:prstGeom prst="curvedDownArrow">
              <a:avLst>
                <a:gd name="adj1" fmla="val 70730"/>
                <a:gd name="adj2" fmla="val 249730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40" name="Object 75"/>
            <p:cNvGraphicFramePr>
              <a:graphicFrameLocks noChangeAspect="1"/>
            </p:cNvGraphicFramePr>
            <p:nvPr/>
          </p:nvGraphicFramePr>
          <p:xfrm>
            <a:off x="1158" y="2523"/>
            <a:ext cx="124" cy="171"/>
          </p:xfrm>
          <a:graphic>
            <a:graphicData uri="http://schemas.openxmlformats.org/presentationml/2006/ole">
              <p:oleObj spid="_x0000_s135171" name="Equation" r:id="rId5" imgW="126720" imgH="177480" progId="Equation.DSMT4">
                <p:embed/>
              </p:oleObj>
            </a:graphicData>
          </a:graphic>
        </p:graphicFrame>
      </p:grpSp>
      <p:grpSp>
        <p:nvGrpSpPr>
          <p:cNvPr id="41" name="Group 84"/>
          <p:cNvGrpSpPr>
            <a:grpSpLocks/>
          </p:cNvGrpSpPr>
          <p:nvPr/>
        </p:nvGrpSpPr>
        <p:grpSpPr bwMode="auto">
          <a:xfrm>
            <a:off x="2695948" y="2882627"/>
            <a:ext cx="452438" cy="339725"/>
            <a:chOff x="1772" y="2801"/>
            <a:chExt cx="285" cy="214"/>
          </a:xfrm>
        </p:grpSpPr>
        <p:sp>
          <p:nvSpPr>
            <p:cNvPr id="42" name="AutoShape 77"/>
            <p:cNvSpPr>
              <a:spLocks noChangeArrowheads="1"/>
            </p:cNvSpPr>
            <p:nvPr/>
          </p:nvSpPr>
          <p:spPr bwMode="auto">
            <a:xfrm rot="2650970">
              <a:off x="1772" y="2924"/>
              <a:ext cx="272" cy="91"/>
            </a:xfrm>
            <a:prstGeom prst="curvedDownArrow">
              <a:avLst>
                <a:gd name="adj1" fmla="val 23621"/>
                <a:gd name="adj2" fmla="val 83402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43" name="Object 78"/>
            <p:cNvGraphicFramePr>
              <a:graphicFrameLocks noChangeAspect="1"/>
            </p:cNvGraphicFramePr>
            <p:nvPr/>
          </p:nvGraphicFramePr>
          <p:xfrm>
            <a:off x="1921" y="2801"/>
            <a:ext cx="136" cy="159"/>
          </p:xfrm>
          <a:graphic>
            <a:graphicData uri="http://schemas.openxmlformats.org/presentationml/2006/ole">
              <p:oleObj spid="_x0000_s135172" name="Equation" r:id="rId6" imgW="139680" imgH="164880" progId="Equation.DSMT4">
                <p:embed/>
              </p:oleObj>
            </a:graphicData>
          </a:graphic>
        </p:graphicFrame>
      </p:grpSp>
      <p:sp>
        <p:nvSpPr>
          <p:cNvPr id="44" name="Text Box 85"/>
          <p:cNvSpPr txBox="1">
            <a:spLocks noChangeArrowheads="1"/>
          </p:cNvSpPr>
          <p:nvPr/>
        </p:nvSpPr>
        <p:spPr bwMode="auto">
          <a:xfrm>
            <a:off x="3203848" y="2051556"/>
            <a:ext cx="32573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 dirty="0">
                <a:latin typeface="+mn-lt"/>
              </a:rPr>
              <a:t>R</a:t>
            </a:r>
            <a:endParaRPr lang="ru-RU" i="1" dirty="0">
              <a:latin typeface="+mn-lt"/>
            </a:endParaRPr>
          </a:p>
        </p:txBody>
      </p:sp>
      <p:sp>
        <p:nvSpPr>
          <p:cNvPr id="46" name="Text Box 88"/>
          <p:cNvSpPr txBox="1">
            <a:spLocks noChangeArrowheads="1"/>
          </p:cNvSpPr>
          <p:nvPr/>
        </p:nvSpPr>
        <p:spPr bwMode="auto">
          <a:xfrm>
            <a:off x="3662736" y="2558231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 dirty="0">
                <a:latin typeface="+mn-lt"/>
              </a:rPr>
              <a:t>V</a:t>
            </a:r>
            <a:endParaRPr lang="ru-RU" i="1" dirty="0">
              <a:latin typeface="+mn-lt"/>
            </a:endParaRPr>
          </a:p>
        </p:txBody>
      </p:sp>
      <p:graphicFrame>
        <p:nvGraphicFramePr>
          <p:cNvPr id="48" name="Объект 47"/>
          <p:cNvGraphicFramePr>
            <a:graphicFrameLocks noChangeAspect="1"/>
          </p:cNvGraphicFramePr>
          <p:nvPr/>
        </p:nvGraphicFramePr>
        <p:xfrm>
          <a:off x="1187624" y="5128405"/>
          <a:ext cx="2016224" cy="748867"/>
        </p:xfrm>
        <a:graphic>
          <a:graphicData uri="http://schemas.openxmlformats.org/presentationml/2006/ole">
            <p:oleObj spid="_x0000_s135175" name="Формула" r:id="rId7" imgW="1231560" imgH="457200" progId="">
              <p:embed/>
            </p:oleObj>
          </a:graphicData>
        </a:graphic>
      </p:graphicFrame>
      <p:sp>
        <p:nvSpPr>
          <p:cNvPr id="50" name="Text Box 87"/>
          <p:cNvSpPr txBox="1">
            <a:spLocks noChangeArrowheads="1"/>
          </p:cNvSpPr>
          <p:nvPr/>
        </p:nvSpPr>
        <p:spPr bwMode="auto">
          <a:xfrm>
            <a:off x="6228184" y="1124744"/>
            <a:ext cx="219643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Закон </a:t>
            </a:r>
            <a:r>
              <a:rPr lang="ru-RU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Фонга</a:t>
            </a:r>
            <a:endParaRPr lang="ru-RU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51" name="Объект 50"/>
          <p:cNvGraphicFramePr>
            <a:graphicFrameLocks noChangeAspect="1"/>
          </p:cNvGraphicFramePr>
          <p:nvPr/>
        </p:nvGraphicFramePr>
        <p:xfrm>
          <a:off x="6022107" y="1556792"/>
          <a:ext cx="2623517" cy="504056"/>
        </p:xfrm>
        <a:graphic>
          <a:graphicData uri="http://schemas.openxmlformats.org/presentationml/2006/ole">
            <p:oleObj spid="_x0000_s135177" name="Формула" r:id="rId8" imgW="1257120" imgH="241200" progId="">
              <p:embed/>
            </p:oleObj>
          </a:graphicData>
        </a:graphic>
      </p:graphicFrame>
      <p:graphicFrame>
        <p:nvGraphicFramePr>
          <p:cNvPr id="52" name="Объект 51"/>
          <p:cNvGraphicFramePr>
            <a:graphicFrameLocks noChangeAspect="1"/>
          </p:cNvGraphicFramePr>
          <p:nvPr/>
        </p:nvGraphicFramePr>
        <p:xfrm>
          <a:off x="6444208" y="2276912"/>
          <a:ext cx="259534" cy="360000"/>
        </p:xfrm>
        <a:graphic>
          <a:graphicData uri="http://schemas.openxmlformats.org/presentationml/2006/ole">
            <p:oleObj spid="_x0000_s135178" name="Формула" r:id="rId9" imgW="164880" imgH="228600" progId="">
              <p:embed/>
            </p:oleObj>
          </a:graphicData>
        </a:graphic>
      </p:graphicFrame>
      <p:graphicFrame>
        <p:nvGraphicFramePr>
          <p:cNvPr id="53" name="Объект 52"/>
          <p:cNvGraphicFramePr>
            <a:graphicFrameLocks noChangeAspect="1"/>
          </p:cNvGraphicFramePr>
          <p:nvPr/>
        </p:nvGraphicFramePr>
        <p:xfrm>
          <a:off x="6444208" y="2852976"/>
          <a:ext cx="300000" cy="360000"/>
        </p:xfrm>
        <a:graphic>
          <a:graphicData uri="http://schemas.openxmlformats.org/presentationml/2006/ole">
            <p:oleObj spid="_x0000_s135179" name="Формула" r:id="rId10" imgW="190440" imgH="228600" progId="">
              <p:embed/>
            </p:oleObj>
          </a:graphicData>
        </a:graphic>
      </p:graphicFrame>
      <p:graphicFrame>
        <p:nvGraphicFramePr>
          <p:cNvPr id="54" name="Объект 53"/>
          <p:cNvGraphicFramePr>
            <a:graphicFrameLocks noChangeAspect="1"/>
          </p:cNvGraphicFramePr>
          <p:nvPr/>
        </p:nvGraphicFramePr>
        <p:xfrm>
          <a:off x="6444208" y="3429040"/>
          <a:ext cx="278940" cy="360000"/>
        </p:xfrm>
        <a:graphic>
          <a:graphicData uri="http://schemas.openxmlformats.org/presentationml/2006/ole">
            <p:oleObj spid="_x0000_s135180" name="Формула" r:id="rId11" imgW="177480" imgH="228600" progId="">
              <p:embed/>
            </p:oleObj>
          </a:graphicData>
        </a:graphic>
      </p:graphicFrame>
      <p:graphicFrame>
        <p:nvGraphicFramePr>
          <p:cNvPr id="55" name="Объект 54"/>
          <p:cNvGraphicFramePr>
            <a:graphicFrameLocks noChangeAspect="1"/>
          </p:cNvGraphicFramePr>
          <p:nvPr/>
        </p:nvGraphicFramePr>
        <p:xfrm>
          <a:off x="6444208" y="3986402"/>
          <a:ext cx="256923" cy="360000"/>
        </p:xfrm>
        <a:graphic>
          <a:graphicData uri="http://schemas.openxmlformats.org/presentationml/2006/ole">
            <p:oleObj spid="_x0000_s135181" name="Формула" r:id="rId12" imgW="126720" imgH="177480" progId="">
              <p:embed/>
            </p:oleObj>
          </a:graphicData>
        </a:graphic>
      </p:graphicFrame>
      <p:sp>
        <p:nvSpPr>
          <p:cNvPr id="56" name="Text Box 4"/>
          <p:cNvSpPr txBox="1">
            <a:spLocks noChangeArrowheads="1"/>
          </p:cNvSpPr>
          <p:nvPr/>
        </p:nvSpPr>
        <p:spPr bwMode="auto">
          <a:xfrm>
            <a:off x="6732240" y="2154341"/>
            <a:ext cx="1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зеркальная</a:t>
            </a:r>
          </a:p>
          <a:p>
            <a:pPr marL="342900" indent="-342900"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интенсивность</a:t>
            </a:r>
          </a:p>
        </p:txBody>
      </p:sp>
      <p:sp>
        <p:nvSpPr>
          <p:cNvPr id="57" name="Text Box 4"/>
          <p:cNvSpPr txBox="1">
            <a:spLocks noChangeArrowheads="1"/>
          </p:cNvSpPr>
          <p:nvPr/>
        </p:nvSpPr>
        <p:spPr bwMode="auto">
          <a:xfrm>
            <a:off x="6732480" y="2708919"/>
            <a:ext cx="1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  <a:buFont typeface="Wingdings" pitchFamily="2" charset="2"/>
              <a:buNone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интенсивность</a:t>
            </a:r>
          </a:p>
          <a:p>
            <a:pPr marL="342900" indent="-342900">
              <a:spcBef>
                <a:spcPts val="0"/>
              </a:spcBef>
              <a:buFont typeface="Wingdings" pitchFamily="2" charset="2"/>
              <a:buNone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падающего света</a:t>
            </a:r>
          </a:p>
        </p:txBody>
      </p:sp>
      <p:sp>
        <p:nvSpPr>
          <p:cNvPr id="58" name="Text Box 4"/>
          <p:cNvSpPr txBox="1">
            <a:spLocks noChangeArrowheads="1"/>
          </p:cNvSpPr>
          <p:nvPr/>
        </p:nvSpPr>
        <p:spPr bwMode="auto">
          <a:xfrm>
            <a:off x="6732480" y="3284983"/>
            <a:ext cx="1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коэффициент</a:t>
            </a:r>
          </a:p>
          <a:p>
            <a:pPr marL="342900" indent="-342900"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зеркальности</a:t>
            </a:r>
          </a:p>
        </p:txBody>
      </p:sp>
      <p:sp>
        <p:nvSpPr>
          <p:cNvPr id="59" name="Text Box 4"/>
          <p:cNvSpPr txBox="1">
            <a:spLocks noChangeArrowheads="1"/>
          </p:cNvSpPr>
          <p:nvPr/>
        </p:nvSpPr>
        <p:spPr bwMode="auto">
          <a:xfrm>
            <a:off x="6732480" y="3852336"/>
            <a:ext cx="194397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коэффициент</a:t>
            </a:r>
          </a:p>
          <a:p>
            <a:pPr marL="342900" indent="-342900"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блеска материала</a:t>
            </a:r>
          </a:p>
        </p:txBody>
      </p:sp>
      <p:sp>
        <p:nvSpPr>
          <p:cNvPr id="61" name="Text Box 114"/>
          <p:cNvSpPr txBox="1">
            <a:spLocks noChangeArrowheads="1"/>
          </p:cNvSpPr>
          <p:nvPr/>
        </p:nvSpPr>
        <p:spPr bwMode="auto">
          <a:xfrm>
            <a:off x="5148064" y="4695527"/>
            <a:ext cx="351089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Закон </a:t>
            </a:r>
            <a:r>
              <a:rPr lang="ru-RU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Блинна-Фонга</a:t>
            </a:r>
            <a:endParaRPr lang="ru-RU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67" name="Объект 66"/>
          <p:cNvGraphicFramePr>
            <a:graphicFrameLocks noChangeAspect="1"/>
          </p:cNvGraphicFramePr>
          <p:nvPr/>
        </p:nvGraphicFramePr>
        <p:xfrm>
          <a:off x="5849938" y="5157192"/>
          <a:ext cx="2225675" cy="503238"/>
        </p:xfrm>
        <a:graphic>
          <a:graphicData uri="http://schemas.openxmlformats.org/presentationml/2006/ole">
            <p:oleObj spid="_x0000_s135184" name="Формула" r:id="rId13" imgW="1066680" imgH="241200" progId="">
              <p:embed/>
            </p:oleObj>
          </a:graphicData>
        </a:graphic>
      </p:graphicFrame>
      <p:graphicFrame>
        <p:nvGraphicFramePr>
          <p:cNvPr id="68" name="Объект 67"/>
          <p:cNvGraphicFramePr>
            <a:graphicFrameLocks noChangeAspect="1"/>
          </p:cNvGraphicFramePr>
          <p:nvPr/>
        </p:nvGraphicFramePr>
        <p:xfrm>
          <a:off x="5518819" y="5805264"/>
          <a:ext cx="1141413" cy="331788"/>
        </p:xfrm>
        <a:graphic>
          <a:graphicData uri="http://schemas.openxmlformats.org/presentationml/2006/ole">
            <p:oleObj spid="_x0000_s135185" name="Формула" r:id="rId14" imgW="660240" imgH="190440" progId="">
              <p:embed/>
            </p:oleObj>
          </a:graphicData>
        </a:graphic>
      </p:graphicFrame>
      <p:sp>
        <p:nvSpPr>
          <p:cNvPr id="69" name="Text Box 4"/>
          <p:cNvSpPr txBox="1">
            <a:spLocks noChangeArrowheads="1"/>
          </p:cNvSpPr>
          <p:nvPr/>
        </p:nvSpPr>
        <p:spPr bwMode="auto">
          <a:xfrm>
            <a:off x="6588224" y="5751025"/>
            <a:ext cx="1944216" cy="43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buFont typeface="Wingdings" pitchFamily="2" charset="2"/>
              <a:buNone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вектор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полупути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>
              <a:lnSpc>
                <a:spcPct val="80000"/>
              </a:lnSpc>
              <a:buFont typeface="Wingdings" pitchFamily="2" charset="2"/>
              <a:buNone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halfway vector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)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" name="Oval 4"/>
          <p:cNvSpPr>
            <a:spLocks noChangeArrowheads="1"/>
          </p:cNvSpPr>
          <p:nvPr/>
        </p:nvSpPr>
        <p:spPr bwMode="auto">
          <a:xfrm>
            <a:off x="2089523" y="3719239"/>
            <a:ext cx="190500" cy="1905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" name="AutoShape 14"/>
          <p:cNvSpPr>
            <a:spLocks noChangeArrowheads="1"/>
          </p:cNvSpPr>
          <p:nvPr/>
        </p:nvSpPr>
        <p:spPr bwMode="auto">
          <a:xfrm rot="10800000" flipH="1">
            <a:off x="611561" y="3765277"/>
            <a:ext cx="3122612" cy="1031875"/>
          </a:xfrm>
          <a:prstGeom prst="flowChartDocumen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00"/>
                            </p:stCondLst>
                            <p:childTnLst>
                              <p:par>
                                <p:cTn id="6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500"/>
                            </p:stCondLst>
                            <p:childTnLst>
                              <p:par>
                                <p:cTn id="8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000"/>
                            </p:stCondLst>
                            <p:childTnLst>
                              <p:par>
                                <p:cTn id="8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"/>
                            </p:stCondLst>
                            <p:childTnLst>
                              <p:par>
                                <p:cTn id="10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/>
      <p:bldP spid="28" grpId="0" animBg="1"/>
      <p:bldP spid="29" grpId="0"/>
      <p:bldP spid="30" grpId="0" animBg="1"/>
      <p:bldP spid="37" grpId="0" animBg="1"/>
      <p:bldP spid="44" grpId="0"/>
      <p:bldP spid="46" grpId="0"/>
      <p:bldP spid="50" grpId="0"/>
      <p:bldP spid="56" grpId="0"/>
      <p:bldP spid="57" grpId="0"/>
      <p:bldP spid="58" grpId="0"/>
      <p:bldP spid="59" grpId="0"/>
      <p:bldP spid="61" grpId="0"/>
      <p:bldP spid="69" grpId="0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Диффузионное (рассеянное) отражение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(diffuse</a:t>
            </a:r>
            <a:r>
              <a:rPr lang="ru-RU" sz="2400" dirty="0" smtClean="0"/>
              <a:t> </a:t>
            </a:r>
            <a:r>
              <a:rPr lang="en-US" sz="2400" dirty="0" smtClean="0"/>
              <a:t>scattering</a:t>
            </a:r>
            <a:r>
              <a:rPr lang="ru-RU" sz="2400" dirty="0" smtClean="0"/>
              <a:t>/</a:t>
            </a:r>
            <a:r>
              <a:rPr lang="en-US" sz="2400" dirty="0" smtClean="0"/>
              <a:t>light)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.1</a:t>
            </a:r>
            <a:r>
              <a:rPr lang="en-US" dirty="0" smtClean="0"/>
              <a:t> </a:t>
            </a:r>
            <a:r>
              <a:rPr lang="ru-RU" dirty="0" smtClean="0"/>
              <a:t>Основные компоненты отраженного света  </a:t>
            </a:r>
            <a:r>
              <a:rPr lang="en-US" dirty="0" smtClean="0"/>
              <a:t>[</a:t>
            </a:r>
            <a:r>
              <a:rPr lang="ru-RU" dirty="0" smtClean="0"/>
              <a:t>3/5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0" name="Text Box 87"/>
          <p:cNvSpPr txBox="1">
            <a:spLocks noChangeArrowheads="1"/>
          </p:cNvSpPr>
          <p:nvPr/>
        </p:nvSpPr>
        <p:spPr bwMode="auto">
          <a:xfrm>
            <a:off x="6156176" y="1196752"/>
            <a:ext cx="275908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Закон Ламберта</a:t>
            </a:r>
            <a:endParaRPr lang="ru-RU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51" name="Объект 50"/>
          <p:cNvGraphicFramePr>
            <a:graphicFrameLocks noChangeAspect="1"/>
          </p:cNvGraphicFramePr>
          <p:nvPr/>
        </p:nvGraphicFramePr>
        <p:xfrm>
          <a:off x="6061075" y="1584325"/>
          <a:ext cx="2544763" cy="449263"/>
        </p:xfrm>
        <a:graphic>
          <a:graphicData uri="http://schemas.openxmlformats.org/presentationml/2006/ole">
            <p:oleObj spid="_x0000_s136198" name="Формула" r:id="rId4" imgW="1218960" imgH="215640" progId="">
              <p:embed/>
            </p:oleObj>
          </a:graphicData>
        </a:graphic>
      </p:graphicFrame>
      <p:graphicFrame>
        <p:nvGraphicFramePr>
          <p:cNvPr id="52" name="Объект 51"/>
          <p:cNvGraphicFramePr>
            <a:graphicFrameLocks noChangeAspect="1"/>
          </p:cNvGraphicFramePr>
          <p:nvPr/>
        </p:nvGraphicFramePr>
        <p:xfrm>
          <a:off x="6423025" y="2286000"/>
          <a:ext cx="301625" cy="341313"/>
        </p:xfrm>
        <a:graphic>
          <a:graphicData uri="http://schemas.openxmlformats.org/presentationml/2006/ole">
            <p:oleObj spid="_x0000_s136199" name="Формула" r:id="rId5" imgW="190440" imgH="215640" progId="">
              <p:embed/>
            </p:oleObj>
          </a:graphicData>
        </a:graphic>
      </p:graphicFrame>
      <p:graphicFrame>
        <p:nvGraphicFramePr>
          <p:cNvPr id="53" name="Объект 52"/>
          <p:cNvGraphicFramePr>
            <a:graphicFrameLocks noChangeAspect="1"/>
          </p:cNvGraphicFramePr>
          <p:nvPr/>
        </p:nvGraphicFramePr>
        <p:xfrm>
          <a:off x="6434138" y="2862263"/>
          <a:ext cx="319087" cy="341312"/>
        </p:xfrm>
        <a:graphic>
          <a:graphicData uri="http://schemas.openxmlformats.org/presentationml/2006/ole">
            <p:oleObj spid="_x0000_s136200" name="Формула" r:id="rId6" imgW="203040" imgH="215640" progId="">
              <p:embed/>
            </p:oleObj>
          </a:graphicData>
        </a:graphic>
      </p:graphicFrame>
      <p:graphicFrame>
        <p:nvGraphicFramePr>
          <p:cNvPr id="54" name="Объект 53"/>
          <p:cNvGraphicFramePr>
            <a:graphicFrameLocks noChangeAspect="1"/>
          </p:cNvGraphicFramePr>
          <p:nvPr/>
        </p:nvGraphicFramePr>
        <p:xfrm>
          <a:off x="6434138" y="3438525"/>
          <a:ext cx="300037" cy="339725"/>
        </p:xfrm>
        <a:graphic>
          <a:graphicData uri="http://schemas.openxmlformats.org/presentationml/2006/ole">
            <p:oleObj spid="_x0000_s136201" name="Формула" r:id="rId7" imgW="190440" imgH="215640" progId="">
              <p:embed/>
            </p:oleObj>
          </a:graphicData>
        </a:graphic>
      </p:graphicFrame>
      <p:sp>
        <p:nvSpPr>
          <p:cNvPr id="56" name="Text Box 4"/>
          <p:cNvSpPr txBox="1">
            <a:spLocks noChangeArrowheads="1"/>
          </p:cNvSpPr>
          <p:nvPr/>
        </p:nvSpPr>
        <p:spPr bwMode="auto">
          <a:xfrm>
            <a:off x="6732240" y="2154341"/>
            <a:ext cx="1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диффузионная</a:t>
            </a:r>
          </a:p>
          <a:p>
            <a:pPr marL="342900" indent="-342900"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интенсивность</a:t>
            </a:r>
          </a:p>
        </p:txBody>
      </p:sp>
      <p:sp>
        <p:nvSpPr>
          <p:cNvPr id="57" name="Text Box 4"/>
          <p:cNvSpPr txBox="1">
            <a:spLocks noChangeArrowheads="1"/>
          </p:cNvSpPr>
          <p:nvPr/>
        </p:nvSpPr>
        <p:spPr bwMode="auto">
          <a:xfrm>
            <a:off x="6732480" y="2708919"/>
            <a:ext cx="1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  <a:buFont typeface="Wingdings" pitchFamily="2" charset="2"/>
              <a:buNone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интенсивность</a:t>
            </a:r>
          </a:p>
          <a:p>
            <a:pPr marL="342900" indent="-342900">
              <a:spcBef>
                <a:spcPts val="0"/>
              </a:spcBef>
              <a:buFont typeface="Wingdings" pitchFamily="2" charset="2"/>
              <a:buNone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падающего света</a:t>
            </a:r>
          </a:p>
        </p:txBody>
      </p:sp>
      <p:sp>
        <p:nvSpPr>
          <p:cNvPr id="58" name="Text Box 4"/>
          <p:cNvSpPr txBox="1">
            <a:spLocks noChangeArrowheads="1"/>
          </p:cNvSpPr>
          <p:nvPr/>
        </p:nvSpPr>
        <p:spPr bwMode="auto">
          <a:xfrm>
            <a:off x="6732480" y="3284983"/>
            <a:ext cx="1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коэффициент</a:t>
            </a:r>
          </a:p>
          <a:p>
            <a:pPr marL="342900" indent="-342900"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диффузии</a:t>
            </a:r>
          </a:p>
        </p:txBody>
      </p:sp>
      <p:sp>
        <p:nvSpPr>
          <p:cNvPr id="45" name="Line 6"/>
          <p:cNvSpPr>
            <a:spLocks noChangeShapeType="1"/>
          </p:cNvSpPr>
          <p:nvPr/>
        </p:nvSpPr>
        <p:spPr bwMode="auto">
          <a:xfrm flipV="1">
            <a:off x="2112765" y="1933476"/>
            <a:ext cx="0" cy="1500187"/>
          </a:xfrm>
          <a:prstGeom prst="line">
            <a:avLst/>
          </a:prstGeom>
          <a:noFill/>
          <a:ln w="25400">
            <a:solidFill>
              <a:srgbClr val="000080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7" name="Text Box 7"/>
          <p:cNvSpPr txBox="1">
            <a:spLocks noChangeArrowheads="1"/>
          </p:cNvSpPr>
          <p:nvPr/>
        </p:nvSpPr>
        <p:spPr bwMode="auto">
          <a:xfrm>
            <a:off x="1944490" y="1622326"/>
            <a:ext cx="3508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 dirty="0">
                <a:latin typeface="+mn-lt"/>
              </a:rPr>
              <a:t>N</a:t>
            </a:r>
            <a:endParaRPr lang="ru-RU" i="1" dirty="0">
              <a:latin typeface="+mn-lt"/>
            </a:endParaRPr>
          </a:p>
        </p:txBody>
      </p:sp>
      <p:sp>
        <p:nvSpPr>
          <p:cNvPr id="49" name="Line 11"/>
          <p:cNvSpPr>
            <a:spLocks noChangeShapeType="1"/>
          </p:cNvSpPr>
          <p:nvPr/>
        </p:nvSpPr>
        <p:spPr bwMode="auto">
          <a:xfrm>
            <a:off x="1069778" y="2027138"/>
            <a:ext cx="973137" cy="1338263"/>
          </a:xfrm>
          <a:prstGeom prst="line">
            <a:avLst/>
          </a:prstGeom>
          <a:noFill/>
          <a:ln w="25400">
            <a:solidFill>
              <a:srgbClr val="FF00FF"/>
            </a:solidFill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0" name="Text Box 12"/>
          <p:cNvSpPr txBox="1">
            <a:spLocks noChangeArrowheads="1"/>
          </p:cNvSpPr>
          <p:nvPr/>
        </p:nvSpPr>
        <p:spPr bwMode="auto">
          <a:xfrm>
            <a:off x="831653" y="1700113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 dirty="0">
                <a:latin typeface="+mn-lt"/>
              </a:rPr>
              <a:t>L</a:t>
            </a:r>
            <a:endParaRPr lang="ru-RU" i="1" dirty="0">
              <a:latin typeface="+mn-lt"/>
            </a:endParaRPr>
          </a:p>
        </p:txBody>
      </p:sp>
      <p:grpSp>
        <p:nvGrpSpPr>
          <p:cNvPr id="62" name="Group 18"/>
          <p:cNvGrpSpPr>
            <a:grpSpLocks/>
          </p:cNvGrpSpPr>
          <p:nvPr/>
        </p:nvGrpSpPr>
        <p:grpSpPr bwMode="auto">
          <a:xfrm>
            <a:off x="1542853" y="2827238"/>
            <a:ext cx="1195387" cy="738188"/>
            <a:chOff x="1519" y="2819"/>
            <a:chExt cx="572" cy="357"/>
          </a:xfrm>
        </p:grpSpPr>
        <p:sp>
          <p:nvSpPr>
            <p:cNvPr id="63" name="Line 9"/>
            <p:cNvSpPr>
              <a:spLocks noChangeShapeType="1"/>
            </p:cNvSpPr>
            <p:nvPr/>
          </p:nvSpPr>
          <p:spPr bwMode="auto">
            <a:xfrm flipH="1" flipV="1">
              <a:off x="1519" y="2931"/>
              <a:ext cx="272" cy="182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" name="Line 15"/>
            <p:cNvSpPr>
              <a:spLocks noChangeShapeType="1"/>
            </p:cNvSpPr>
            <p:nvPr/>
          </p:nvSpPr>
          <p:spPr bwMode="auto">
            <a:xfrm rot="5400000" flipH="1" flipV="1">
              <a:off x="1746" y="2885"/>
              <a:ext cx="272" cy="182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" name="Line 16"/>
            <p:cNvSpPr>
              <a:spLocks noChangeShapeType="1"/>
            </p:cNvSpPr>
            <p:nvPr/>
          </p:nvSpPr>
          <p:spPr bwMode="auto">
            <a:xfrm rot="2700000" flipH="1" flipV="1">
              <a:off x="1628" y="2864"/>
              <a:ext cx="272" cy="182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" name="Line 17"/>
            <p:cNvSpPr>
              <a:spLocks noChangeShapeType="1"/>
            </p:cNvSpPr>
            <p:nvPr/>
          </p:nvSpPr>
          <p:spPr bwMode="auto">
            <a:xfrm rot="8100000" flipH="1" flipV="1">
              <a:off x="1819" y="2994"/>
              <a:ext cx="272" cy="182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1" name="Group 128"/>
          <p:cNvGrpSpPr>
            <a:grpSpLocks/>
          </p:cNvGrpSpPr>
          <p:nvPr/>
        </p:nvGrpSpPr>
        <p:grpSpPr bwMode="auto">
          <a:xfrm>
            <a:off x="1355528" y="2060476"/>
            <a:ext cx="852487" cy="342900"/>
            <a:chOff x="973" y="2523"/>
            <a:chExt cx="537" cy="216"/>
          </a:xfrm>
        </p:grpSpPr>
        <p:sp>
          <p:nvSpPr>
            <p:cNvPr id="72" name="AutoShape 20"/>
            <p:cNvSpPr>
              <a:spLocks noChangeArrowheads="1"/>
            </p:cNvSpPr>
            <p:nvPr/>
          </p:nvSpPr>
          <p:spPr bwMode="auto">
            <a:xfrm>
              <a:off x="973" y="2679"/>
              <a:ext cx="537" cy="60"/>
            </a:xfrm>
            <a:prstGeom prst="curvedDownArrow">
              <a:avLst>
                <a:gd name="adj1" fmla="val 70730"/>
                <a:gd name="adj2" fmla="val 249730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73" name="Object 23"/>
            <p:cNvGraphicFramePr>
              <a:graphicFrameLocks noChangeAspect="1"/>
            </p:cNvGraphicFramePr>
            <p:nvPr/>
          </p:nvGraphicFramePr>
          <p:xfrm>
            <a:off x="1158" y="2523"/>
            <a:ext cx="124" cy="171"/>
          </p:xfrm>
          <a:graphic>
            <a:graphicData uri="http://schemas.openxmlformats.org/presentationml/2006/ole">
              <p:oleObj spid="_x0000_s136205" name="Equation" r:id="rId8" imgW="126720" imgH="177480" progId="Equation.DSMT4">
                <p:embed/>
              </p:oleObj>
            </a:graphicData>
          </a:graphic>
        </p:graphicFrame>
      </p:grpSp>
      <p:sp>
        <p:nvSpPr>
          <p:cNvPr id="74" name="AutoShape 135"/>
          <p:cNvSpPr>
            <a:spLocks noChangeArrowheads="1"/>
          </p:cNvSpPr>
          <p:nvPr/>
        </p:nvSpPr>
        <p:spPr bwMode="auto">
          <a:xfrm>
            <a:off x="566540" y="1412776"/>
            <a:ext cx="287338" cy="287337"/>
          </a:xfrm>
          <a:prstGeom prst="sun">
            <a:avLst>
              <a:gd name="adj" fmla="val 250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5" name="AutoShape 136"/>
          <p:cNvSpPr>
            <a:spLocks noChangeArrowheads="1"/>
          </p:cNvSpPr>
          <p:nvPr/>
        </p:nvSpPr>
        <p:spPr bwMode="auto">
          <a:xfrm>
            <a:off x="2943028" y="2636738"/>
            <a:ext cx="215900" cy="2159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76" name="Group 133"/>
          <p:cNvGrpSpPr>
            <a:grpSpLocks/>
          </p:cNvGrpSpPr>
          <p:nvPr/>
        </p:nvGrpSpPr>
        <p:grpSpPr bwMode="auto">
          <a:xfrm>
            <a:off x="467547" y="4581130"/>
            <a:ext cx="942975" cy="1652588"/>
            <a:chOff x="2517" y="1041"/>
            <a:chExt cx="594" cy="1041"/>
          </a:xfrm>
        </p:grpSpPr>
        <p:sp>
          <p:nvSpPr>
            <p:cNvPr id="77" name="Line 40"/>
            <p:cNvSpPr>
              <a:spLocks noChangeShapeType="1"/>
            </p:cNvSpPr>
            <p:nvPr/>
          </p:nvSpPr>
          <p:spPr bwMode="auto">
            <a:xfrm>
              <a:off x="2563" y="1707"/>
              <a:ext cx="544" cy="0"/>
            </a:xfrm>
            <a:prstGeom prst="line">
              <a:avLst/>
            </a:prstGeom>
            <a:noFill/>
            <a:ln w="7620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8" name="Line 41"/>
            <p:cNvSpPr>
              <a:spLocks noChangeShapeType="1"/>
            </p:cNvSpPr>
            <p:nvPr/>
          </p:nvSpPr>
          <p:spPr bwMode="auto">
            <a:xfrm>
              <a:off x="2699" y="1208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9" name="Line 42"/>
            <p:cNvSpPr>
              <a:spLocks noChangeShapeType="1"/>
            </p:cNvSpPr>
            <p:nvPr/>
          </p:nvSpPr>
          <p:spPr bwMode="auto">
            <a:xfrm>
              <a:off x="2835" y="1208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0" name="Line 43"/>
            <p:cNvSpPr>
              <a:spLocks noChangeShapeType="1"/>
            </p:cNvSpPr>
            <p:nvPr/>
          </p:nvSpPr>
          <p:spPr bwMode="auto">
            <a:xfrm>
              <a:off x="2971" y="1208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1" name="Text Box 46"/>
            <p:cNvSpPr txBox="1">
              <a:spLocks noChangeArrowheads="1"/>
            </p:cNvSpPr>
            <p:nvPr/>
          </p:nvSpPr>
          <p:spPr bwMode="auto">
            <a:xfrm>
              <a:off x="2517" y="1752"/>
              <a:ext cx="594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 макс.</a:t>
              </a:r>
              <a:b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уровень</a:t>
              </a:r>
              <a:endParaRPr lang="ru-RU" sz="14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2" name="Text Box 62"/>
            <p:cNvSpPr txBox="1">
              <a:spLocks noChangeArrowheads="1"/>
            </p:cNvSpPr>
            <p:nvPr/>
          </p:nvSpPr>
          <p:spPr bwMode="auto">
            <a:xfrm>
              <a:off x="2744" y="1041"/>
              <a:ext cx="197" cy="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i="1" dirty="0">
                  <a:latin typeface="+mn-lt"/>
                </a:rPr>
                <a:t>L</a:t>
              </a:r>
              <a:endParaRPr lang="ru-RU" i="1" dirty="0">
                <a:latin typeface="+mn-lt"/>
              </a:endParaRPr>
            </a:p>
          </p:txBody>
        </p:sp>
      </p:grpSp>
      <p:grpSp>
        <p:nvGrpSpPr>
          <p:cNvPr id="83" name="Group 134"/>
          <p:cNvGrpSpPr>
            <a:grpSpLocks/>
          </p:cNvGrpSpPr>
          <p:nvPr/>
        </p:nvGrpSpPr>
        <p:grpSpPr bwMode="auto">
          <a:xfrm>
            <a:off x="1691677" y="4577804"/>
            <a:ext cx="942975" cy="1676400"/>
            <a:chOff x="3188" y="1026"/>
            <a:chExt cx="594" cy="1056"/>
          </a:xfrm>
        </p:grpSpPr>
        <p:sp>
          <p:nvSpPr>
            <p:cNvPr id="84" name="Line 49"/>
            <p:cNvSpPr>
              <a:spLocks noChangeShapeType="1"/>
            </p:cNvSpPr>
            <p:nvPr/>
          </p:nvSpPr>
          <p:spPr bwMode="auto">
            <a:xfrm>
              <a:off x="3414" y="1507"/>
              <a:ext cx="318" cy="272"/>
            </a:xfrm>
            <a:prstGeom prst="line">
              <a:avLst/>
            </a:prstGeom>
            <a:noFill/>
            <a:ln w="7620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" name="Line 50"/>
            <p:cNvSpPr>
              <a:spLocks noChangeShapeType="1"/>
            </p:cNvSpPr>
            <p:nvPr/>
          </p:nvSpPr>
          <p:spPr bwMode="auto">
            <a:xfrm>
              <a:off x="3370" y="1208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6" name="Line 51"/>
            <p:cNvSpPr>
              <a:spLocks noChangeShapeType="1"/>
            </p:cNvSpPr>
            <p:nvPr/>
          </p:nvSpPr>
          <p:spPr bwMode="auto">
            <a:xfrm flipH="1">
              <a:off x="3505" y="1208"/>
              <a:ext cx="1" cy="3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7" name="Line 52"/>
            <p:cNvSpPr>
              <a:spLocks noChangeShapeType="1"/>
            </p:cNvSpPr>
            <p:nvPr/>
          </p:nvSpPr>
          <p:spPr bwMode="auto">
            <a:xfrm>
              <a:off x="3642" y="1208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8" name="Text Box 53"/>
            <p:cNvSpPr txBox="1">
              <a:spLocks noChangeArrowheads="1"/>
            </p:cNvSpPr>
            <p:nvPr/>
          </p:nvSpPr>
          <p:spPr bwMode="auto">
            <a:xfrm>
              <a:off x="3188" y="1752"/>
              <a:ext cx="594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 сред.</a:t>
              </a:r>
              <a:b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уровень</a:t>
              </a:r>
            </a:p>
          </p:txBody>
        </p:sp>
        <p:sp>
          <p:nvSpPr>
            <p:cNvPr id="89" name="Text Box 76"/>
            <p:cNvSpPr txBox="1">
              <a:spLocks noChangeArrowheads="1"/>
            </p:cNvSpPr>
            <p:nvPr/>
          </p:nvSpPr>
          <p:spPr bwMode="auto">
            <a:xfrm>
              <a:off x="3414" y="1026"/>
              <a:ext cx="197" cy="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i="1" dirty="0">
                  <a:latin typeface="+mn-lt"/>
                </a:rPr>
                <a:t>L</a:t>
              </a:r>
              <a:endParaRPr lang="ru-RU" i="1" dirty="0">
                <a:latin typeface="+mn-lt"/>
              </a:endParaRPr>
            </a:p>
          </p:txBody>
        </p:sp>
      </p:grpSp>
      <p:grpSp>
        <p:nvGrpSpPr>
          <p:cNvPr id="90" name="Group 79"/>
          <p:cNvGrpSpPr>
            <a:grpSpLocks/>
          </p:cNvGrpSpPr>
          <p:nvPr/>
        </p:nvGrpSpPr>
        <p:grpSpPr bwMode="auto">
          <a:xfrm>
            <a:off x="2843812" y="4603204"/>
            <a:ext cx="942975" cy="1651000"/>
            <a:chOff x="4322" y="2402"/>
            <a:chExt cx="594" cy="1040"/>
          </a:xfrm>
        </p:grpSpPr>
        <p:sp>
          <p:nvSpPr>
            <p:cNvPr id="91" name="Line 56"/>
            <p:cNvSpPr>
              <a:spLocks noChangeShapeType="1"/>
            </p:cNvSpPr>
            <p:nvPr/>
          </p:nvSpPr>
          <p:spPr bwMode="auto">
            <a:xfrm>
              <a:off x="4706" y="2614"/>
              <a:ext cx="0" cy="544"/>
            </a:xfrm>
            <a:prstGeom prst="line">
              <a:avLst/>
            </a:prstGeom>
            <a:noFill/>
            <a:ln w="7620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" name="Line 57"/>
            <p:cNvSpPr>
              <a:spLocks noChangeShapeType="1"/>
            </p:cNvSpPr>
            <p:nvPr/>
          </p:nvSpPr>
          <p:spPr bwMode="auto">
            <a:xfrm>
              <a:off x="4504" y="2568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" name="Line 58"/>
            <p:cNvSpPr>
              <a:spLocks noChangeShapeType="1"/>
            </p:cNvSpPr>
            <p:nvPr/>
          </p:nvSpPr>
          <p:spPr bwMode="auto">
            <a:xfrm>
              <a:off x="4640" y="2568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4" name="Line 59"/>
            <p:cNvSpPr>
              <a:spLocks noChangeShapeType="1"/>
            </p:cNvSpPr>
            <p:nvPr/>
          </p:nvSpPr>
          <p:spPr bwMode="auto">
            <a:xfrm>
              <a:off x="4776" y="2568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5" name="Text Box 60"/>
            <p:cNvSpPr txBox="1">
              <a:spLocks noChangeArrowheads="1"/>
            </p:cNvSpPr>
            <p:nvPr/>
          </p:nvSpPr>
          <p:spPr bwMode="auto">
            <a:xfrm>
              <a:off x="4322" y="3112"/>
              <a:ext cx="594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  мин</a:t>
              </a:r>
              <a:r>
                <a:rPr lang="ru-RU" sz="14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.</a:t>
              </a:r>
              <a:br>
                <a:rPr lang="ru-RU" sz="1400" dirty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4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уровень</a:t>
              </a:r>
            </a:p>
          </p:txBody>
        </p:sp>
        <p:sp>
          <p:nvSpPr>
            <p:cNvPr id="96" name="Text Box 78"/>
            <p:cNvSpPr txBox="1">
              <a:spLocks noChangeArrowheads="1"/>
            </p:cNvSpPr>
            <p:nvPr/>
          </p:nvSpPr>
          <p:spPr bwMode="auto">
            <a:xfrm>
              <a:off x="4553" y="2402"/>
              <a:ext cx="197" cy="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i="1" dirty="0">
                  <a:latin typeface="+mn-lt"/>
                </a:rPr>
                <a:t>L</a:t>
              </a:r>
              <a:endParaRPr lang="ru-RU" i="1" dirty="0">
                <a:latin typeface="+mn-lt"/>
              </a:endParaRPr>
            </a:p>
          </p:txBody>
        </p:sp>
      </p:grpSp>
      <p:grpSp>
        <p:nvGrpSpPr>
          <p:cNvPr id="97" name="Group 67"/>
          <p:cNvGrpSpPr>
            <a:grpSpLocks/>
          </p:cNvGrpSpPr>
          <p:nvPr/>
        </p:nvGrpSpPr>
        <p:grpSpPr bwMode="auto">
          <a:xfrm>
            <a:off x="4067945" y="3933056"/>
            <a:ext cx="2808288" cy="2303463"/>
            <a:chOff x="4558" y="845"/>
            <a:chExt cx="1769" cy="1451"/>
          </a:xfrm>
        </p:grpSpPr>
        <p:sp>
          <p:nvSpPr>
            <p:cNvPr id="98" name="Line 81"/>
            <p:cNvSpPr>
              <a:spLocks noChangeShapeType="1"/>
            </p:cNvSpPr>
            <p:nvPr/>
          </p:nvSpPr>
          <p:spPr bwMode="auto">
            <a:xfrm>
              <a:off x="4650" y="1934"/>
              <a:ext cx="498" cy="362"/>
            </a:xfrm>
            <a:prstGeom prst="line">
              <a:avLst/>
            </a:prstGeom>
            <a:noFill/>
            <a:ln w="7620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9" name="Line 82"/>
            <p:cNvSpPr>
              <a:spLocks noChangeShapeType="1"/>
            </p:cNvSpPr>
            <p:nvPr/>
          </p:nvSpPr>
          <p:spPr bwMode="auto">
            <a:xfrm flipH="1">
              <a:off x="4785" y="1072"/>
              <a:ext cx="0" cy="8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0" name="Line 83"/>
            <p:cNvSpPr>
              <a:spLocks noChangeShapeType="1"/>
            </p:cNvSpPr>
            <p:nvPr/>
          </p:nvSpPr>
          <p:spPr bwMode="auto">
            <a:xfrm flipH="1">
              <a:off x="4921" y="1072"/>
              <a:ext cx="0" cy="8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1" name="Line 84"/>
            <p:cNvSpPr>
              <a:spLocks noChangeShapeType="1"/>
            </p:cNvSpPr>
            <p:nvPr/>
          </p:nvSpPr>
          <p:spPr bwMode="auto">
            <a:xfrm flipH="1">
              <a:off x="5057" y="1072"/>
              <a:ext cx="0" cy="8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" name="Text Box 86"/>
            <p:cNvSpPr txBox="1">
              <a:spLocks noChangeArrowheads="1"/>
            </p:cNvSpPr>
            <p:nvPr/>
          </p:nvSpPr>
          <p:spPr bwMode="auto">
            <a:xfrm>
              <a:off x="4558" y="845"/>
              <a:ext cx="195" cy="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i="1" dirty="0">
                  <a:latin typeface="+mn-lt"/>
                </a:rPr>
                <a:t>L</a:t>
              </a:r>
              <a:endParaRPr lang="ru-RU" sz="1600" i="1" dirty="0">
                <a:latin typeface="+mn-lt"/>
              </a:endParaRPr>
            </a:p>
          </p:txBody>
        </p:sp>
        <p:sp>
          <p:nvSpPr>
            <p:cNvPr id="103" name="Line 87"/>
            <p:cNvSpPr>
              <a:spLocks noChangeShapeType="1"/>
            </p:cNvSpPr>
            <p:nvPr/>
          </p:nvSpPr>
          <p:spPr bwMode="auto">
            <a:xfrm flipV="1">
              <a:off x="4649" y="1026"/>
              <a:ext cx="0" cy="907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" name="Line 88"/>
            <p:cNvSpPr>
              <a:spLocks noChangeShapeType="1"/>
            </p:cNvSpPr>
            <p:nvPr/>
          </p:nvSpPr>
          <p:spPr bwMode="auto">
            <a:xfrm flipV="1">
              <a:off x="4649" y="1026"/>
              <a:ext cx="590" cy="907"/>
            </a:xfrm>
            <a:prstGeom prst="line">
              <a:avLst/>
            </a:prstGeom>
            <a:noFill/>
            <a:ln w="38100">
              <a:solidFill>
                <a:srgbClr val="003366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" name="Text Box 89"/>
            <p:cNvSpPr txBox="1">
              <a:spLocks noChangeArrowheads="1"/>
            </p:cNvSpPr>
            <p:nvPr/>
          </p:nvSpPr>
          <p:spPr bwMode="auto">
            <a:xfrm>
              <a:off x="5193" y="890"/>
              <a:ext cx="209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i="1" dirty="0">
                  <a:latin typeface="+mn-lt"/>
                </a:rPr>
                <a:t>N</a:t>
              </a:r>
              <a:endParaRPr lang="ru-RU" sz="1600" i="1" dirty="0">
                <a:latin typeface="+mn-lt"/>
              </a:endParaRPr>
            </a:p>
          </p:txBody>
        </p:sp>
        <p:sp>
          <p:nvSpPr>
            <p:cNvPr id="106" name="AutoShape 94"/>
            <p:cNvSpPr>
              <a:spLocks noChangeArrowheads="1"/>
            </p:cNvSpPr>
            <p:nvPr/>
          </p:nvSpPr>
          <p:spPr bwMode="auto">
            <a:xfrm>
              <a:off x="4649" y="1321"/>
              <a:ext cx="408" cy="60"/>
            </a:xfrm>
            <a:prstGeom prst="curvedDownArrow">
              <a:avLst>
                <a:gd name="adj1" fmla="val 53739"/>
                <a:gd name="adj2" fmla="val 189739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107" name="Object 95"/>
            <p:cNvGraphicFramePr>
              <a:graphicFrameLocks noChangeAspect="1"/>
            </p:cNvGraphicFramePr>
            <p:nvPr/>
          </p:nvGraphicFramePr>
          <p:xfrm>
            <a:off x="4789" y="1174"/>
            <a:ext cx="95" cy="173"/>
          </p:xfrm>
          <a:graphic>
            <a:graphicData uri="http://schemas.openxmlformats.org/presentationml/2006/ole">
              <p:oleObj spid="_x0000_s136206" name="Equation" r:id="rId9" imgW="126720" imgH="177480" progId="Equation.DSMT4">
                <p:embed/>
              </p:oleObj>
            </a:graphicData>
          </a:graphic>
        </p:graphicFrame>
        <p:sp>
          <p:nvSpPr>
            <p:cNvPr id="108" name="Line 96"/>
            <p:cNvSpPr>
              <a:spLocks noChangeShapeType="1"/>
            </p:cNvSpPr>
            <p:nvPr/>
          </p:nvSpPr>
          <p:spPr bwMode="auto">
            <a:xfrm>
              <a:off x="4649" y="1933"/>
              <a:ext cx="521" cy="0"/>
            </a:xfrm>
            <a:prstGeom prst="line">
              <a:avLst/>
            </a:prstGeom>
            <a:noFill/>
            <a:ln w="50800">
              <a:solidFill>
                <a:srgbClr val="C0C0C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9" name="Line 100"/>
            <p:cNvSpPr>
              <a:spLocks noChangeShapeType="1"/>
            </p:cNvSpPr>
            <p:nvPr/>
          </p:nvSpPr>
          <p:spPr bwMode="auto">
            <a:xfrm flipV="1">
              <a:off x="5148" y="1933"/>
              <a:ext cx="0" cy="363"/>
            </a:xfrm>
            <a:prstGeom prst="line">
              <a:avLst/>
            </a:prstGeom>
            <a:noFill/>
            <a:ln w="50800">
              <a:solidFill>
                <a:srgbClr val="C0C0C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aphicFrame>
          <p:nvGraphicFramePr>
            <p:cNvPr id="110" name="Object 137"/>
            <p:cNvGraphicFramePr>
              <a:graphicFrameLocks noChangeAspect="1"/>
            </p:cNvGraphicFramePr>
            <p:nvPr/>
          </p:nvGraphicFramePr>
          <p:xfrm>
            <a:off x="5329" y="1476"/>
            <a:ext cx="998" cy="307"/>
          </p:xfrm>
          <a:graphic>
            <a:graphicData uri="http://schemas.openxmlformats.org/presentationml/2006/ole">
              <p:oleObj spid="_x0000_s136207" name="Equation" r:id="rId10" imgW="990360" imgH="304560" progId="Equation.DSMT4">
                <p:embed/>
              </p:oleObj>
            </a:graphicData>
          </a:graphic>
        </p:graphicFrame>
      </p:grpSp>
      <p:sp>
        <p:nvSpPr>
          <p:cNvPr id="41" name="Oval 5"/>
          <p:cNvSpPr>
            <a:spLocks noChangeArrowheads="1"/>
          </p:cNvSpPr>
          <p:nvPr/>
        </p:nvSpPr>
        <p:spPr bwMode="auto">
          <a:xfrm>
            <a:off x="2017515" y="3338413"/>
            <a:ext cx="190500" cy="1905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0" name="AutoShape 19"/>
          <p:cNvSpPr>
            <a:spLocks noChangeArrowheads="1"/>
          </p:cNvSpPr>
          <p:nvPr/>
        </p:nvSpPr>
        <p:spPr bwMode="auto">
          <a:xfrm rot="10800000" flipH="1">
            <a:off x="539553" y="3384451"/>
            <a:ext cx="3122612" cy="1031875"/>
          </a:xfrm>
          <a:prstGeom prst="flowChartDocumen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6" grpId="0"/>
      <p:bldP spid="57" grpId="0"/>
      <p:bldP spid="58" grpId="0"/>
      <p:bldP spid="45" grpId="0" animBg="1"/>
      <p:bldP spid="47" grpId="0"/>
      <p:bldP spid="49" grpId="0" animBg="1"/>
      <p:bldP spid="60" grpId="0"/>
      <p:bldP spid="4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Фоновый свет</a:t>
            </a:r>
            <a:br>
              <a:rPr lang="ru-RU" sz="2800" dirty="0" smtClean="0"/>
            </a:br>
            <a:r>
              <a:rPr lang="en-US" sz="2400" dirty="0" smtClean="0"/>
              <a:t>(ambient light)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.1</a:t>
            </a:r>
            <a:r>
              <a:rPr lang="en-US" dirty="0" smtClean="0"/>
              <a:t> </a:t>
            </a:r>
            <a:r>
              <a:rPr lang="ru-RU" dirty="0" smtClean="0"/>
              <a:t>Основные компоненты отраженного света  </a:t>
            </a:r>
            <a:r>
              <a:rPr lang="en-US" dirty="0" smtClean="0"/>
              <a:t>[</a:t>
            </a:r>
            <a:r>
              <a:rPr lang="ru-RU" dirty="0" smtClean="0"/>
              <a:t>4/5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2</a:t>
            </a:r>
            <a:r>
              <a:rPr lang="ru-RU" dirty="0" smtClean="0"/>
              <a:t>)</a:t>
            </a:r>
            <a:endParaRPr lang="ru-RU" dirty="0"/>
          </a:p>
        </p:txBody>
      </p:sp>
      <p:graphicFrame>
        <p:nvGraphicFramePr>
          <p:cNvPr id="137218" name="Object 7"/>
          <p:cNvGraphicFramePr>
            <a:graphicFrameLocks noChangeAspect="1"/>
          </p:cNvGraphicFramePr>
          <p:nvPr/>
        </p:nvGraphicFramePr>
        <p:xfrm>
          <a:off x="827584" y="1628800"/>
          <a:ext cx="1484313" cy="449263"/>
        </p:xfrm>
        <a:graphic>
          <a:graphicData uri="http://schemas.openxmlformats.org/presentationml/2006/ole">
            <p:oleObj spid="_x0000_s137218" name="Формула" r:id="rId4" imgW="711000" imgH="215640" progId="">
              <p:embed/>
            </p:oleObj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1259632" y="2559860"/>
          <a:ext cx="300037" cy="341312"/>
        </p:xfrm>
        <a:graphic>
          <a:graphicData uri="http://schemas.openxmlformats.org/presentationml/2006/ole">
            <p:oleObj spid="_x0000_s137219" name="Формула" r:id="rId5" imgW="190440" imgH="215640" progId="">
              <p:embed/>
            </p:oleObj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1259632" y="3096931"/>
          <a:ext cx="279400" cy="339725"/>
        </p:xfrm>
        <a:graphic>
          <a:graphicData uri="http://schemas.openxmlformats.org/presentationml/2006/ole">
            <p:oleObj spid="_x0000_s137220" name="Формула" r:id="rId6" imgW="177480" imgH="215640" progId="">
              <p:embed/>
            </p:oleObj>
          </a:graphicData>
        </a:graphic>
      </p:graphicFrame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547664" y="2538652"/>
            <a:ext cx="46085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  <a:buFont typeface="Wingdings" pitchFamily="2" charset="2"/>
              <a:buNone/>
            </a:pP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мощность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фонового освещения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1547664" y="3070701"/>
            <a:ext cx="70567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</a:pP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свойство материала воспринимать фоновое освещение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304256" y="1640994"/>
            <a:ext cx="63001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фоновая составляющая освещенности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Результаты учета компонент света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.1</a:t>
            </a:r>
            <a:r>
              <a:rPr lang="en-US" dirty="0" smtClean="0"/>
              <a:t> </a:t>
            </a:r>
            <a:r>
              <a:rPr lang="ru-RU" dirty="0" smtClean="0"/>
              <a:t>Основные компоненты отраженного света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ru-RU" dirty="0" smtClean="0"/>
              <a:t>/5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2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7" name="Picture 5" descr="Light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231624"/>
            <a:ext cx="6768752" cy="5077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Типы источников света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Типы источников света </a:t>
            </a:r>
            <a:r>
              <a:rPr lang="en-US" dirty="0" smtClean="0"/>
              <a:t> [1/6]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2</a:t>
            </a:r>
            <a:r>
              <a:rPr lang="ru-RU" dirty="0" smtClean="0"/>
              <a:t>)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67543" y="1203819"/>
          <a:ext cx="8208911" cy="5099375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872207"/>
                <a:gridCol w="1524583"/>
                <a:gridCol w="2651883"/>
                <a:gridCol w="2160238"/>
              </a:tblGrid>
              <a:tr h="81654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Тип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источника</a:t>
                      </a: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Генератор излучения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Описание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действия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Дополнительные характеристики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60530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Фоновый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само пространство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везде </a:t>
                      </a: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равномерный </a:t>
                      </a:r>
                      <a:r>
                        <a:rPr lang="ru-RU" sz="14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свет</a:t>
                      </a: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без теней</a:t>
                      </a: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Интенсивность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60530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Эмиссионный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сам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объект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подсвечивает сам себя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без теней</a:t>
                      </a: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Интенсивность в точке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658545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Точечный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источник света</a:t>
                      </a:r>
                      <a:endParaRPr lang="ru-RU" sz="2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vert="vert270"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излучает равномерно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 всем направлениям 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Интенсивность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Положение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155571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Прожекторный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излучает конус света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(как прожектор)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Интенсивность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Положение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Направление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Угол распространения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Функция распределения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85797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Удаленный Направленный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расположен в </a:t>
                      </a:r>
                      <a:r>
                        <a:rPr lang="ru-RU" sz="14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∞</a:t>
                      </a:r>
                      <a:endParaRPr lang="ru-RU" sz="14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(все лучи параллельны)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Интенсивность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Вектор направления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Учет эмиссионного света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Типы источников света </a:t>
            </a:r>
            <a:r>
              <a:rPr lang="en-US" dirty="0" smtClean="0"/>
              <a:t> </a:t>
            </a:r>
            <a:r>
              <a:rPr lang="en-US" dirty="0" smtClean="0"/>
              <a:t>[2/6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2</a:t>
            </a:r>
            <a:r>
              <a:rPr lang="ru-RU" dirty="0" smtClean="0"/>
              <a:t>)</a:t>
            </a:r>
            <a:endParaRPr lang="ru-RU" dirty="0"/>
          </a:p>
        </p:txBody>
      </p:sp>
      <p:graphicFrame>
        <p:nvGraphicFramePr>
          <p:cNvPr id="137218" name="Object 7"/>
          <p:cNvGraphicFramePr>
            <a:graphicFrameLocks noChangeAspect="1"/>
          </p:cNvGraphicFramePr>
          <p:nvPr/>
        </p:nvGraphicFramePr>
        <p:xfrm>
          <a:off x="1979712" y="1844824"/>
          <a:ext cx="1325562" cy="450850"/>
        </p:xfrm>
        <a:graphic>
          <a:graphicData uri="http://schemas.openxmlformats.org/presentationml/2006/ole">
            <p:oleObj spid="_x0000_s160770" name="Формула" r:id="rId4" imgW="634680" imgH="215640" progId="">
              <p:embed/>
            </p:oleObj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1043608" y="5149641"/>
            <a:ext cx="70567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+mn-lt"/>
              </a:rPr>
              <a:t>Эмиссионный свет (</a:t>
            </a:r>
            <a:r>
              <a:rPr lang="en-US" sz="2000" dirty="0" smtClean="0">
                <a:latin typeface="+mn-lt"/>
              </a:rPr>
              <a:t>emission light</a:t>
            </a:r>
            <a:r>
              <a:rPr lang="ru-RU" sz="2000" dirty="0" smtClean="0">
                <a:latin typeface="+mn-lt"/>
              </a:rPr>
              <a:t>) – </a:t>
            </a:r>
            <a:r>
              <a:rPr lang="en-US" sz="2000" dirty="0" smtClean="0">
                <a:latin typeface="+mn-lt"/>
              </a:rPr>
              <a:t/>
            </a:r>
            <a:br>
              <a:rPr lang="en-US" sz="2000" dirty="0" smtClean="0">
                <a:latin typeface="+mn-lt"/>
              </a:rPr>
            </a:br>
            <a:r>
              <a:rPr lang="ru-RU" sz="2000" dirty="0" smtClean="0">
                <a:latin typeface="+mn-lt"/>
              </a:rPr>
              <a:t>это свет излучения самого объекта,</a:t>
            </a:r>
            <a:br>
              <a:rPr lang="ru-RU" sz="2000" dirty="0" smtClean="0">
                <a:latin typeface="+mn-lt"/>
              </a:rPr>
            </a:br>
            <a:r>
              <a:rPr lang="ru-RU" sz="2000" dirty="0" smtClean="0">
                <a:latin typeface="+mn-lt"/>
              </a:rPr>
              <a:t>но при этом объект не рассматривается как источник света</a:t>
            </a:r>
            <a:endParaRPr lang="ru-RU" sz="2000" dirty="0">
              <a:latin typeface="+mn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419872" y="1529497"/>
            <a:ext cx="51845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общая интенсивность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отраженного света в точке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учетом эмиссионной составляющей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Учет затухания с расстоянием луча света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damping factor</a:t>
            </a:r>
            <a:r>
              <a:rPr lang="ru-RU" sz="2400" dirty="0" smtClean="0"/>
              <a:t>)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Типы источников света </a:t>
            </a:r>
            <a:r>
              <a:rPr lang="en-US" dirty="0" smtClean="0"/>
              <a:t> </a:t>
            </a:r>
            <a:r>
              <a:rPr lang="en-US" dirty="0" smtClean="0"/>
              <a:t>[3/6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2</a:t>
            </a:r>
            <a:r>
              <a:rPr lang="ru-RU" dirty="0" smtClean="0"/>
              <a:t>)</a:t>
            </a:r>
            <a:endParaRPr lang="ru-RU" dirty="0"/>
          </a:p>
        </p:txBody>
      </p:sp>
      <p:graphicFrame>
        <p:nvGraphicFramePr>
          <p:cNvPr id="161795" name="Object 7"/>
          <p:cNvGraphicFramePr>
            <a:graphicFrameLocks noChangeAspect="1"/>
          </p:cNvGraphicFramePr>
          <p:nvPr/>
        </p:nvGraphicFramePr>
        <p:xfrm>
          <a:off x="1115616" y="1631136"/>
          <a:ext cx="1352550" cy="449262"/>
        </p:xfrm>
        <a:graphic>
          <a:graphicData uri="http://schemas.openxmlformats.org/presentationml/2006/ole">
            <p:oleObj spid="_x0000_s161795" name="Формула" r:id="rId4" imgW="647640" imgH="215640" progId="">
              <p:embed/>
            </p:oleObj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533526" y="1412776"/>
            <a:ext cx="33123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общая интенсивность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отраженного света в точке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учетом затухания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9" name="Object 7"/>
          <p:cNvGraphicFramePr>
            <a:graphicFrameLocks noChangeAspect="1"/>
          </p:cNvGraphicFramePr>
          <p:nvPr/>
        </p:nvGraphicFramePr>
        <p:xfrm>
          <a:off x="971600" y="3356992"/>
          <a:ext cx="4903787" cy="925512"/>
        </p:xfrm>
        <a:graphic>
          <a:graphicData uri="http://schemas.openxmlformats.org/presentationml/2006/ole">
            <p:oleObj spid="_x0000_s161796" name="Формула" r:id="rId5" imgW="2349360" imgH="444240" progId="">
              <p:embed/>
            </p:oleObj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1421080" y="4465105"/>
            <a:ext cx="73993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+mn-lt"/>
              </a:rPr>
              <a:t>– расстояние, пройденное светом от источника до точки объекта</a:t>
            </a:r>
            <a:endParaRPr lang="ru-RU" sz="2000" i="1" dirty="0">
              <a:latin typeface="+mn-lt"/>
            </a:endParaRPr>
          </a:p>
        </p:txBody>
      </p:sp>
      <p:graphicFrame>
        <p:nvGraphicFramePr>
          <p:cNvPr id="11" name="Object 7"/>
          <p:cNvGraphicFramePr>
            <a:graphicFrameLocks noChangeAspect="1"/>
          </p:cNvGraphicFramePr>
          <p:nvPr/>
        </p:nvGraphicFramePr>
        <p:xfrm>
          <a:off x="1185143" y="4493098"/>
          <a:ext cx="290513" cy="371475"/>
        </p:xfrm>
        <a:graphic>
          <a:graphicData uri="http://schemas.openxmlformats.org/presentationml/2006/ole">
            <p:oleObj spid="_x0000_s161797" name="Формула" r:id="rId6" imgW="139680" imgH="177480" progId="">
              <p:embed/>
            </p:oleObj>
          </a:graphicData>
        </a:graphic>
      </p:graphicFrame>
      <p:graphicFrame>
        <p:nvGraphicFramePr>
          <p:cNvPr id="12" name="Object 7"/>
          <p:cNvGraphicFramePr>
            <a:graphicFrameLocks noChangeAspect="1"/>
          </p:cNvGraphicFramePr>
          <p:nvPr/>
        </p:nvGraphicFramePr>
        <p:xfrm>
          <a:off x="1221774" y="4941168"/>
          <a:ext cx="661988" cy="476250"/>
        </p:xfrm>
        <a:graphic>
          <a:graphicData uri="http://schemas.openxmlformats.org/presentationml/2006/ole">
            <p:oleObj spid="_x0000_s161798" name="Формула" r:id="rId7" imgW="317160" imgH="228600" progId="">
              <p:embed/>
            </p:oleObj>
          </a:graphicData>
        </a:graphic>
      </p:graphicFrame>
      <p:graphicFrame>
        <p:nvGraphicFramePr>
          <p:cNvPr id="13" name="Object 7"/>
          <p:cNvGraphicFramePr>
            <a:graphicFrameLocks noChangeAspect="1"/>
          </p:cNvGraphicFramePr>
          <p:nvPr/>
        </p:nvGraphicFramePr>
        <p:xfrm>
          <a:off x="1202483" y="5373216"/>
          <a:ext cx="715963" cy="476250"/>
        </p:xfrm>
        <a:graphic>
          <a:graphicData uri="http://schemas.openxmlformats.org/presentationml/2006/ole">
            <p:oleObj spid="_x0000_s161799" name="Формула" r:id="rId8" imgW="342720" imgH="228600" progId="">
              <p:embed/>
            </p:oleObj>
          </a:graphicData>
        </a:graphic>
      </p:graphicFrame>
      <p:graphicFrame>
        <p:nvGraphicFramePr>
          <p:cNvPr id="15" name="Object 7"/>
          <p:cNvGraphicFramePr>
            <a:graphicFrameLocks noChangeAspect="1"/>
          </p:cNvGraphicFramePr>
          <p:nvPr/>
        </p:nvGraphicFramePr>
        <p:xfrm>
          <a:off x="1190719" y="5805264"/>
          <a:ext cx="981075" cy="501650"/>
        </p:xfrm>
        <a:graphic>
          <a:graphicData uri="http://schemas.openxmlformats.org/presentationml/2006/ole">
            <p:oleObj spid="_x0000_s161800" name="Формула" r:id="rId9" imgW="469800" imgH="241200" progId="">
              <p:embed/>
            </p:oleObj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1790452" y="4947859"/>
            <a:ext cx="5400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+mn-lt"/>
              </a:rPr>
              <a:t>–</a:t>
            </a:r>
            <a:r>
              <a:rPr lang="en-US" sz="2000" dirty="0" smtClean="0">
                <a:latin typeface="+mn-lt"/>
              </a:rPr>
              <a:t> </a:t>
            </a:r>
            <a:r>
              <a:rPr lang="ru-RU" sz="2000" dirty="0" smtClean="0">
                <a:latin typeface="+mn-lt"/>
              </a:rPr>
              <a:t>постоянный фактор затухания</a:t>
            </a:r>
            <a:endParaRPr lang="ru-RU" sz="2000" dirty="0">
              <a:latin typeface="+mn-lt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827776" y="5442584"/>
            <a:ext cx="5400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+mn-lt"/>
              </a:rPr>
              <a:t>–</a:t>
            </a:r>
            <a:r>
              <a:rPr lang="en-US" sz="2000" dirty="0" smtClean="0">
                <a:latin typeface="+mn-lt"/>
              </a:rPr>
              <a:t> </a:t>
            </a:r>
            <a:r>
              <a:rPr lang="ru-RU" sz="2000" dirty="0" smtClean="0">
                <a:latin typeface="+mn-lt"/>
              </a:rPr>
              <a:t>линейный фактор затухания</a:t>
            </a:r>
            <a:endParaRPr lang="ru-RU" sz="2000" dirty="0">
              <a:latin typeface="+mn-lt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051720" y="5855970"/>
            <a:ext cx="5400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+mn-lt"/>
              </a:rPr>
              <a:t>–</a:t>
            </a:r>
            <a:r>
              <a:rPr lang="en-US" sz="2000" dirty="0" smtClean="0">
                <a:latin typeface="+mn-lt"/>
              </a:rPr>
              <a:t> </a:t>
            </a:r>
            <a:r>
              <a:rPr lang="ru-RU" sz="2000" dirty="0" smtClean="0">
                <a:latin typeface="+mn-lt"/>
              </a:rPr>
              <a:t>квадратичный фактор затухания</a:t>
            </a:r>
            <a:endParaRPr lang="ru-RU" sz="2000" dirty="0">
              <a:latin typeface="+mn-lt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076056" y="2420888"/>
            <a:ext cx="3168352" cy="58477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фактор затухания равен 1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удаленного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источника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1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6" grpId="0"/>
      <p:bldP spid="17" grpId="0"/>
      <p:bldP spid="18" grpId="0"/>
      <p:bldP spid="19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4151</TotalTime>
  <Words>1076</Words>
  <Application>Microsoft Office PowerPoint</Application>
  <PresentationFormat>Экран (4:3)</PresentationFormat>
  <Paragraphs>291</Paragraphs>
  <Slides>22</Slides>
  <Notes>21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Тема КГ</vt:lpstr>
      <vt:lpstr>Equation</vt:lpstr>
      <vt:lpstr>Формула</vt:lpstr>
      <vt:lpstr>MathType 6.0 Equation</vt:lpstr>
      <vt:lpstr>(модели освещения)</vt:lpstr>
      <vt:lpstr>Варианты отражения (падения) света</vt:lpstr>
      <vt:lpstr>Зеркальное отражение (specular reflections/light)</vt:lpstr>
      <vt:lpstr>Диффузионное (рассеянное) отражение (diffuse scattering/light)</vt:lpstr>
      <vt:lpstr>Фоновый свет (ambient light)</vt:lpstr>
      <vt:lpstr>Результаты учета компонент света</vt:lpstr>
      <vt:lpstr>Типы источников света</vt:lpstr>
      <vt:lpstr>Учет эмиссионного света</vt:lpstr>
      <vt:lpstr>Учет затухания с расстоянием луча света (damping factor)</vt:lpstr>
      <vt:lpstr>Учет направленности источника света (прожектор)</vt:lpstr>
      <vt:lpstr>Учет нескольких источников</vt:lpstr>
      <vt:lpstr>Результаты задания различных источников света (ИС)</vt:lpstr>
      <vt:lpstr>Модель освещения Ламберта (Lambert illuminance model)</vt:lpstr>
      <vt:lpstr>Модель освещения Фонга (Phong illuminance model)</vt:lpstr>
      <vt:lpstr>Модель Кука-Торренса (Cook-Torrance model )</vt:lpstr>
      <vt:lpstr>Включение освещения в OpenGL (glEnable)</vt:lpstr>
      <vt:lpstr>Задание модели освещения в OpenGL (glLightModel)</vt:lpstr>
      <vt:lpstr>Задание параметров источника света №0 (glLight)</vt:lpstr>
      <vt:lpstr>Задание прожектора в OpenGL (glLight)</vt:lpstr>
      <vt:lpstr>Задание материала в OpenGL (glMaterial)</vt:lpstr>
      <vt:lpstr>Задание цвета материала (объекта) в OpenGL (glColorMaterial)</vt:lpstr>
      <vt:lpstr>Результат освещения с учетом цвета материала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480</cp:revision>
  <dcterms:created xsi:type="dcterms:W3CDTF">2014-02-11T08:42:57Z</dcterms:created>
  <dcterms:modified xsi:type="dcterms:W3CDTF">2018-04-18T01:09:29Z</dcterms:modified>
</cp:coreProperties>
</file>