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304" r:id="rId2"/>
    <p:sldId id="305" r:id="rId3"/>
    <p:sldId id="316" r:id="rId4"/>
    <p:sldId id="323" r:id="rId5"/>
    <p:sldId id="320" r:id="rId6"/>
    <p:sldId id="321" r:id="rId7"/>
    <p:sldId id="322" r:id="rId8"/>
    <p:sldId id="317" r:id="rId9"/>
    <p:sldId id="306" r:id="rId10"/>
    <p:sldId id="310" r:id="rId11"/>
    <p:sldId id="311" r:id="rId12"/>
    <p:sldId id="315" r:id="rId13"/>
    <p:sldId id="313" r:id="rId14"/>
    <p:sldId id="32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5" autoAdjust="0"/>
    <p:restoredTop sz="94625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A0D32-C0FC-493F-B31C-C3424AE6CFEB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270E2-0505-481C-B262-952D6BB7D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4859F47-EE67-4512-908A-5B5213894B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C4B3C-CEC1-482E-A46D-D5BC22040A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AE134-A0F0-455C-8631-AF9D8EA71D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4090F-C1B6-4B55-BE05-A8A5EDDAC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E99521B-94D9-4B27-BD03-57CAA35CEA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FC56B-627D-4CF7-AA5A-62DF9ACC0D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B6312F-AF3E-4A3F-B990-5C8DF74BB1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C05D9-9475-45CB-B720-DB0D81B37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CCFD7-7150-472F-8C84-4C627BDFEE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BD7886-7018-45EC-A4B1-00D14B38A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5B5D5-CB15-4D1F-8120-6BA5A5B278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01945B-F86B-4FA1-8CDD-EC14101EE3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примеры программ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(инициализация)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глобальный цвет для всех точек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GLubyte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255,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255,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255;</a:t>
            </a:r>
          </a:p>
          <a:p>
            <a:pPr>
              <a:buNone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глобальный размер всех точек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в пикселях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 */</a:t>
            </a: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GLubyte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6;</a:t>
            </a:r>
          </a:p>
          <a:p>
            <a:pPr>
              <a:buNone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структура «точка»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struct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type_point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{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type_point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_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_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 {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_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_y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 }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};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контейнер точек */</a:t>
            </a: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vector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type_point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&gt;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endParaRPr lang="en-US" sz="14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[1/4]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</a:t>
            </a:r>
            <a:r>
              <a:rPr lang="ru-RU" sz="2400" dirty="0" err="1" smtClean="0"/>
              <a:t>отрисовки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[2/4]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void Render()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{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установка общего цвета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*/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glColor3ub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установка общего размера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*/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glPointSize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endParaRPr lang="en-US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установка режима сглаживания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</a:t>
            </a: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GL_POINT_SMOOTH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вывод точек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</a:t>
            </a: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glBegin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GL_POINTS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 for 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.size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++)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   glVertex2i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glEnd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();</a:t>
            </a: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}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обработки клавиатуры)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268760"/>
            <a:ext cx="8496944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void Keyboard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unsigned char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{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случайное изменение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RGB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-компонент цвета всех точек при нажатии на любую клавишу*/</a:t>
            </a: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== 'r')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rand() % 256;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== 'g')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rand() % 256;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== 'b')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rand() % 256;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8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изменение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XY-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кординат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точек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на 5 пикселей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*/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.size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== 'w') for (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+=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5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== 's') for (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-=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5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== 'a') for (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-=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5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== 'd') for (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+=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5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перерисовка окна */</a:t>
            </a: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glutPostRedisplay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}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обработки мыши)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void Mouse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клавиша была нажата, но не отпущена */</a:t>
            </a: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!= GLUT_DOWN) return;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 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новая точка по левому клику */</a:t>
            </a: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== GLUT_LEFT_BUTTON)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{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type_point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p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.push_back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p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удаление последней точки по правому клику */</a:t>
            </a: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== GLUT_RIGHT_BUTTON)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.pop_back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 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перерисовка окна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glutPostRedisplay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}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меню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создание меню с подменю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6 </a:t>
            </a:r>
            <a:r>
              <a:rPr lang="ru-RU" dirty="0" smtClean="0"/>
              <a:t>Пример работы с меню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enum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type_keys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{</a:t>
            </a: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} </a:t>
            </a:r>
            <a:r>
              <a:rPr lang="en-US" sz="12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;</a:t>
            </a:r>
            <a:endParaRPr lang="ru-RU" sz="12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endParaRPr lang="en-US" sz="12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MenuExecute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i="1" dirty="0" smtClean="0">
                <a:latin typeface="Consolas" pitchFamily="49" charset="0"/>
                <a:cs typeface="Consolas" pitchFamily="49" charset="0"/>
              </a:rPr>
              <a:t>pos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200" i="1" dirty="0" smtClean="0">
                <a:latin typeface="Consolas" pitchFamily="49" charset="0"/>
                <a:cs typeface="Consolas" pitchFamily="49" charset="0"/>
              </a:rPr>
              <a:t>switch(pos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++; break;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--; 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break;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: exit(0);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   }</a:t>
            </a:r>
            <a:endParaRPr lang="ru-RU" sz="12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spcBef>
                <a:spcPts val="0"/>
              </a:spcBef>
              <a:buNone/>
            </a:pPr>
            <a:endParaRPr lang="en-US" sz="12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MenuCreate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/* </a:t>
            </a: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создание подменю 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menu_size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glutCreateMenu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MenuExecute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glutAddMenuEntry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( "</a:t>
            </a: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Увеличить",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glutAddMenuEntry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( "</a:t>
            </a: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Уменьшить",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endParaRPr lang="en-US" sz="12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создание меню из двух пунктов, первый из которых – подменю 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*/</a:t>
            </a:r>
            <a:endParaRPr lang="ru-RU" sz="12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i="1" dirty="0" smtClean="0">
                <a:latin typeface="Consolas" pitchFamily="49" charset="0"/>
                <a:cs typeface="Consolas" pitchFamily="49" charset="0"/>
              </a:rPr>
              <a:t>menu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glutCreateMenu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MenuExecute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glutAddSubMenu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( "</a:t>
            </a: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Изменение размера точки",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menu_size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glutAddMenuEntry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"Выход", </a:t>
            </a:r>
            <a:r>
              <a:rPr lang="en-US" sz="1200" i="1" dirty="0" err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endParaRPr lang="ru-RU" sz="12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назначение вызова меню на правый клик 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None/>
            </a:pPr>
            <a:r>
              <a:rPr lang="ru-RU" sz="12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dirty="0" err="1" smtClean="0">
                <a:latin typeface="Consolas" pitchFamily="49" charset="0"/>
                <a:cs typeface="Consolas" pitchFamily="49" charset="0"/>
              </a:rPr>
              <a:t>glutAttachMenu</a:t>
            </a: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 ( GLUT_RIGHT_BUTTON );</a:t>
            </a:r>
          </a:p>
          <a:p>
            <a:pPr>
              <a:spcBef>
                <a:spcPts val="0"/>
              </a:spcBef>
              <a:buNone/>
            </a:pPr>
            <a:r>
              <a:rPr lang="en-US" sz="12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одномерным контейнером </a:t>
            </a:r>
            <a:r>
              <a:rPr lang="en-US" sz="2800" dirty="0" smtClean="0"/>
              <a:t>vector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очистка, добавление</a:t>
            </a:r>
            <a:r>
              <a:rPr lang="en-US" sz="2400" dirty="0" smtClean="0"/>
              <a:t>/</a:t>
            </a:r>
            <a:r>
              <a:rPr lang="ru-RU" sz="2400" dirty="0" smtClean="0"/>
              <a:t>удаление, изменение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2.2.1</a:t>
            </a:r>
            <a:r>
              <a:rPr lang="en-US" dirty="0" smtClean="0"/>
              <a:t> </a:t>
            </a:r>
            <a:r>
              <a:rPr lang="ru-RU" dirty="0" smtClean="0"/>
              <a:t>Пример программы для работы контейнером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 &lt;vector&gt;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подключаем класс (контейнер)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</a:t>
            </a:r>
            <a:endParaRPr lang="ru-RU" sz="1400" i="1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using namespace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std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чтобы не писать все время 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std :: vector 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type_point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{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x,y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};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«вершина»</a:t>
            </a: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&lt;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type_point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Points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создаем контейнер вершин</a:t>
            </a:r>
          </a:p>
          <a:p>
            <a:pPr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main()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добавляем элемент в конец контейнера 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type_point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.push_back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изменяем элементы вектора 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for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++;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удаляем последний элемент в контейнере 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.pop_back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очищаем контейнер-вектор 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.clear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}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двумерным контейнером </a:t>
            </a:r>
            <a:r>
              <a:rPr lang="en-US" sz="2800" dirty="0" smtClean="0"/>
              <a:t>vector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добавление и изменение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2.2.1</a:t>
            </a:r>
            <a:r>
              <a:rPr lang="en-US" dirty="0" smtClean="0"/>
              <a:t> </a:t>
            </a:r>
            <a:r>
              <a:rPr lang="ru-RU" dirty="0" smtClean="0"/>
              <a:t>Пример программы для работы контейнером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type_point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{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x,y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};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    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«вершина»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type_color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{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GLubyte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r,g,b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};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«цвет»</a:t>
            </a:r>
          </a:p>
          <a:p>
            <a:pPr>
              <a:spcBef>
                <a:spcPts val="0"/>
              </a:spcBef>
              <a:buNone/>
              <a:defRPr/>
            </a:pPr>
            <a:endParaRPr lang="ru-RU" sz="1400" i="1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определяем тип «цветная ломаная» */</a:t>
            </a: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type_line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vector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type_point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список вершин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type_color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	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цвет ломаной</a:t>
            </a: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};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    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&lt;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type_line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создаем контейнер ломаных</a:t>
            </a:r>
          </a:p>
          <a:p>
            <a:pPr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main()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добавляем элемент «ломаная» в конец контейнера 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type_line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.push_back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изменяем элементы вектора 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for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  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col.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col.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col.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255;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  for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].size();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}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en-US" dirty="0" smtClean="0"/>
              <a:t>15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379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Подключение библиотек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*/</a:t>
            </a: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include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stdlib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h&gt;</a:t>
            </a:r>
          </a:p>
          <a:p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include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"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"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Вызов директив препроцессора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для программной настройки проекта */</a:t>
            </a: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dirty="0" smtClean="0">
                <a:latin typeface="Consolas" pitchFamily="49" charset="0"/>
                <a:cs typeface="Consolas" pitchFamily="49" charset="0"/>
              </a:rPr>
              <a:t>#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pragma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comment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lib, "opengl32.lib") 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// подключение библиотеки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OpenGL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#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pragma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comment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lib, "glut.lib")  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// подключение библиотеки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GLUT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// отключение консольного окна</a:t>
            </a:r>
          </a:p>
          <a:p>
            <a:pPr>
              <a:lnSpc>
                <a:spcPct val="80000"/>
              </a:lnSpc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#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pragma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comment( linker, "/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SUBSYSTEM:windows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/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ENTRY:mainCRTStartup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")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/* Задание начальных размеров окна (начальная позиция – по умолчанию) */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= 512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= 512;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/* Задание заголовка окна */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char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Tittle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"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Простое консольное приложение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"</a:t>
            </a:r>
            <a:endParaRPr lang="ru-RU" sz="1400" i="1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(функции для </a:t>
            </a:r>
            <a:r>
              <a:rPr lang="ru-RU" sz="2400" dirty="0" err="1" smtClean="0"/>
              <a:t>отрисовки</a:t>
            </a:r>
            <a:r>
              <a:rPr lang="ru-RU" sz="2400" dirty="0" smtClean="0"/>
              <a:t>, клавиатуры и мыши)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en-US" dirty="0" smtClean="0"/>
              <a:t>15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</a:t>
            </a:r>
            <a:r>
              <a:rPr lang="ru-RU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отрисовки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окна */</a:t>
            </a:r>
          </a:p>
          <a:p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Display(void)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glClearColor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1,1,1,1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glClear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GL_COLOR_BUFFER_BIT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</a:t>
            </a:r>
            <a:r>
              <a:rPr lang="ru-RU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Render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();</a:t>
            </a:r>
          </a:p>
          <a:p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  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glFinish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();</a:t>
            </a:r>
          </a:p>
          <a:p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</a:p>
          <a:p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реакции на клавиатуру */</a:t>
            </a: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void Keyboard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unsigned char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{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–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ANSI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-код нажатой клавиши</a:t>
            </a:r>
            <a:endParaRPr lang="en-US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// (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x,y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–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позиция курсора при нажатии клавиши</a:t>
            </a:r>
            <a:endParaRPr lang="en-US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реакции на мышь */</a:t>
            </a: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void Mouse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–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идентификатор нажатой клавиши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9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900" dirty="0" smtClean="0">
                <a:latin typeface="Consolas" pitchFamily="49" charset="0"/>
                <a:cs typeface="Consolas" pitchFamily="49" charset="0"/>
              </a:rPr>
              <a:t>GLUT_LEFT_BUTTON</a:t>
            </a:r>
            <a:r>
              <a:rPr lang="ru-RU" sz="9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900" dirty="0" smtClean="0">
                <a:latin typeface="Consolas" pitchFamily="49" charset="0"/>
                <a:cs typeface="Consolas" pitchFamily="49" charset="0"/>
              </a:rPr>
              <a:t>GLUT_RIGHT_BUTTON</a:t>
            </a:r>
            <a:r>
              <a:rPr lang="ru-RU" sz="9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900" dirty="0" smtClean="0">
                <a:latin typeface="Consolas" pitchFamily="49" charset="0"/>
                <a:cs typeface="Consolas" pitchFamily="49" charset="0"/>
              </a:rPr>
              <a:t> GLUT_MIDDLE_BUTTON</a:t>
            </a:r>
            <a:r>
              <a:rPr lang="ru-RU" sz="9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state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–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идентификатор нажатия/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отпускаяния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клавиши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000" dirty="0" smtClean="0">
                <a:latin typeface="Consolas" pitchFamily="49" charset="0"/>
                <a:cs typeface="Consolas" pitchFamily="49" charset="0"/>
              </a:rPr>
              <a:t>(GLUT_UP</a:t>
            </a:r>
            <a:r>
              <a:rPr lang="ru-RU" sz="10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000" dirty="0" smtClean="0">
                <a:latin typeface="Consolas" pitchFamily="49" charset="0"/>
                <a:cs typeface="Consolas" pitchFamily="49" charset="0"/>
              </a:rPr>
              <a:t>GLUT_DOWN)</a:t>
            </a:r>
            <a:endParaRPr lang="ru-RU" sz="1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// (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x,y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–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позиция курсора при нажатии клавиши</a:t>
            </a:r>
          </a:p>
          <a:p>
            <a:pPr>
              <a:buNone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if (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!= GLUT_DOWN) return;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sz="1400" dirty="0" smtClean="0">
                <a:latin typeface="Consolas" pitchFamily="49" charset="0"/>
                <a:cs typeface="Consolas" pitchFamily="49" charset="0"/>
              </a:rPr>
              <a:t>}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(функция реакции на изменение размеров окна)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15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void Reshape (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endParaRPr lang="ru-RU" sz="1400" i="1" dirty="0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/* запоминаем новые размеры окна 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= 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/* устанавливаем координаты области отображения 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glViewport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0, 0, 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/* устанавливаем ортографическую проекцию и 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объединичиваем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 матрицы */</a:t>
            </a:r>
          </a:p>
          <a:p>
            <a:pPr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glMatrixMode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( GL_PROJECTION );</a:t>
            </a:r>
          </a:p>
          <a:p>
            <a:pPr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glLoadIdentity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glOrtho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( 0, 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, 0, </a:t>
            </a:r>
            <a:r>
              <a:rPr lang="ru-RU" sz="1400" i="1" dirty="0" err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, -1.0, 1.0 );</a:t>
            </a:r>
          </a:p>
          <a:p>
            <a:pPr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glMatrixMode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( GL_MODELVIEW );</a:t>
            </a:r>
          </a:p>
          <a:p>
            <a:pPr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glLoadIdentity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();</a:t>
            </a:r>
          </a:p>
          <a:p>
            <a:pPr>
              <a:spcBef>
                <a:spcPts val="1200"/>
              </a:spcBef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/* вызываем функцию обновления окна*/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PostRedisplay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(главная функция)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15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void main 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argc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char*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argv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[])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FontTx/>
              <a:buNone/>
              <a:defRPr/>
            </a:pPr>
            <a:endParaRPr lang="ru-RU" sz="1400" i="1" dirty="0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/* задание параметров консольного окна */</a:t>
            </a:r>
          </a:p>
          <a:p>
            <a:pPr>
              <a:buFontTx/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glutInit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&amp;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argc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dirty="0" err="1" smtClean="0">
                <a:latin typeface="Consolas" pitchFamily="49" charset="0"/>
                <a:cs typeface="Consolas" pitchFamily="49" charset="0"/>
              </a:rPr>
              <a:t>argv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glutInitDisplayMode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GLUT_RGB );</a:t>
            </a:r>
          </a:p>
          <a:p>
            <a:pPr>
              <a:buFontTx/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glutInitWindowSize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Width, Height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glutCreateWindow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Title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/* установка функций обратного вызова */</a:t>
            </a: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glutDisplayFunc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Display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glutReshapeFunc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Reshape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glutKeyboardFunc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Keyboard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glutMouseFunc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Mouse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endParaRPr lang="en-US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/* Главный цикл*/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glutMainLoop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1:</a:t>
            </a:r>
            <a:br>
              <a:rPr lang="ru-RU" sz="2800" dirty="0" smtClean="0"/>
            </a:br>
            <a:r>
              <a:rPr lang="ru-RU" sz="2400" dirty="0" smtClean="0"/>
              <a:t>вывод цветных ломаных на экран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.2.3 Пример 1:  цветная ломаная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Render()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for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glColor3ub (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col.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col.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col.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glBegin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(GL_LINE_STRIP);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for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int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].size();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  glVertex2i (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y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  <a:r>
              <a:rPr lang="en-US" sz="14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glEnd</a:t>
            </a:r>
            <a:r>
              <a:rPr lang="ru-RU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</a:t>
            </a:r>
          </a:p>
          <a:p>
            <a:pPr>
              <a:spcBef>
                <a:spcPts val="0"/>
              </a:spcBef>
              <a:buNone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 }</a:t>
            </a:r>
            <a:endParaRPr lang="ru-RU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endParaRPr lang="en-US" sz="14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2:</a:t>
            </a:r>
            <a:br>
              <a:rPr lang="ru-RU" sz="2800" dirty="0" smtClean="0"/>
            </a:br>
            <a:r>
              <a:rPr lang="ru-RU" sz="2800" dirty="0" smtClean="0"/>
              <a:t>к</a:t>
            </a:r>
            <a:r>
              <a:rPr lang="ru-RU" sz="2400" dirty="0" smtClean="0"/>
              <a:t>расный квадрат </a:t>
            </a:r>
            <a:r>
              <a:rPr lang="en-US" sz="2400" dirty="0" smtClean="0"/>
              <a:t>200x200 </a:t>
            </a:r>
            <a:r>
              <a:rPr lang="ru-RU" sz="2400" dirty="0" smtClean="0"/>
              <a:t>всегда в центре окна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196752"/>
            <a:ext cx="8229600" cy="492941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char </a:t>
            </a:r>
            <a:r>
              <a:rPr lang="en-US" sz="14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Tittle</a:t>
            </a:r>
            <a:r>
              <a:rPr lang="en-US" sz="14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en-US" sz="14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"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расный квадрат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200x200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всегда в центре окна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"</a:t>
            </a:r>
            <a:endParaRPr lang="ru-RU" sz="1400" i="1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1400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void Render()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ru-RU" sz="1400" i="1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 /* 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Расчет позиции сторон квадрата 200 на 200*/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left   =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Width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-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200) / 2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;   // 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левая граница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right  =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 left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+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;       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правая граница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bottom =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Height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-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200) / 2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;  // 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нижняя граница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top    =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 bottom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+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;      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верхняя граница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1400" i="1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 /* 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Задание красного цвет квадрата */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glColor3ub(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255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); 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1400" i="1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 /* </a:t>
            </a: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Задание квадрата через примитив «четырехугольник» */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400" i="1" dirty="0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glBegin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glVertex2i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left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top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);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glVertex2i (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top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glVertex2i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left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bottom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);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glVertex2i ( 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 bottom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dirty="0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glEnd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lnSpc>
                <a:spcPct val="80000"/>
              </a:lnSpc>
              <a:buNone/>
              <a:defRPr/>
            </a:pPr>
            <a:endParaRPr lang="ru-RU" sz="1400" i="1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.2.4 Пример 2:  красный квадрат по центру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1205</TotalTime>
  <Words>953</Words>
  <Application>Microsoft Office PowerPoint</Application>
  <PresentationFormat>Экран (4:3)</PresentationFormat>
  <Paragraphs>303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КГ</vt:lpstr>
      <vt:lpstr>(примеры программ)</vt:lpstr>
      <vt:lpstr>Работа с одномерным контейнером vector: очистка, добавление/удаление, изменение</vt:lpstr>
      <vt:lpstr>Работа с двумерным контейнером vector: добавление и изменение</vt:lpstr>
      <vt:lpstr>Простое консольное приложение GLUT (инициализация)</vt:lpstr>
      <vt:lpstr>Простое консольное приложение GLUT (функции для отрисовки, клавиатуры и мыши)</vt:lpstr>
      <vt:lpstr>Простое консольное приложение GLUT (функция реакции на изменение размеров окна)</vt:lpstr>
      <vt:lpstr>Простое консольное приложение GLUT (главная функция)</vt:lpstr>
      <vt:lpstr>Пример 1: вывод цветных ломаных на экран</vt:lpstr>
      <vt:lpstr>Пример 2: красный квадрат 200x200 всегда в центре окна</vt:lpstr>
      <vt:lpstr>Пример 3: множество точек (инициализация)</vt:lpstr>
      <vt:lpstr>Пример 3: множество точек (функция отрисовки)</vt:lpstr>
      <vt:lpstr>Пример 3: множество точек (функция обработки клавиатуры)</vt:lpstr>
      <vt:lpstr>Пример 3: множество точек (функция обработки мыши)</vt:lpstr>
      <vt:lpstr>Работа с меню (создание меню с подменю)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198</cp:revision>
  <dcterms:created xsi:type="dcterms:W3CDTF">2014-02-11T08:42:57Z</dcterms:created>
  <dcterms:modified xsi:type="dcterms:W3CDTF">2018-02-22T04:11:23Z</dcterms:modified>
</cp:coreProperties>
</file>