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Default Extension="gif" ContentType="image/gif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Default Extension="wmf" ContentType="image/x-wmf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44"/>
  </p:notesMasterIdLst>
  <p:sldIdLst>
    <p:sldId id="294" r:id="rId2"/>
    <p:sldId id="298" r:id="rId3"/>
    <p:sldId id="299" r:id="rId4"/>
    <p:sldId id="300" r:id="rId5"/>
    <p:sldId id="301" r:id="rId6"/>
    <p:sldId id="318" r:id="rId7"/>
    <p:sldId id="345" r:id="rId8"/>
    <p:sldId id="321" r:id="rId9"/>
    <p:sldId id="336" r:id="rId10"/>
    <p:sldId id="322" r:id="rId11"/>
    <p:sldId id="330" r:id="rId12"/>
    <p:sldId id="344" r:id="rId13"/>
    <p:sldId id="331" r:id="rId14"/>
    <p:sldId id="319" r:id="rId15"/>
    <p:sldId id="320" r:id="rId16"/>
    <p:sldId id="343" r:id="rId17"/>
    <p:sldId id="302" r:id="rId18"/>
    <p:sldId id="303" r:id="rId19"/>
    <p:sldId id="304" r:id="rId20"/>
    <p:sldId id="305" r:id="rId21"/>
    <p:sldId id="306" r:id="rId22"/>
    <p:sldId id="307" r:id="rId23"/>
    <p:sldId id="309" r:id="rId24"/>
    <p:sldId id="333" r:id="rId25"/>
    <p:sldId id="308" r:id="rId26"/>
    <p:sldId id="310" r:id="rId27"/>
    <p:sldId id="311" r:id="rId28"/>
    <p:sldId id="317" r:id="rId29"/>
    <p:sldId id="312" r:id="rId30"/>
    <p:sldId id="340" r:id="rId31"/>
    <p:sldId id="341" r:id="rId32"/>
    <p:sldId id="335" r:id="rId33"/>
    <p:sldId id="337" r:id="rId34"/>
    <p:sldId id="338" r:id="rId35"/>
    <p:sldId id="334" r:id="rId36"/>
    <p:sldId id="313" r:id="rId37"/>
    <p:sldId id="314" r:id="rId38"/>
    <p:sldId id="339" r:id="rId39"/>
    <p:sldId id="315" r:id="rId40"/>
    <p:sldId id="327" r:id="rId41"/>
    <p:sldId id="316" r:id="rId42"/>
    <p:sldId id="342" r:id="rId4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  <a:srgbClr val="CC66FF"/>
    <a:srgbClr val="FF99FF"/>
    <a:srgbClr val="FFCCFF"/>
    <a:srgbClr val="FF66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68" autoAdjust="0"/>
    <p:restoredTop sz="94617" autoAdjust="0"/>
  </p:normalViewPr>
  <p:slideViewPr>
    <p:cSldViewPr>
      <p:cViewPr>
        <p:scale>
          <a:sx n="100" d="100"/>
          <a:sy n="100" d="100"/>
        </p:scale>
        <p:origin x="-1296" y="-2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44.wmf"/><Relationship Id="rId2" Type="http://schemas.openxmlformats.org/officeDocument/2006/relationships/image" Target="../media/image43.wmf"/><Relationship Id="rId1" Type="http://schemas.openxmlformats.org/officeDocument/2006/relationships/image" Target="../media/image42.wmf"/><Relationship Id="rId4" Type="http://schemas.openxmlformats.org/officeDocument/2006/relationships/image" Target="../media/image45.wmf"/></Relationships>
</file>

<file path=ppt/drawings/_rels/vmlDrawing11.vml.rels><?xml version="1.0" encoding="UTF-8" standalone="yes"?>
<Relationships xmlns="http://schemas.openxmlformats.org/package/2006/relationships"><Relationship Id="rId8" Type="http://schemas.openxmlformats.org/officeDocument/2006/relationships/image" Target="../media/image53.wmf"/><Relationship Id="rId3" Type="http://schemas.openxmlformats.org/officeDocument/2006/relationships/image" Target="../media/image48.wmf"/><Relationship Id="rId7" Type="http://schemas.openxmlformats.org/officeDocument/2006/relationships/image" Target="../media/image52.wmf"/><Relationship Id="rId2" Type="http://schemas.openxmlformats.org/officeDocument/2006/relationships/image" Target="../media/image47.wmf"/><Relationship Id="rId1" Type="http://schemas.openxmlformats.org/officeDocument/2006/relationships/image" Target="../media/image46.wmf"/><Relationship Id="rId6" Type="http://schemas.openxmlformats.org/officeDocument/2006/relationships/image" Target="../media/image51.wmf"/><Relationship Id="rId5" Type="http://schemas.openxmlformats.org/officeDocument/2006/relationships/image" Target="../media/image50.wmf"/><Relationship Id="rId4" Type="http://schemas.openxmlformats.org/officeDocument/2006/relationships/image" Target="../media/image49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6.wmf"/><Relationship Id="rId2" Type="http://schemas.openxmlformats.org/officeDocument/2006/relationships/image" Target="../media/image55.wmf"/><Relationship Id="rId1" Type="http://schemas.openxmlformats.org/officeDocument/2006/relationships/image" Target="../media/image54.wmf"/><Relationship Id="rId5" Type="http://schemas.openxmlformats.org/officeDocument/2006/relationships/image" Target="../media/image58.wmf"/><Relationship Id="rId4" Type="http://schemas.openxmlformats.org/officeDocument/2006/relationships/image" Target="../media/image57.w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60.wmf"/><Relationship Id="rId1" Type="http://schemas.openxmlformats.org/officeDocument/2006/relationships/image" Target="../media/image59.wmf"/></Relationships>
</file>

<file path=ppt/drawings/_rels/vmlDrawing14.vml.rels><?xml version="1.0" encoding="UTF-8" standalone="yes"?>
<Relationships xmlns="http://schemas.openxmlformats.org/package/2006/relationships"><Relationship Id="rId8" Type="http://schemas.openxmlformats.org/officeDocument/2006/relationships/image" Target="../media/image69.wmf"/><Relationship Id="rId3" Type="http://schemas.openxmlformats.org/officeDocument/2006/relationships/image" Target="../media/image64.wmf"/><Relationship Id="rId7" Type="http://schemas.openxmlformats.org/officeDocument/2006/relationships/image" Target="../media/image68.wmf"/><Relationship Id="rId2" Type="http://schemas.openxmlformats.org/officeDocument/2006/relationships/image" Target="../media/image63.wmf"/><Relationship Id="rId1" Type="http://schemas.openxmlformats.org/officeDocument/2006/relationships/image" Target="../media/image62.wmf"/><Relationship Id="rId6" Type="http://schemas.openxmlformats.org/officeDocument/2006/relationships/image" Target="../media/image67.wmf"/><Relationship Id="rId5" Type="http://schemas.openxmlformats.org/officeDocument/2006/relationships/image" Target="../media/image66.wmf"/><Relationship Id="rId10" Type="http://schemas.openxmlformats.org/officeDocument/2006/relationships/image" Target="../media/image71.wmf"/><Relationship Id="rId4" Type="http://schemas.openxmlformats.org/officeDocument/2006/relationships/image" Target="../media/image65.wmf"/><Relationship Id="rId9" Type="http://schemas.openxmlformats.org/officeDocument/2006/relationships/image" Target="../media/image70.wmf"/></Relationships>
</file>

<file path=ppt/drawings/_rels/vmlDrawing15.vml.rels><?xml version="1.0" encoding="UTF-8" standalone="yes"?>
<Relationships xmlns="http://schemas.openxmlformats.org/package/2006/relationships"><Relationship Id="rId8" Type="http://schemas.openxmlformats.org/officeDocument/2006/relationships/image" Target="../media/image80.wmf"/><Relationship Id="rId13" Type="http://schemas.openxmlformats.org/officeDocument/2006/relationships/image" Target="../media/image83.wmf"/><Relationship Id="rId3" Type="http://schemas.openxmlformats.org/officeDocument/2006/relationships/image" Target="../media/image75.wmf"/><Relationship Id="rId7" Type="http://schemas.openxmlformats.org/officeDocument/2006/relationships/image" Target="../media/image79.wmf"/><Relationship Id="rId12" Type="http://schemas.openxmlformats.org/officeDocument/2006/relationships/image" Target="../media/image63.wmf"/><Relationship Id="rId17" Type="http://schemas.openxmlformats.org/officeDocument/2006/relationships/image" Target="../media/image87.wmf"/><Relationship Id="rId2" Type="http://schemas.openxmlformats.org/officeDocument/2006/relationships/image" Target="../media/image74.wmf"/><Relationship Id="rId16" Type="http://schemas.openxmlformats.org/officeDocument/2006/relationships/image" Target="../media/image86.wmf"/><Relationship Id="rId1" Type="http://schemas.openxmlformats.org/officeDocument/2006/relationships/image" Target="../media/image65.wmf"/><Relationship Id="rId6" Type="http://schemas.openxmlformats.org/officeDocument/2006/relationships/image" Target="../media/image78.wmf"/><Relationship Id="rId11" Type="http://schemas.openxmlformats.org/officeDocument/2006/relationships/image" Target="../media/image62.wmf"/><Relationship Id="rId5" Type="http://schemas.openxmlformats.org/officeDocument/2006/relationships/image" Target="../media/image77.wmf"/><Relationship Id="rId15" Type="http://schemas.openxmlformats.org/officeDocument/2006/relationships/image" Target="../media/image85.wmf"/><Relationship Id="rId10" Type="http://schemas.openxmlformats.org/officeDocument/2006/relationships/image" Target="../media/image82.wmf"/><Relationship Id="rId4" Type="http://schemas.openxmlformats.org/officeDocument/2006/relationships/image" Target="../media/image76.wmf"/><Relationship Id="rId9" Type="http://schemas.openxmlformats.org/officeDocument/2006/relationships/image" Target="../media/image81.wmf"/><Relationship Id="rId14" Type="http://schemas.openxmlformats.org/officeDocument/2006/relationships/image" Target="../media/image84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93.wmf"/><Relationship Id="rId2" Type="http://schemas.openxmlformats.org/officeDocument/2006/relationships/image" Target="../media/image92.wmf"/><Relationship Id="rId1" Type="http://schemas.openxmlformats.org/officeDocument/2006/relationships/image" Target="../media/image91.w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96.wmf"/><Relationship Id="rId2" Type="http://schemas.openxmlformats.org/officeDocument/2006/relationships/image" Target="../media/image95.wmf"/><Relationship Id="rId1" Type="http://schemas.openxmlformats.org/officeDocument/2006/relationships/image" Target="../media/image94.w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99.wmf"/><Relationship Id="rId2" Type="http://schemas.openxmlformats.org/officeDocument/2006/relationships/image" Target="../media/image98.wmf"/><Relationship Id="rId1" Type="http://schemas.openxmlformats.org/officeDocument/2006/relationships/image" Target="../media/image97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1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2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wmf"/><Relationship Id="rId2" Type="http://schemas.openxmlformats.org/officeDocument/2006/relationships/image" Target="../media/image103.wmf"/><Relationship Id="rId1" Type="http://schemas.openxmlformats.org/officeDocument/2006/relationships/image" Target="../media/image102.wmf"/></Relationships>
</file>

<file path=ppt/drawings/_rels/vmlDrawing2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wmf"/><Relationship Id="rId2" Type="http://schemas.openxmlformats.org/officeDocument/2006/relationships/image" Target="../media/image119.wmf"/><Relationship Id="rId1" Type="http://schemas.openxmlformats.org/officeDocument/2006/relationships/image" Target="../media/image118.wmf"/></Relationships>
</file>

<file path=ppt/drawings/_rels/vmlDrawing2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9.wmf"/><Relationship Id="rId1" Type="http://schemas.openxmlformats.org/officeDocument/2006/relationships/image" Target="../media/image138.wmf"/></Relationships>
</file>

<file path=ppt/drawings/_rels/vmlDrawing2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wmf"/><Relationship Id="rId2" Type="http://schemas.openxmlformats.org/officeDocument/2006/relationships/image" Target="../media/image143.wmf"/><Relationship Id="rId1" Type="http://schemas.openxmlformats.org/officeDocument/2006/relationships/image" Target="../media/image142.wmf"/><Relationship Id="rId4" Type="http://schemas.openxmlformats.org/officeDocument/2006/relationships/image" Target="../media/image145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11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Relationship Id="rId4" Type="http://schemas.openxmlformats.org/officeDocument/2006/relationships/image" Target="../media/image19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7" Type="http://schemas.openxmlformats.org/officeDocument/2006/relationships/image" Target="../media/image28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Relationship Id="rId6" Type="http://schemas.openxmlformats.org/officeDocument/2006/relationships/image" Target="../media/image27.wmf"/><Relationship Id="rId5" Type="http://schemas.openxmlformats.org/officeDocument/2006/relationships/image" Target="../media/image26.wmf"/><Relationship Id="rId4" Type="http://schemas.openxmlformats.org/officeDocument/2006/relationships/image" Target="../media/image25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28.wmf"/><Relationship Id="rId3" Type="http://schemas.openxmlformats.org/officeDocument/2006/relationships/image" Target="../media/image31.wmf"/><Relationship Id="rId7" Type="http://schemas.openxmlformats.org/officeDocument/2006/relationships/image" Target="../media/image27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Relationship Id="rId6" Type="http://schemas.openxmlformats.org/officeDocument/2006/relationships/image" Target="../media/image32.wmf"/><Relationship Id="rId5" Type="http://schemas.openxmlformats.org/officeDocument/2006/relationships/image" Target="../media/image25.wmf"/><Relationship Id="rId4" Type="http://schemas.openxmlformats.org/officeDocument/2006/relationships/image" Target="../media/image24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36.wmf"/><Relationship Id="rId3" Type="http://schemas.openxmlformats.org/officeDocument/2006/relationships/image" Target="../media/image24.wmf"/><Relationship Id="rId7" Type="http://schemas.openxmlformats.org/officeDocument/2006/relationships/image" Target="../media/image27.wmf"/><Relationship Id="rId2" Type="http://schemas.openxmlformats.org/officeDocument/2006/relationships/image" Target="../media/image34.wmf"/><Relationship Id="rId1" Type="http://schemas.openxmlformats.org/officeDocument/2006/relationships/image" Target="../media/image33.wmf"/><Relationship Id="rId6" Type="http://schemas.openxmlformats.org/officeDocument/2006/relationships/image" Target="../media/image28.wmf"/><Relationship Id="rId5" Type="http://schemas.openxmlformats.org/officeDocument/2006/relationships/image" Target="../media/image35.wmf"/><Relationship Id="rId4" Type="http://schemas.openxmlformats.org/officeDocument/2006/relationships/image" Target="../media/image25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39.wmf"/><Relationship Id="rId2" Type="http://schemas.openxmlformats.org/officeDocument/2006/relationships/image" Target="../media/image38.wmf"/><Relationship Id="rId1" Type="http://schemas.openxmlformats.org/officeDocument/2006/relationships/image" Target="../media/image37.wmf"/><Relationship Id="rId5" Type="http://schemas.openxmlformats.org/officeDocument/2006/relationships/image" Target="../media/image41.wmf"/><Relationship Id="rId4" Type="http://schemas.openxmlformats.org/officeDocument/2006/relationships/image" Target="../media/image4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18D768-CBD4-417E-BA09-47C5FFE80F36}" type="datetimeFigureOut">
              <a:rPr lang="ru-RU" smtClean="0"/>
              <a:pPr/>
              <a:t>16.05.2018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E2902F-50E6-4EC2-9213-92658AEB9FF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30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31</a:t>
            </a:fld>
            <a:endParaRPr lang="ru-RU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32</a:t>
            </a:fld>
            <a:endParaRPr lang="ru-RU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33</a:t>
            </a:fld>
            <a:endParaRPr lang="ru-RU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34</a:t>
            </a:fld>
            <a:endParaRPr lang="ru-RU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35</a:t>
            </a:fld>
            <a:endParaRPr lang="ru-RU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36</a:t>
            </a:fld>
            <a:endParaRPr lang="ru-RU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37</a:t>
            </a:fld>
            <a:endParaRPr lang="ru-RU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38</a:t>
            </a:fld>
            <a:endParaRPr lang="ru-RU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39</a:t>
            </a:fld>
            <a:endParaRPr lang="ru-RU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40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41</a:t>
            </a:fld>
            <a:endParaRPr lang="ru-RU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42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12FEE5B3-5940-4A9D-9E03-B23D516BF1D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4EEF8C-4CB8-4E8F-9730-58193D36B06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571D68-41DB-4C38-9B05-03207946A7B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83ABB9FF-E7FC-4143-BF54-5B64732F093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3839B4-E77F-4A53-A3E4-0D448464ECD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35110C8-8640-421F-B0C9-C75E14199D3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F505AA3-7B3B-4E6A-987B-DE005073078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E75888-5E7B-42E6-996D-CDC1A360E90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2A4C58-348D-4FBF-B41C-44093C911E2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3181A9F-4014-4116-93E1-4B35BC2A85B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F20B03F7-9740-4453-A298-FEC3E9F6F42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.bin"/><Relationship Id="rId3" Type="http://schemas.openxmlformats.org/officeDocument/2006/relationships/notesSlide" Target="../notesSlides/notesSlide10.xml"/><Relationship Id="rId7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9.bin"/><Relationship Id="rId5" Type="http://schemas.openxmlformats.org/officeDocument/2006/relationships/oleObject" Target="../embeddings/oleObject18.bin"/><Relationship Id="rId10" Type="http://schemas.openxmlformats.org/officeDocument/2006/relationships/oleObject" Target="../embeddings/oleObject23.bin"/><Relationship Id="rId4" Type="http://schemas.openxmlformats.org/officeDocument/2006/relationships/oleObject" Target="../embeddings/oleObject17.bin"/><Relationship Id="rId9" Type="http://schemas.openxmlformats.org/officeDocument/2006/relationships/oleObject" Target="../embeddings/oleObject22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8.bin"/><Relationship Id="rId3" Type="http://schemas.openxmlformats.org/officeDocument/2006/relationships/notesSlide" Target="../notesSlides/notesSlide11.xml"/><Relationship Id="rId7" Type="http://schemas.openxmlformats.org/officeDocument/2006/relationships/oleObject" Target="../embeddings/oleObject2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26.bin"/><Relationship Id="rId11" Type="http://schemas.openxmlformats.org/officeDocument/2006/relationships/oleObject" Target="../embeddings/oleObject31.bin"/><Relationship Id="rId5" Type="http://schemas.openxmlformats.org/officeDocument/2006/relationships/oleObject" Target="../embeddings/oleObject25.bin"/><Relationship Id="rId10" Type="http://schemas.openxmlformats.org/officeDocument/2006/relationships/oleObject" Target="../embeddings/oleObject30.bin"/><Relationship Id="rId4" Type="http://schemas.openxmlformats.org/officeDocument/2006/relationships/oleObject" Target="../embeddings/oleObject24.bin"/><Relationship Id="rId9" Type="http://schemas.openxmlformats.org/officeDocument/2006/relationships/oleObject" Target="../embeddings/oleObject29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6.bin"/><Relationship Id="rId3" Type="http://schemas.openxmlformats.org/officeDocument/2006/relationships/notesSlide" Target="../notesSlides/notesSlide12.xml"/><Relationship Id="rId7" Type="http://schemas.openxmlformats.org/officeDocument/2006/relationships/oleObject" Target="../embeddings/oleObject3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34.bin"/><Relationship Id="rId11" Type="http://schemas.openxmlformats.org/officeDocument/2006/relationships/oleObject" Target="../embeddings/oleObject39.bin"/><Relationship Id="rId5" Type="http://schemas.openxmlformats.org/officeDocument/2006/relationships/oleObject" Target="../embeddings/oleObject33.bin"/><Relationship Id="rId10" Type="http://schemas.openxmlformats.org/officeDocument/2006/relationships/oleObject" Target="../embeddings/oleObject38.bin"/><Relationship Id="rId4" Type="http://schemas.openxmlformats.org/officeDocument/2006/relationships/oleObject" Target="../embeddings/oleObject32.bin"/><Relationship Id="rId9" Type="http://schemas.openxmlformats.org/officeDocument/2006/relationships/oleObject" Target="../embeddings/oleObject37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4.bin"/><Relationship Id="rId3" Type="http://schemas.openxmlformats.org/officeDocument/2006/relationships/notesSlide" Target="../notesSlides/notesSlide13.xml"/><Relationship Id="rId7" Type="http://schemas.openxmlformats.org/officeDocument/2006/relationships/oleObject" Target="../embeddings/oleObject4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42.bin"/><Relationship Id="rId5" Type="http://schemas.openxmlformats.org/officeDocument/2006/relationships/oleObject" Target="../embeddings/oleObject41.bin"/><Relationship Id="rId4" Type="http://schemas.openxmlformats.org/officeDocument/2006/relationships/oleObject" Target="../embeddings/oleObject40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7" Type="http://schemas.openxmlformats.org/officeDocument/2006/relationships/oleObject" Target="../embeddings/oleObject4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47.bin"/><Relationship Id="rId5" Type="http://schemas.openxmlformats.org/officeDocument/2006/relationships/oleObject" Target="../embeddings/oleObject46.bin"/><Relationship Id="rId4" Type="http://schemas.openxmlformats.org/officeDocument/2006/relationships/oleObject" Target="../embeddings/oleObject45.bin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3.bin"/><Relationship Id="rId3" Type="http://schemas.openxmlformats.org/officeDocument/2006/relationships/notesSlide" Target="../notesSlides/notesSlide15.xml"/><Relationship Id="rId7" Type="http://schemas.openxmlformats.org/officeDocument/2006/relationships/oleObject" Target="../embeddings/oleObject5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51.bin"/><Relationship Id="rId11" Type="http://schemas.openxmlformats.org/officeDocument/2006/relationships/oleObject" Target="../embeddings/oleObject56.bin"/><Relationship Id="rId5" Type="http://schemas.openxmlformats.org/officeDocument/2006/relationships/oleObject" Target="../embeddings/oleObject50.bin"/><Relationship Id="rId10" Type="http://schemas.openxmlformats.org/officeDocument/2006/relationships/oleObject" Target="../embeddings/oleObject55.bin"/><Relationship Id="rId4" Type="http://schemas.openxmlformats.org/officeDocument/2006/relationships/oleObject" Target="../embeddings/oleObject49.bin"/><Relationship Id="rId9" Type="http://schemas.openxmlformats.org/officeDocument/2006/relationships/oleObject" Target="../embeddings/oleObject54.bin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1.bin"/><Relationship Id="rId3" Type="http://schemas.openxmlformats.org/officeDocument/2006/relationships/notesSlide" Target="../notesSlides/notesSlide16.xml"/><Relationship Id="rId7" Type="http://schemas.openxmlformats.org/officeDocument/2006/relationships/oleObject" Target="../embeddings/oleObject6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59.bin"/><Relationship Id="rId5" Type="http://schemas.openxmlformats.org/officeDocument/2006/relationships/oleObject" Target="../embeddings/oleObject58.bin"/><Relationship Id="rId4" Type="http://schemas.openxmlformats.org/officeDocument/2006/relationships/oleObject" Target="../embeddings/oleObject57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7" Type="http://schemas.openxmlformats.org/officeDocument/2006/relationships/oleObject" Target="../embeddings/oleObject6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63.bin"/><Relationship Id="rId5" Type="http://schemas.openxmlformats.org/officeDocument/2006/relationships/oleObject" Target="../embeddings/oleObject62.bin"/><Relationship Id="rId4" Type="http://schemas.openxmlformats.org/officeDocument/2006/relationships/image" Target="../media/image61.gi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7.bin"/><Relationship Id="rId13" Type="http://schemas.openxmlformats.org/officeDocument/2006/relationships/oleObject" Target="../embeddings/oleObject72.bin"/><Relationship Id="rId3" Type="http://schemas.openxmlformats.org/officeDocument/2006/relationships/notesSlide" Target="../notesSlides/notesSlide18.xml"/><Relationship Id="rId7" Type="http://schemas.openxmlformats.org/officeDocument/2006/relationships/oleObject" Target="../embeddings/oleObject66.bin"/><Relationship Id="rId12" Type="http://schemas.openxmlformats.org/officeDocument/2006/relationships/oleObject" Target="../embeddings/oleObject7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65.bin"/><Relationship Id="rId11" Type="http://schemas.openxmlformats.org/officeDocument/2006/relationships/oleObject" Target="../embeddings/oleObject70.bin"/><Relationship Id="rId5" Type="http://schemas.openxmlformats.org/officeDocument/2006/relationships/image" Target="../media/image73.png"/><Relationship Id="rId15" Type="http://schemas.openxmlformats.org/officeDocument/2006/relationships/oleObject" Target="../embeddings/oleObject74.bin"/><Relationship Id="rId10" Type="http://schemas.openxmlformats.org/officeDocument/2006/relationships/oleObject" Target="../embeddings/oleObject69.bin"/><Relationship Id="rId4" Type="http://schemas.openxmlformats.org/officeDocument/2006/relationships/image" Target="../media/image72.gif"/><Relationship Id="rId9" Type="http://schemas.openxmlformats.org/officeDocument/2006/relationships/oleObject" Target="../embeddings/oleObject68.bin"/><Relationship Id="rId14" Type="http://schemas.openxmlformats.org/officeDocument/2006/relationships/oleObject" Target="../embeddings/oleObject73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7.bin"/><Relationship Id="rId13" Type="http://schemas.openxmlformats.org/officeDocument/2006/relationships/oleObject" Target="../embeddings/oleObject82.bin"/><Relationship Id="rId18" Type="http://schemas.openxmlformats.org/officeDocument/2006/relationships/oleObject" Target="../embeddings/oleObject87.bin"/><Relationship Id="rId3" Type="http://schemas.openxmlformats.org/officeDocument/2006/relationships/notesSlide" Target="../notesSlides/notesSlide19.xml"/><Relationship Id="rId21" Type="http://schemas.openxmlformats.org/officeDocument/2006/relationships/oleObject" Target="../embeddings/oleObject90.bin"/><Relationship Id="rId7" Type="http://schemas.openxmlformats.org/officeDocument/2006/relationships/oleObject" Target="../embeddings/oleObject76.bin"/><Relationship Id="rId12" Type="http://schemas.openxmlformats.org/officeDocument/2006/relationships/oleObject" Target="../embeddings/oleObject81.bin"/><Relationship Id="rId17" Type="http://schemas.openxmlformats.org/officeDocument/2006/relationships/oleObject" Target="../embeddings/oleObject86.bin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85.bin"/><Relationship Id="rId20" Type="http://schemas.openxmlformats.org/officeDocument/2006/relationships/oleObject" Target="../embeddings/oleObject89.bin"/><Relationship Id="rId1" Type="http://schemas.openxmlformats.org/officeDocument/2006/relationships/vmlDrawing" Target="../drawings/vmlDrawing15.vml"/><Relationship Id="rId6" Type="http://schemas.openxmlformats.org/officeDocument/2006/relationships/image" Target="../media/image89.gif"/><Relationship Id="rId11" Type="http://schemas.openxmlformats.org/officeDocument/2006/relationships/oleObject" Target="../embeddings/oleObject80.bin"/><Relationship Id="rId5" Type="http://schemas.openxmlformats.org/officeDocument/2006/relationships/image" Target="../media/image88.png"/><Relationship Id="rId15" Type="http://schemas.openxmlformats.org/officeDocument/2006/relationships/oleObject" Target="../embeddings/oleObject84.bin"/><Relationship Id="rId10" Type="http://schemas.openxmlformats.org/officeDocument/2006/relationships/oleObject" Target="../embeddings/oleObject79.bin"/><Relationship Id="rId19" Type="http://schemas.openxmlformats.org/officeDocument/2006/relationships/oleObject" Target="../embeddings/oleObject88.bin"/><Relationship Id="rId4" Type="http://schemas.openxmlformats.org/officeDocument/2006/relationships/oleObject" Target="../embeddings/oleObject75.bin"/><Relationship Id="rId9" Type="http://schemas.openxmlformats.org/officeDocument/2006/relationships/oleObject" Target="../embeddings/oleObject78.bin"/><Relationship Id="rId14" Type="http://schemas.openxmlformats.org/officeDocument/2006/relationships/oleObject" Target="../embeddings/oleObject83.bin"/><Relationship Id="rId22" Type="http://schemas.openxmlformats.org/officeDocument/2006/relationships/oleObject" Target="../embeddings/oleObject91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94.bin"/><Relationship Id="rId5" Type="http://schemas.openxmlformats.org/officeDocument/2006/relationships/oleObject" Target="../embeddings/oleObject93.bin"/><Relationship Id="rId4" Type="http://schemas.openxmlformats.org/officeDocument/2006/relationships/oleObject" Target="../embeddings/oleObject92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97.bin"/><Relationship Id="rId5" Type="http://schemas.openxmlformats.org/officeDocument/2006/relationships/oleObject" Target="../embeddings/oleObject96.bin"/><Relationship Id="rId4" Type="http://schemas.openxmlformats.org/officeDocument/2006/relationships/oleObject" Target="../embeddings/oleObject95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7" Type="http://schemas.openxmlformats.org/officeDocument/2006/relationships/image" Target="../media/image100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oleObject100.bin"/><Relationship Id="rId5" Type="http://schemas.openxmlformats.org/officeDocument/2006/relationships/oleObject" Target="../embeddings/oleObject99.bin"/><Relationship Id="rId4" Type="http://schemas.openxmlformats.org/officeDocument/2006/relationships/oleObject" Target="../embeddings/oleObject98.bin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4" Type="http://schemas.openxmlformats.org/officeDocument/2006/relationships/oleObject" Target="../embeddings/oleObject101.bin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7" Type="http://schemas.openxmlformats.org/officeDocument/2006/relationships/oleObject" Target="../embeddings/oleObject10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105.gif"/><Relationship Id="rId5" Type="http://schemas.openxmlformats.org/officeDocument/2006/relationships/oleObject" Target="../embeddings/oleObject103.bin"/><Relationship Id="rId4" Type="http://schemas.openxmlformats.org/officeDocument/2006/relationships/oleObject" Target="../embeddings/oleObject102.bin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1.png"/><Relationship Id="rId3" Type="http://schemas.openxmlformats.org/officeDocument/2006/relationships/image" Target="../media/image106.png"/><Relationship Id="rId7" Type="http://schemas.openxmlformats.org/officeDocument/2006/relationships/image" Target="../media/image11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9.png"/><Relationship Id="rId5" Type="http://schemas.openxmlformats.org/officeDocument/2006/relationships/image" Target="../media/image108.png"/><Relationship Id="rId4" Type="http://schemas.openxmlformats.org/officeDocument/2006/relationships/image" Target="../media/image10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7.png"/><Relationship Id="rId3" Type="http://schemas.openxmlformats.org/officeDocument/2006/relationships/image" Target="../media/image112.png"/><Relationship Id="rId7" Type="http://schemas.openxmlformats.org/officeDocument/2006/relationships/image" Target="../media/image11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5.png"/><Relationship Id="rId5" Type="http://schemas.openxmlformats.org/officeDocument/2006/relationships/image" Target="../media/image114.png"/><Relationship Id="rId4" Type="http://schemas.openxmlformats.org/officeDocument/2006/relationships/image" Target="../media/image113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3.png"/><Relationship Id="rId3" Type="http://schemas.openxmlformats.org/officeDocument/2006/relationships/notesSlide" Target="../notesSlides/notesSlide30.xml"/><Relationship Id="rId7" Type="http://schemas.openxmlformats.org/officeDocument/2006/relationships/oleObject" Target="../embeddings/oleObject10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122.png"/><Relationship Id="rId11" Type="http://schemas.openxmlformats.org/officeDocument/2006/relationships/oleObject" Target="../embeddings/oleObject108.bin"/><Relationship Id="rId5" Type="http://schemas.openxmlformats.org/officeDocument/2006/relationships/oleObject" Target="../embeddings/oleObject105.bin"/><Relationship Id="rId10" Type="http://schemas.openxmlformats.org/officeDocument/2006/relationships/image" Target="../media/image124.png"/><Relationship Id="rId4" Type="http://schemas.openxmlformats.org/officeDocument/2006/relationships/image" Target="../media/image121.png"/><Relationship Id="rId9" Type="http://schemas.openxmlformats.org/officeDocument/2006/relationships/oleObject" Target="../embeddings/oleObject107.bin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7" Type="http://schemas.openxmlformats.org/officeDocument/2006/relationships/image" Target="../media/image12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8.png"/><Relationship Id="rId5" Type="http://schemas.openxmlformats.org/officeDocument/2006/relationships/image" Target="../media/image127.png"/><Relationship Id="rId4" Type="http://schemas.openxmlformats.org/officeDocument/2006/relationships/image" Target="../media/image12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7" Type="http://schemas.openxmlformats.org/officeDocument/2006/relationships/image" Target="../media/image13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2.png"/><Relationship Id="rId5" Type="http://schemas.openxmlformats.org/officeDocument/2006/relationships/image" Target="../media/image131.png"/><Relationship Id="rId4" Type="http://schemas.openxmlformats.org/officeDocument/2006/relationships/image" Target="../media/image12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7.png"/><Relationship Id="rId5" Type="http://schemas.openxmlformats.org/officeDocument/2006/relationships/image" Target="../media/image136.png"/><Relationship Id="rId4" Type="http://schemas.openxmlformats.org/officeDocument/2006/relationships/image" Target="../media/image13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7" Type="http://schemas.openxmlformats.org/officeDocument/2006/relationships/oleObject" Target="../embeddings/oleObject1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6" Type="http://schemas.openxmlformats.org/officeDocument/2006/relationships/oleObject" Target="../embeddings/oleObject109.bin"/><Relationship Id="rId5" Type="http://schemas.openxmlformats.org/officeDocument/2006/relationships/image" Target="../media/image141.png"/><Relationship Id="rId4" Type="http://schemas.openxmlformats.org/officeDocument/2006/relationships/image" Target="../media/image14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7" Type="http://schemas.openxmlformats.org/officeDocument/2006/relationships/oleObject" Target="../embeddings/oleObject1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6" Type="http://schemas.openxmlformats.org/officeDocument/2006/relationships/oleObject" Target="../embeddings/oleObject113.bin"/><Relationship Id="rId5" Type="http://schemas.openxmlformats.org/officeDocument/2006/relationships/oleObject" Target="../embeddings/oleObject112.bin"/><Relationship Id="rId4" Type="http://schemas.openxmlformats.org/officeDocument/2006/relationships/oleObject" Target="../embeddings/oleObject111.bin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9.png"/><Relationship Id="rId4" Type="http://schemas.openxmlformats.org/officeDocument/2006/relationships/image" Target="../media/image14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notesSlide" Target="../notesSlides/notesSlide4.xml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6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8.bin"/><Relationship Id="rId5" Type="http://schemas.openxmlformats.org/officeDocument/2006/relationships/image" Target="../media/image10.png"/><Relationship Id="rId4" Type="http://schemas.openxmlformats.org/officeDocument/2006/relationships/oleObject" Target="../embeddings/oleObject7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0.bin"/><Relationship Id="rId5" Type="http://schemas.openxmlformats.org/officeDocument/2006/relationships/image" Target="../media/image12.png"/><Relationship Id="rId4" Type="http://schemas.openxmlformats.org/officeDocument/2006/relationships/oleObject" Target="../embeddings/oleObject9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2.bin"/><Relationship Id="rId5" Type="http://schemas.openxmlformats.org/officeDocument/2006/relationships/image" Target="../media/image15.png"/><Relationship Id="rId4" Type="http://schemas.openxmlformats.org/officeDocument/2006/relationships/oleObject" Target="../embeddings/oleObject11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5.bin"/><Relationship Id="rId5" Type="http://schemas.openxmlformats.org/officeDocument/2006/relationships/oleObject" Target="../embeddings/oleObject14.bin"/><Relationship Id="rId4" Type="http://schemas.openxmlformats.org/officeDocument/2006/relationships/oleObject" Target="../embeddings/oleObject1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(</a:t>
            </a:r>
            <a:r>
              <a:rPr lang="ru-RU" sz="3600" dirty="0" smtClean="0"/>
              <a:t>Сплайны</a:t>
            </a:r>
            <a:r>
              <a:rPr lang="en-US" sz="3600" dirty="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8-2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Проблема согласования полиномов</a:t>
            </a:r>
            <a:br>
              <a:rPr lang="ru-RU" sz="2800" dirty="0" smtClean="0"/>
            </a:br>
            <a:r>
              <a:rPr lang="ru-RU" sz="2400" dirty="0" smtClean="0"/>
              <a:t>(негладкий сплайн, независимые параболы)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10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3</a:t>
            </a:r>
            <a:r>
              <a:rPr lang="ru-RU" dirty="0" smtClean="0"/>
              <a:t> Сплайн на основе полиномов Лагранжа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/4]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331640" y="5877272"/>
            <a:ext cx="6766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Ошибка: производные в КТ не равны (нет гладкости)!</a:t>
            </a:r>
            <a:endParaRPr lang="ru-RU" dirty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593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9976" y="2294731"/>
            <a:ext cx="3966480" cy="31504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5" y="1916832"/>
            <a:ext cx="3816424" cy="3489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3059832" y="1340768"/>
            <a:ext cx="29983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Параболы по трем точкам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9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9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Линейный сплайн с полиномами Лагранжа</a:t>
            </a:r>
            <a:br>
              <a:rPr lang="ru-RU" sz="2800" dirty="0" smtClean="0"/>
            </a:br>
            <a:r>
              <a:rPr lang="ru-RU" sz="2400" dirty="0" smtClean="0"/>
              <a:t>(формулы)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11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3</a:t>
            </a:r>
            <a:r>
              <a:rPr lang="ru-RU" dirty="0" smtClean="0"/>
              <a:t> Сплайн на основе полиномов Лагранжа  </a:t>
            </a:r>
            <a:r>
              <a:rPr lang="en-US" dirty="0" smtClean="0"/>
              <a:t>[2/4]</a:t>
            </a:r>
            <a:endParaRPr lang="ru-RU" dirty="0"/>
          </a:p>
        </p:txBody>
      </p:sp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1728788" y="1217613"/>
          <a:ext cx="5510212" cy="736600"/>
        </p:xfrm>
        <a:graphic>
          <a:graphicData uri="http://schemas.openxmlformats.org/presentationml/2006/ole">
            <p:oleObj spid="_x0000_s99330" name="Equation" r:id="rId4" imgW="3238200" imgH="431640" progId="Equation.DSMT4">
              <p:embed/>
            </p:oleObj>
          </a:graphicData>
        </a:graphic>
      </p:graphicFrame>
      <p:graphicFrame>
        <p:nvGraphicFramePr>
          <p:cNvPr id="99332" name="Object 4"/>
          <p:cNvGraphicFramePr>
            <a:graphicFrameLocks noChangeAspect="1"/>
          </p:cNvGraphicFramePr>
          <p:nvPr/>
        </p:nvGraphicFramePr>
        <p:xfrm>
          <a:off x="4788024" y="3212976"/>
          <a:ext cx="1639887" cy="936625"/>
        </p:xfrm>
        <a:graphic>
          <a:graphicData uri="http://schemas.openxmlformats.org/presentationml/2006/ole">
            <p:oleObj spid="_x0000_s99332" name="Equation" r:id="rId5" imgW="1155600" imgH="660240" progId="Equation.DSMT4">
              <p:embed/>
            </p:oleObj>
          </a:graphicData>
        </a:graphic>
      </p:graphicFrame>
      <p:grpSp>
        <p:nvGrpSpPr>
          <p:cNvPr id="16" name="Группа 15"/>
          <p:cNvGrpSpPr/>
          <p:nvPr/>
        </p:nvGrpSpPr>
        <p:grpSpPr>
          <a:xfrm>
            <a:off x="395536" y="2619375"/>
            <a:ext cx="2880320" cy="2643808"/>
            <a:chOff x="395536" y="2619375"/>
            <a:chExt cx="2880320" cy="2643808"/>
          </a:xfrm>
        </p:grpSpPr>
        <p:cxnSp>
          <p:nvCxnSpPr>
            <p:cNvPr id="10" name="Прямая соединительная линия 9"/>
            <p:cNvCxnSpPr/>
            <p:nvPr/>
          </p:nvCxnSpPr>
          <p:spPr>
            <a:xfrm>
              <a:off x="827584" y="3068960"/>
              <a:ext cx="1656184" cy="0"/>
            </a:xfrm>
            <a:prstGeom prst="line">
              <a:avLst/>
            </a:prstGeom>
            <a:ln w="63500">
              <a:solidFill>
                <a:srgbClr val="00CC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99333" name="Object 5"/>
            <p:cNvGraphicFramePr>
              <a:graphicFrameLocks noChangeAspect="1"/>
            </p:cNvGraphicFramePr>
            <p:nvPr/>
          </p:nvGraphicFramePr>
          <p:xfrm>
            <a:off x="827584" y="3103563"/>
            <a:ext cx="217488" cy="325437"/>
          </p:xfrm>
          <a:graphic>
            <a:graphicData uri="http://schemas.openxmlformats.org/presentationml/2006/ole">
              <p:oleObj spid="_x0000_s99333" name="Equation" r:id="rId6" imgW="152280" imgH="228600" progId="Equation.DSMT4">
                <p:embed/>
              </p:oleObj>
            </a:graphicData>
          </a:graphic>
        </p:graphicFrame>
        <p:graphicFrame>
          <p:nvGraphicFramePr>
            <p:cNvPr id="99334" name="Object 6"/>
            <p:cNvGraphicFramePr>
              <a:graphicFrameLocks noChangeAspect="1"/>
            </p:cNvGraphicFramePr>
            <p:nvPr/>
          </p:nvGraphicFramePr>
          <p:xfrm>
            <a:off x="2228751" y="3103563"/>
            <a:ext cx="327025" cy="325437"/>
          </p:xfrm>
          <a:graphic>
            <a:graphicData uri="http://schemas.openxmlformats.org/presentationml/2006/ole">
              <p:oleObj spid="_x0000_s99334" name="Equation" r:id="rId7" imgW="228600" imgH="228600" progId="Equation.DSMT4">
                <p:embed/>
              </p:oleObj>
            </a:graphicData>
          </a:graphic>
        </p:graphicFrame>
        <p:graphicFrame>
          <p:nvGraphicFramePr>
            <p:cNvPr id="99337" name="Object 9"/>
            <p:cNvGraphicFramePr>
              <a:graphicFrameLocks noChangeAspect="1"/>
            </p:cNvGraphicFramePr>
            <p:nvPr/>
          </p:nvGraphicFramePr>
          <p:xfrm>
            <a:off x="971600" y="4509120"/>
            <a:ext cx="1374775" cy="754063"/>
          </p:xfrm>
          <a:graphic>
            <a:graphicData uri="http://schemas.openxmlformats.org/presentationml/2006/ole">
              <p:oleObj spid="_x0000_s99337" name="Equation" r:id="rId8" imgW="965160" imgH="533160" progId="Equation.DSMT4">
                <p:embed/>
              </p:oleObj>
            </a:graphicData>
          </a:graphic>
        </p:graphicFrame>
        <p:graphicFrame>
          <p:nvGraphicFramePr>
            <p:cNvPr id="14" name="Object 6"/>
            <p:cNvGraphicFramePr>
              <a:graphicFrameLocks noChangeAspect="1"/>
            </p:cNvGraphicFramePr>
            <p:nvPr/>
          </p:nvGraphicFramePr>
          <p:xfrm>
            <a:off x="1547664" y="3141663"/>
            <a:ext cx="200025" cy="325437"/>
          </p:xfrm>
          <a:graphic>
            <a:graphicData uri="http://schemas.openxmlformats.org/presentationml/2006/ole">
              <p:oleObj spid="_x0000_s99339" name="Equation" r:id="rId9" imgW="139680" imgH="228600" progId="Equation.DSMT4">
                <p:embed/>
              </p:oleObj>
            </a:graphicData>
          </a:graphic>
        </p:graphicFrame>
        <p:graphicFrame>
          <p:nvGraphicFramePr>
            <p:cNvPr id="99340" name="Object 12"/>
            <p:cNvGraphicFramePr>
              <a:graphicFrameLocks noChangeAspect="1"/>
            </p:cNvGraphicFramePr>
            <p:nvPr/>
          </p:nvGraphicFramePr>
          <p:xfrm>
            <a:off x="1361604" y="2619375"/>
            <a:ext cx="546100" cy="360363"/>
          </p:xfrm>
          <a:graphic>
            <a:graphicData uri="http://schemas.openxmlformats.org/presentationml/2006/ole">
              <p:oleObj spid="_x0000_s99340" name="Equation" r:id="rId10" imgW="380880" imgH="253800" progId="Equation.DSMT4">
                <p:embed/>
              </p:oleObj>
            </a:graphicData>
          </a:graphic>
        </p:graphicFrame>
        <p:sp>
          <p:nvSpPr>
            <p:cNvPr id="15" name="TextBox 14"/>
            <p:cNvSpPr txBox="1"/>
            <p:nvPr/>
          </p:nvSpPr>
          <p:spPr>
            <a:xfrm>
              <a:off x="395536" y="3697868"/>
              <a:ext cx="28803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Система для определения коэффициентов сплайна</a:t>
              </a:r>
              <a:endParaRPr lang="ru-RU" sz="14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9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Квадратичный сплайн с полиномами Лагранжа</a:t>
            </a:r>
            <a:br>
              <a:rPr lang="ru-RU" sz="2800" dirty="0" smtClean="0"/>
            </a:br>
            <a:r>
              <a:rPr lang="ru-RU" sz="2400" dirty="0" smtClean="0"/>
              <a:t>(формулы)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12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3</a:t>
            </a:r>
            <a:r>
              <a:rPr lang="ru-RU" dirty="0" smtClean="0"/>
              <a:t> Сплайн на основе полиномов Лагранжа  </a:t>
            </a:r>
            <a:r>
              <a:rPr lang="en-US" dirty="0" smtClean="0"/>
              <a:t>[3/4]</a:t>
            </a:r>
            <a:endParaRPr lang="ru-RU" dirty="0"/>
          </a:p>
        </p:txBody>
      </p:sp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1382713" y="1217613"/>
          <a:ext cx="6202362" cy="736600"/>
        </p:xfrm>
        <a:graphic>
          <a:graphicData uri="http://schemas.openxmlformats.org/presentationml/2006/ole">
            <p:oleObj spid="_x0000_s193538" name="Equation" r:id="rId4" imgW="3644640" imgH="431640" progId="Equation.DSMT4">
              <p:embed/>
            </p:oleObj>
          </a:graphicData>
        </a:graphic>
      </p:graphicFrame>
      <p:graphicFrame>
        <p:nvGraphicFramePr>
          <p:cNvPr id="99331" name="Object 3"/>
          <p:cNvGraphicFramePr>
            <a:graphicFrameLocks noChangeAspect="1"/>
          </p:cNvGraphicFramePr>
          <p:nvPr/>
        </p:nvGraphicFramePr>
        <p:xfrm>
          <a:off x="4184650" y="2133600"/>
          <a:ext cx="4159250" cy="1657350"/>
        </p:xfrm>
        <a:graphic>
          <a:graphicData uri="http://schemas.openxmlformats.org/presentationml/2006/ole">
            <p:oleObj spid="_x0000_s193539" name="Equation" r:id="rId5" imgW="2933640" imgH="1168200" progId="Equation.DSMT4">
              <p:embed/>
            </p:oleObj>
          </a:graphicData>
        </a:graphic>
      </p:graphicFrame>
      <p:graphicFrame>
        <p:nvGraphicFramePr>
          <p:cNvPr id="99332" name="Object 4"/>
          <p:cNvGraphicFramePr>
            <a:graphicFrameLocks noChangeAspect="1"/>
          </p:cNvGraphicFramePr>
          <p:nvPr/>
        </p:nvGraphicFramePr>
        <p:xfrm>
          <a:off x="4211960" y="4181475"/>
          <a:ext cx="3871913" cy="1622425"/>
        </p:xfrm>
        <a:graphic>
          <a:graphicData uri="http://schemas.openxmlformats.org/presentationml/2006/ole">
            <p:oleObj spid="_x0000_s193540" name="Equation" r:id="rId6" imgW="2730240" imgH="1143000" progId="Equation.DSMT4">
              <p:embed/>
            </p:oleObj>
          </a:graphicData>
        </a:graphic>
      </p:graphicFrame>
      <p:grpSp>
        <p:nvGrpSpPr>
          <p:cNvPr id="16" name="Группа 15"/>
          <p:cNvGrpSpPr/>
          <p:nvPr/>
        </p:nvGrpSpPr>
        <p:grpSpPr>
          <a:xfrm>
            <a:off x="395536" y="2619375"/>
            <a:ext cx="2880320" cy="3490913"/>
            <a:chOff x="395536" y="2619375"/>
            <a:chExt cx="2880320" cy="3490913"/>
          </a:xfrm>
        </p:grpSpPr>
        <p:cxnSp>
          <p:nvCxnSpPr>
            <p:cNvPr id="10" name="Прямая соединительная линия 9"/>
            <p:cNvCxnSpPr/>
            <p:nvPr/>
          </p:nvCxnSpPr>
          <p:spPr>
            <a:xfrm>
              <a:off x="827584" y="3068960"/>
              <a:ext cx="1656184" cy="0"/>
            </a:xfrm>
            <a:prstGeom prst="line">
              <a:avLst/>
            </a:prstGeom>
            <a:ln w="63500">
              <a:solidFill>
                <a:srgbClr val="00CC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99333" name="Object 5"/>
            <p:cNvGraphicFramePr>
              <a:graphicFrameLocks noChangeAspect="1"/>
            </p:cNvGraphicFramePr>
            <p:nvPr/>
          </p:nvGraphicFramePr>
          <p:xfrm>
            <a:off x="827584" y="3103563"/>
            <a:ext cx="217488" cy="325437"/>
          </p:xfrm>
          <a:graphic>
            <a:graphicData uri="http://schemas.openxmlformats.org/presentationml/2006/ole">
              <p:oleObj spid="_x0000_s193541" name="Equation" r:id="rId7" imgW="152280" imgH="228600" progId="Equation.DSMT4">
                <p:embed/>
              </p:oleObj>
            </a:graphicData>
          </a:graphic>
        </p:graphicFrame>
        <p:graphicFrame>
          <p:nvGraphicFramePr>
            <p:cNvPr id="99334" name="Object 6"/>
            <p:cNvGraphicFramePr>
              <a:graphicFrameLocks noChangeAspect="1"/>
            </p:cNvGraphicFramePr>
            <p:nvPr/>
          </p:nvGraphicFramePr>
          <p:xfrm>
            <a:off x="2228751" y="3103563"/>
            <a:ext cx="327025" cy="325437"/>
          </p:xfrm>
          <a:graphic>
            <a:graphicData uri="http://schemas.openxmlformats.org/presentationml/2006/ole">
              <p:oleObj spid="_x0000_s193542" name="Equation" r:id="rId8" imgW="228600" imgH="228600" progId="Equation.DSMT4">
                <p:embed/>
              </p:oleObj>
            </a:graphicData>
          </a:graphic>
        </p:graphicFrame>
        <p:graphicFrame>
          <p:nvGraphicFramePr>
            <p:cNvPr id="99337" name="Object 9"/>
            <p:cNvGraphicFramePr>
              <a:graphicFrameLocks noChangeAspect="1"/>
            </p:cNvGraphicFramePr>
            <p:nvPr/>
          </p:nvGraphicFramePr>
          <p:xfrm>
            <a:off x="720725" y="4422775"/>
            <a:ext cx="1898650" cy="1687513"/>
          </p:xfrm>
          <a:graphic>
            <a:graphicData uri="http://schemas.openxmlformats.org/presentationml/2006/ole">
              <p:oleObj spid="_x0000_s193543" name="Equation" r:id="rId9" imgW="1333440" imgH="1193760" progId="Equation.DSMT4">
                <p:embed/>
              </p:oleObj>
            </a:graphicData>
          </a:graphic>
        </p:graphicFrame>
        <p:graphicFrame>
          <p:nvGraphicFramePr>
            <p:cNvPr id="14" name="Object 6"/>
            <p:cNvGraphicFramePr>
              <a:graphicFrameLocks noChangeAspect="1"/>
            </p:cNvGraphicFramePr>
            <p:nvPr/>
          </p:nvGraphicFramePr>
          <p:xfrm>
            <a:off x="1547664" y="3141663"/>
            <a:ext cx="200025" cy="325437"/>
          </p:xfrm>
          <a:graphic>
            <a:graphicData uri="http://schemas.openxmlformats.org/presentationml/2006/ole">
              <p:oleObj spid="_x0000_s193544" name="Equation" r:id="rId10" imgW="139680" imgH="228600" progId="Equation.DSMT4">
                <p:embed/>
              </p:oleObj>
            </a:graphicData>
          </a:graphic>
        </p:graphicFrame>
        <p:graphicFrame>
          <p:nvGraphicFramePr>
            <p:cNvPr id="99340" name="Object 12"/>
            <p:cNvGraphicFramePr>
              <a:graphicFrameLocks noChangeAspect="1"/>
            </p:cNvGraphicFramePr>
            <p:nvPr/>
          </p:nvGraphicFramePr>
          <p:xfrm>
            <a:off x="1361604" y="2619375"/>
            <a:ext cx="546100" cy="360363"/>
          </p:xfrm>
          <a:graphic>
            <a:graphicData uri="http://schemas.openxmlformats.org/presentationml/2006/ole">
              <p:oleObj spid="_x0000_s193545" name="Equation" r:id="rId11" imgW="380880" imgH="253800" progId="Equation.DSMT4">
                <p:embed/>
              </p:oleObj>
            </a:graphicData>
          </a:graphic>
        </p:graphicFrame>
        <p:sp>
          <p:nvSpPr>
            <p:cNvPr id="15" name="TextBox 14"/>
            <p:cNvSpPr txBox="1"/>
            <p:nvPr/>
          </p:nvSpPr>
          <p:spPr>
            <a:xfrm>
              <a:off x="395536" y="3697868"/>
              <a:ext cx="28803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Система для определения коэффициентов сплайна</a:t>
              </a:r>
              <a:endParaRPr lang="ru-RU" sz="14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9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9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Кубический сплайн с полиномами Лагранжа</a:t>
            </a:r>
            <a:br>
              <a:rPr lang="ru-RU" sz="2800" dirty="0" smtClean="0"/>
            </a:br>
            <a:r>
              <a:rPr lang="ru-RU" sz="2400" dirty="0" smtClean="0"/>
              <a:t>(формулы)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13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3</a:t>
            </a:r>
            <a:r>
              <a:rPr lang="ru-RU" dirty="0" smtClean="0"/>
              <a:t> Сплайн на основе полиномов Лагранжа  </a:t>
            </a:r>
            <a:r>
              <a:rPr lang="en-US" dirty="0" smtClean="0"/>
              <a:t>[4/4]</a:t>
            </a:r>
            <a:endParaRPr lang="ru-RU" dirty="0"/>
          </a:p>
        </p:txBody>
      </p:sp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1214438" y="1189038"/>
          <a:ext cx="6791325" cy="736600"/>
        </p:xfrm>
        <a:graphic>
          <a:graphicData uri="http://schemas.openxmlformats.org/presentationml/2006/ole">
            <p:oleObj spid="_x0000_s100354" name="Equation" r:id="rId4" imgW="3987720" imgH="431640" progId="Equation.DSMT4">
              <p:embed/>
            </p:oleObj>
          </a:graphicData>
        </a:graphic>
      </p:graphicFrame>
      <p:graphicFrame>
        <p:nvGraphicFramePr>
          <p:cNvPr id="99331" name="Object 3"/>
          <p:cNvGraphicFramePr>
            <a:graphicFrameLocks noChangeAspect="1"/>
          </p:cNvGraphicFramePr>
          <p:nvPr/>
        </p:nvGraphicFramePr>
        <p:xfrm>
          <a:off x="3436938" y="2058988"/>
          <a:ext cx="4879975" cy="1946275"/>
        </p:xfrm>
        <a:graphic>
          <a:graphicData uri="http://schemas.openxmlformats.org/presentationml/2006/ole">
            <p:oleObj spid="_x0000_s100355" name="Equation" r:id="rId5" imgW="3441600" imgH="1371600" progId="Equation.DSMT4">
              <p:embed/>
            </p:oleObj>
          </a:graphicData>
        </a:graphic>
      </p:graphicFrame>
      <p:graphicFrame>
        <p:nvGraphicFramePr>
          <p:cNvPr id="100363" name="Object 11"/>
          <p:cNvGraphicFramePr>
            <a:graphicFrameLocks noChangeAspect="1"/>
          </p:cNvGraphicFramePr>
          <p:nvPr/>
        </p:nvGraphicFramePr>
        <p:xfrm>
          <a:off x="3491880" y="4365104"/>
          <a:ext cx="5167313" cy="1692275"/>
        </p:xfrm>
        <a:graphic>
          <a:graphicData uri="http://schemas.openxmlformats.org/presentationml/2006/ole">
            <p:oleObj spid="_x0000_s100363" name="Equation" r:id="rId6" imgW="3644640" imgH="1193760" progId="Equation.DSMT4">
              <p:embed/>
            </p:oleObj>
          </a:graphicData>
        </a:graphic>
      </p:graphicFrame>
      <p:grpSp>
        <p:nvGrpSpPr>
          <p:cNvPr id="18" name="Группа 17"/>
          <p:cNvGrpSpPr/>
          <p:nvPr/>
        </p:nvGrpSpPr>
        <p:grpSpPr>
          <a:xfrm>
            <a:off x="395536" y="2564904"/>
            <a:ext cx="2880320" cy="3615234"/>
            <a:chOff x="395536" y="2564904"/>
            <a:chExt cx="2880320" cy="3615234"/>
          </a:xfrm>
        </p:grpSpPr>
        <p:cxnSp>
          <p:nvCxnSpPr>
            <p:cNvPr id="10" name="Прямая соединительная линия 9"/>
            <p:cNvCxnSpPr/>
            <p:nvPr/>
          </p:nvCxnSpPr>
          <p:spPr>
            <a:xfrm>
              <a:off x="736637" y="2996952"/>
              <a:ext cx="1747131" cy="0"/>
            </a:xfrm>
            <a:prstGeom prst="line">
              <a:avLst/>
            </a:prstGeom>
            <a:ln w="63500">
              <a:solidFill>
                <a:srgbClr val="00CC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11" name="Object 5"/>
            <p:cNvGraphicFramePr>
              <a:graphicFrameLocks noChangeAspect="1"/>
            </p:cNvGraphicFramePr>
            <p:nvPr/>
          </p:nvGraphicFramePr>
          <p:xfrm>
            <a:off x="736637" y="3034655"/>
            <a:ext cx="217488" cy="325437"/>
          </p:xfrm>
          <a:graphic>
            <a:graphicData uri="http://schemas.openxmlformats.org/presentationml/2006/ole">
              <p:oleObj spid="_x0000_s100358" name="Equation" r:id="rId7" imgW="152280" imgH="228600" progId="Equation.DSMT4">
                <p:embed/>
              </p:oleObj>
            </a:graphicData>
          </a:graphic>
        </p:graphicFrame>
        <p:graphicFrame>
          <p:nvGraphicFramePr>
            <p:cNvPr id="12" name="Object 6"/>
            <p:cNvGraphicFramePr>
              <a:graphicFrameLocks noChangeAspect="1"/>
            </p:cNvGraphicFramePr>
            <p:nvPr/>
          </p:nvGraphicFramePr>
          <p:xfrm>
            <a:off x="2195786" y="3072060"/>
            <a:ext cx="327025" cy="325437"/>
          </p:xfrm>
          <a:graphic>
            <a:graphicData uri="http://schemas.openxmlformats.org/presentationml/2006/ole">
              <p:oleObj spid="_x0000_s100359" name="Equation" r:id="rId8" imgW="228600" imgH="228600" progId="Equation.DSMT4">
                <p:embed/>
              </p:oleObj>
            </a:graphicData>
          </a:graphic>
        </p:graphicFrame>
        <p:graphicFrame>
          <p:nvGraphicFramePr>
            <p:cNvPr id="13" name="Object 9"/>
            <p:cNvGraphicFramePr>
              <a:graphicFrameLocks noChangeAspect="1"/>
            </p:cNvGraphicFramePr>
            <p:nvPr/>
          </p:nvGraphicFramePr>
          <p:xfrm>
            <a:off x="727075" y="4203700"/>
            <a:ext cx="2081213" cy="1976438"/>
          </p:xfrm>
          <a:graphic>
            <a:graphicData uri="http://schemas.openxmlformats.org/presentationml/2006/ole">
              <p:oleObj spid="_x0000_s100360" name="Equation" r:id="rId9" imgW="1460160" imgH="1396800" progId="Equation.DSMT4">
                <p:embed/>
              </p:oleObj>
            </a:graphicData>
          </a:graphic>
        </p:graphicFrame>
        <p:graphicFrame>
          <p:nvGraphicFramePr>
            <p:cNvPr id="14" name="Object 12"/>
            <p:cNvGraphicFramePr>
              <a:graphicFrameLocks noChangeAspect="1"/>
            </p:cNvGraphicFramePr>
            <p:nvPr/>
          </p:nvGraphicFramePr>
          <p:xfrm>
            <a:off x="1384709" y="2564904"/>
            <a:ext cx="546100" cy="360363"/>
          </p:xfrm>
          <a:graphic>
            <a:graphicData uri="http://schemas.openxmlformats.org/presentationml/2006/ole">
              <p:oleObj spid="_x0000_s100361" name="Equation" r:id="rId10" imgW="380880" imgH="253800" progId="Equation.DSMT4">
                <p:embed/>
              </p:oleObj>
            </a:graphicData>
          </a:graphic>
        </p:graphicFrame>
        <p:graphicFrame>
          <p:nvGraphicFramePr>
            <p:cNvPr id="15" name="Object 6"/>
            <p:cNvGraphicFramePr>
              <a:graphicFrameLocks noChangeAspect="1"/>
            </p:cNvGraphicFramePr>
            <p:nvPr/>
          </p:nvGraphicFramePr>
          <p:xfrm>
            <a:off x="1528725" y="3068960"/>
            <a:ext cx="200025" cy="325437"/>
          </p:xfrm>
          <a:graphic>
            <a:graphicData uri="http://schemas.openxmlformats.org/presentationml/2006/ole">
              <p:oleObj spid="_x0000_s100362" name="Equation" r:id="rId11" imgW="139680" imgH="228600" progId="Equation.DSMT4">
                <p:embed/>
              </p:oleObj>
            </a:graphicData>
          </a:graphic>
        </p:graphicFrame>
        <p:sp>
          <p:nvSpPr>
            <p:cNvPr id="17" name="TextBox 16"/>
            <p:cNvSpPr txBox="1"/>
            <p:nvPr/>
          </p:nvSpPr>
          <p:spPr>
            <a:xfrm>
              <a:off x="395536" y="3573016"/>
              <a:ext cx="28803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Система для определения коэффициентов сплайна</a:t>
              </a:r>
              <a:endParaRPr lang="ru-RU" sz="14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0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9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Кубический сплайн с полиномами Эрмита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400" dirty="0" smtClean="0"/>
              <a:t>(</a:t>
            </a:r>
            <a:r>
              <a:rPr lang="ru-RU" sz="2400" dirty="0" smtClean="0"/>
              <a:t>интерполяционный сплайн</a:t>
            </a:r>
            <a:r>
              <a:rPr lang="en-US" sz="2400" dirty="0" smtClean="0"/>
              <a:t>)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14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4</a:t>
            </a:r>
            <a:r>
              <a:rPr lang="ru-RU" dirty="0" smtClean="0"/>
              <a:t> Сплайн на основе полиномов Эрмита 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graphicFrame>
        <p:nvGraphicFramePr>
          <p:cNvPr id="18" name="Object 16"/>
          <p:cNvGraphicFramePr>
            <a:graphicFrameLocks noChangeAspect="1"/>
          </p:cNvGraphicFramePr>
          <p:nvPr/>
        </p:nvGraphicFramePr>
        <p:xfrm>
          <a:off x="2195736" y="1340768"/>
          <a:ext cx="3454400" cy="661988"/>
        </p:xfrm>
        <a:graphic>
          <a:graphicData uri="http://schemas.openxmlformats.org/presentationml/2006/ole">
            <p:oleObj spid="_x0000_s55301" name="Equation" r:id="rId4" imgW="2247840" imgH="431640" progId="Equation.DSMT4">
              <p:embed/>
            </p:oleObj>
          </a:graphicData>
        </a:graphic>
      </p:graphicFrame>
      <p:graphicFrame>
        <p:nvGraphicFramePr>
          <p:cNvPr id="55306" name="Object 10"/>
          <p:cNvGraphicFramePr>
            <a:graphicFrameLocks noChangeAspect="1"/>
          </p:cNvGraphicFramePr>
          <p:nvPr/>
        </p:nvGraphicFramePr>
        <p:xfrm>
          <a:off x="1598613" y="4333875"/>
          <a:ext cx="5322887" cy="1289050"/>
        </p:xfrm>
        <a:graphic>
          <a:graphicData uri="http://schemas.openxmlformats.org/presentationml/2006/ole">
            <p:oleObj spid="_x0000_s55306" name="Equation" r:id="rId5" imgW="3454200" imgH="838080" progId="Equation.DSMT4">
              <p:embed/>
            </p:oleObj>
          </a:graphicData>
        </a:graphic>
      </p:graphicFrame>
      <p:graphicFrame>
        <p:nvGraphicFramePr>
          <p:cNvPr id="55307" name="Object 11"/>
          <p:cNvGraphicFramePr>
            <a:graphicFrameLocks noChangeAspect="1"/>
          </p:cNvGraphicFramePr>
          <p:nvPr/>
        </p:nvGraphicFramePr>
        <p:xfrm>
          <a:off x="503238" y="2565400"/>
          <a:ext cx="8015287" cy="722313"/>
        </p:xfrm>
        <a:graphic>
          <a:graphicData uri="http://schemas.openxmlformats.org/presentationml/2006/ole">
            <p:oleObj spid="_x0000_s55307" name="Equation" r:id="rId6" imgW="5219640" imgH="469800" progId="Equation.DSMT4">
              <p:embed/>
            </p:oleObj>
          </a:graphicData>
        </a:graphic>
      </p:graphicFrame>
      <p:graphicFrame>
        <p:nvGraphicFramePr>
          <p:cNvPr id="55308" name="Object 16"/>
          <p:cNvGraphicFramePr>
            <a:graphicFrameLocks noChangeAspect="1"/>
          </p:cNvGraphicFramePr>
          <p:nvPr/>
        </p:nvGraphicFramePr>
        <p:xfrm>
          <a:off x="408930" y="2123008"/>
          <a:ext cx="274638" cy="369888"/>
        </p:xfrm>
        <a:graphic>
          <a:graphicData uri="http://schemas.openxmlformats.org/presentationml/2006/ole">
            <p:oleObj spid="_x0000_s55308" name="Equation" r:id="rId7" imgW="177480" imgH="241200" progId="Equation.DSMT4">
              <p:embed/>
            </p:oleObj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592192" y="2132856"/>
            <a:ext cx="72699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 значения производных квадратичного полинома Лагранжа для 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55310" name="Object 14"/>
          <p:cNvGraphicFramePr>
            <a:graphicFrameLocks noChangeAspect="1"/>
          </p:cNvGraphicFramePr>
          <p:nvPr/>
        </p:nvGraphicFramePr>
        <p:xfrm>
          <a:off x="7655694" y="2132856"/>
          <a:ext cx="1020762" cy="350837"/>
        </p:xfrm>
        <a:graphic>
          <a:graphicData uri="http://schemas.openxmlformats.org/presentationml/2006/ole">
            <p:oleObj spid="_x0000_s55310" name="Equation" r:id="rId8" imgW="660240" imgH="2286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55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55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55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55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Кубический сплайн с полиномами Эрмита 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400" dirty="0" smtClean="0"/>
              <a:t>(</a:t>
            </a:r>
            <a:r>
              <a:rPr lang="ru-RU" sz="2400" dirty="0" smtClean="0"/>
              <a:t>сглаживающий сплайн)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15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4</a:t>
            </a:r>
            <a:r>
              <a:rPr lang="ru-RU" dirty="0" smtClean="0"/>
              <a:t> Сплайн на основе полиномов Эрмита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grpSp>
        <p:nvGrpSpPr>
          <p:cNvPr id="7" name="Group 29"/>
          <p:cNvGrpSpPr>
            <a:grpSpLocks/>
          </p:cNvGrpSpPr>
          <p:nvPr/>
        </p:nvGrpSpPr>
        <p:grpSpPr bwMode="auto">
          <a:xfrm>
            <a:off x="558056" y="5118695"/>
            <a:ext cx="7326312" cy="1190625"/>
            <a:chOff x="353" y="3046"/>
            <a:chExt cx="4615" cy="750"/>
          </a:xfrm>
        </p:grpSpPr>
        <p:graphicFrame>
          <p:nvGraphicFramePr>
            <p:cNvPr id="21" name="Object 18"/>
            <p:cNvGraphicFramePr>
              <a:graphicFrameLocks noChangeAspect="1"/>
            </p:cNvGraphicFramePr>
            <p:nvPr/>
          </p:nvGraphicFramePr>
          <p:xfrm>
            <a:off x="553" y="3294"/>
            <a:ext cx="4415" cy="502"/>
          </p:xfrm>
          <a:graphic>
            <a:graphicData uri="http://schemas.openxmlformats.org/presentationml/2006/ole">
              <p:oleObj spid="_x0000_s56326" name="Equation" r:id="rId4" imgW="4559040" imgH="520560" progId="Equation.DSMT4">
                <p:embed/>
              </p:oleObj>
            </a:graphicData>
          </a:graphic>
        </p:graphicFrame>
        <p:sp>
          <p:nvSpPr>
            <p:cNvPr id="22" name="Text Box 19"/>
            <p:cNvSpPr txBox="1">
              <a:spLocks noChangeArrowheads="1"/>
            </p:cNvSpPr>
            <p:nvPr/>
          </p:nvSpPr>
          <p:spPr bwMode="auto">
            <a:xfrm>
              <a:off x="353" y="3046"/>
              <a:ext cx="3249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Функционал </a:t>
              </a:r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в случае </a:t>
              </a:r>
              <a:r>
                <a:rPr lang="ru-RU" dirty="0" err="1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неединственности</a:t>
              </a:r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:</a:t>
              </a:r>
              <a:endParaRPr lang="ru-RU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23" name="Group 29"/>
          <p:cNvGrpSpPr>
            <a:grpSpLocks/>
          </p:cNvGrpSpPr>
          <p:nvPr/>
        </p:nvGrpSpPr>
        <p:grpSpPr bwMode="auto">
          <a:xfrm>
            <a:off x="683121" y="2708920"/>
            <a:ext cx="7613650" cy="2520953"/>
            <a:chOff x="262" y="3046"/>
            <a:chExt cx="4796" cy="1588"/>
          </a:xfrm>
        </p:grpSpPr>
        <p:graphicFrame>
          <p:nvGraphicFramePr>
            <p:cNvPr id="28" name="Object 18"/>
            <p:cNvGraphicFramePr>
              <a:graphicFrameLocks noChangeAspect="1"/>
            </p:cNvGraphicFramePr>
            <p:nvPr/>
          </p:nvGraphicFramePr>
          <p:xfrm>
            <a:off x="262" y="3263"/>
            <a:ext cx="4796" cy="1371"/>
          </p:xfrm>
          <a:graphic>
            <a:graphicData uri="http://schemas.openxmlformats.org/presentationml/2006/ole">
              <p:oleObj spid="_x0000_s56328" name="Equation" r:id="rId5" imgW="4952880" imgH="1422360" progId="Equation.DSMT4">
                <p:embed/>
              </p:oleObj>
            </a:graphicData>
          </a:graphic>
        </p:graphicFrame>
        <p:sp>
          <p:nvSpPr>
            <p:cNvPr id="29" name="Text Box 19"/>
            <p:cNvSpPr txBox="1">
              <a:spLocks noChangeArrowheads="1"/>
            </p:cNvSpPr>
            <p:nvPr/>
          </p:nvSpPr>
          <p:spPr bwMode="auto">
            <a:xfrm>
              <a:off x="353" y="3046"/>
              <a:ext cx="4393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Функционал минимизации для расчета коэффициентов:</a:t>
              </a: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467544" y="1268760"/>
            <a:ext cx="7469248" cy="699289"/>
            <a:chOff x="467544" y="1268760"/>
            <a:chExt cx="7469248" cy="699289"/>
          </a:xfrm>
        </p:grpSpPr>
        <p:sp>
          <p:nvSpPr>
            <p:cNvPr id="13" name="Text Box 13"/>
            <p:cNvSpPr txBox="1">
              <a:spLocks noChangeArrowheads="1"/>
            </p:cNvSpPr>
            <p:nvPr/>
          </p:nvSpPr>
          <p:spPr bwMode="auto">
            <a:xfrm>
              <a:off x="1979712" y="1321718"/>
              <a:ext cx="595708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область </a:t>
              </a:r>
              <a:r>
                <a:rPr lang="ru-RU" dirty="0" err="1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подразбивается</a:t>
              </a:r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на </a:t>
              </a:r>
              <a:r>
                <a:rPr lang="ru-RU" i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конечные элементы</a:t>
              </a:r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/>
              </a:r>
              <a:b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с </a:t>
              </a:r>
              <a:r>
                <a:rPr lang="ru-RU" i="1" dirty="0" err="1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эрмитовыми</a:t>
              </a:r>
              <a:r>
                <a:rPr lang="ru-RU" i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 базисными </a:t>
              </a:r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функциями</a:t>
              </a:r>
            </a:p>
          </p:txBody>
        </p:sp>
        <p:graphicFrame>
          <p:nvGraphicFramePr>
            <p:cNvPr id="56329" name="Object 9"/>
            <p:cNvGraphicFramePr>
              <a:graphicFrameLocks noChangeAspect="1"/>
            </p:cNvGraphicFramePr>
            <p:nvPr/>
          </p:nvGraphicFramePr>
          <p:xfrm>
            <a:off x="467544" y="1268760"/>
            <a:ext cx="1428750" cy="665163"/>
          </p:xfrm>
          <a:graphic>
            <a:graphicData uri="http://schemas.openxmlformats.org/presentationml/2006/ole">
              <p:oleObj spid="_x0000_s56329" name="Equation" r:id="rId6" imgW="927000" imgH="431640" progId="Equation.DSMT4">
                <p:embed/>
              </p:oleObj>
            </a:graphicData>
          </a:graphic>
        </p:graphicFrame>
      </p:grpSp>
      <p:grpSp>
        <p:nvGrpSpPr>
          <p:cNvPr id="15" name="Group 27"/>
          <p:cNvGrpSpPr>
            <a:grpSpLocks/>
          </p:cNvGrpSpPr>
          <p:nvPr/>
        </p:nvGrpSpPr>
        <p:grpSpPr bwMode="auto">
          <a:xfrm>
            <a:off x="611560" y="1865387"/>
            <a:ext cx="7450141" cy="771525"/>
            <a:chOff x="340" y="2147"/>
            <a:chExt cx="4693" cy="486"/>
          </a:xfrm>
        </p:grpSpPr>
        <p:graphicFrame>
          <p:nvGraphicFramePr>
            <p:cNvPr id="16" name="Object 12"/>
            <p:cNvGraphicFramePr>
              <a:graphicFrameLocks noChangeAspect="1"/>
            </p:cNvGraphicFramePr>
            <p:nvPr/>
          </p:nvGraphicFramePr>
          <p:xfrm>
            <a:off x="3464" y="2147"/>
            <a:ext cx="1569" cy="486"/>
          </p:xfrm>
          <a:graphic>
            <a:graphicData uri="http://schemas.openxmlformats.org/presentationml/2006/ole">
              <p:oleObj spid="_x0000_s56330" name="Equation" r:id="rId7" imgW="1473120" imgH="457200" progId="Equation.DSMT4">
                <p:embed/>
              </p:oleObj>
            </a:graphicData>
          </a:graphic>
        </p:graphicFrame>
        <p:sp>
          <p:nvSpPr>
            <p:cNvPr id="17" name="Text Box 13"/>
            <p:cNvSpPr txBox="1">
              <a:spLocks noChangeArrowheads="1"/>
            </p:cNvSpPr>
            <p:nvPr/>
          </p:nvSpPr>
          <p:spPr bwMode="auto">
            <a:xfrm>
              <a:off x="340" y="2292"/>
              <a:ext cx="3036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Условие для </a:t>
              </a:r>
              <a:r>
                <a:rPr lang="ru-RU" i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сглаживающего </a:t>
              </a:r>
              <a:r>
                <a:rPr lang="ru-RU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сплайна</a:t>
              </a:r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:</a:t>
              </a:r>
              <a:endParaRPr lang="ru-RU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Кубический сплайн с полиномами Эрмита 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400" dirty="0" smtClean="0"/>
              <a:t>(</a:t>
            </a:r>
            <a:r>
              <a:rPr lang="ru-RU" sz="2400" dirty="0" smtClean="0"/>
              <a:t>сглаживающий сплайн)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16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4</a:t>
            </a:r>
            <a:r>
              <a:rPr lang="ru-RU" dirty="0" smtClean="0"/>
              <a:t> Сплайн на основе полиномов Эрмита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grpSp>
        <p:nvGrpSpPr>
          <p:cNvPr id="23" name="Группа 22"/>
          <p:cNvGrpSpPr/>
          <p:nvPr/>
        </p:nvGrpSpPr>
        <p:grpSpPr>
          <a:xfrm>
            <a:off x="1979712" y="1321718"/>
            <a:ext cx="4312399" cy="739130"/>
            <a:chOff x="1979712" y="1321718"/>
            <a:chExt cx="4312399" cy="739130"/>
          </a:xfrm>
        </p:grpSpPr>
        <p:sp>
          <p:nvSpPr>
            <p:cNvPr id="13" name="Text Box 13"/>
            <p:cNvSpPr txBox="1">
              <a:spLocks noChangeArrowheads="1"/>
            </p:cNvSpPr>
            <p:nvPr/>
          </p:nvSpPr>
          <p:spPr bwMode="auto">
            <a:xfrm>
              <a:off x="1979712" y="1321718"/>
              <a:ext cx="4312399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Эквивалентное матричное уравнение:</a:t>
              </a:r>
            </a:p>
          </p:txBody>
        </p:sp>
        <p:graphicFrame>
          <p:nvGraphicFramePr>
            <p:cNvPr id="153605" name="Object 9"/>
            <p:cNvGraphicFramePr>
              <a:graphicFrameLocks noChangeAspect="1"/>
            </p:cNvGraphicFramePr>
            <p:nvPr/>
          </p:nvGraphicFramePr>
          <p:xfrm>
            <a:off x="3925888" y="1748110"/>
            <a:ext cx="704850" cy="312738"/>
          </p:xfrm>
          <a:graphic>
            <a:graphicData uri="http://schemas.openxmlformats.org/presentationml/2006/ole">
              <p:oleObj spid="_x0000_s153605" name="Equation" r:id="rId4" imgW="457200" imgH="203040" progId="Equation.DSMT4">
                <p:embed/>
              </p:oleObj>
            </a:graphicData>
          </a:graphic>
        </p:graphicFrame>
      </p:grpSp>
      <p:grpSp>
        <p:nvGrpSpPr>
          <p:cNvPr id="25" name="Группа 24"/>
          <p:cNvGrpSpPr/>
          <p:nvPr/>
        </p:nvGrpSpPr>
        <p:grpSpPr>
          <a:xfrm>
            <a:off x="620340" y="2337048"/>
            <a:ext cx="7912100" cy="2460104"/>
            <a:chOff x="620340" y="2636912"/>
            <a:chExt cx="7912100" cy="2460104"/>
          </a:xfrm>
        </p:grpSpPr>
        <p:sp>
          <p:nvSpPr>
            <p:cNvPr id="14" name="Text Box 13"/>
            <p:cNvSpPr txBox="1">
              <a:spLocks noChangeArrowheads="1"/>
            </p:cNvSpPr>
            <p:nvPr/>
          </p:nvSpPr>
          <p:spPr bwMode="auto">
            <a:xfrm>
              <a:off x="755576" y="2636912"/>
              <a:ext cx="5745484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Матрица    и вектор </a:t>
              </a:r>
              <a:r>
                <a:rPr lang="en-US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    </a:t>
              </a:r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собираются</a:t>
              </a:r>
              <a:b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из стандартных локальных матриц     и векторов    </a:t>
              </a:r>
            </a:p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конечного элемента     :</a:t>
              </a:r>
            </a:p>
          </p:txBody>
        </p:sp>
        <p:graphicFrame>
          <p:nvGraphicFramePr>
            <p:cNvPr id="153606" name="Object 9"/>
            <p:cNvGraphicFramePr>
              <a:graphicFrameLocks noChangeAspect="1"/>
            </p:cNvGraphicFramePr>
            <p:nvPr/>
          </p:nvGraphicFramePr>
          <p:xfrm>
            <a:off x="620340" y="3573016"/>
            <a:ext cx="7912100" cy="1524000"/>
          </p:xfrm>
          <a:graphic>
            <a:graphicData uri="http://schemas.openxmlformats.org/presentationml/2006/ole">
              <p:oleObj spid="_x0000_s153606" name="Equation" r:id="rId5" imgW="5130720" imgH="990360" progId="Equation.DSMT4">
                <p:embed/>
              </p:oleObj>
            </a:graphicData>
          </a:graphic>
        </p:graphicFrame>
        <p:graphicFrame>
          <p:nvGraphicFramePr>
            <p:cNvPr id="153607" name="Object 7"/>
            <p:cNvGraphicFramePr>
              <a:graphicFrameLocks noChangeAspect="1"/>
            </p:cNvGraphicFramePr>
            <p:nvPr/>
          </p:nvGraphicFramePr>
          <p:xfrm>
            <a:off x="1763688" y="2655962"/>
            <a:ext cx="234950" cy="254000"/>
          </p:xfrm>
          <a:graphic>
            <a:graphicData uri="http://schemas.openxmlformats.org/presentationml/2006/ole">
              <p:oleObj spid="_x0000_s153607" name="Equation" r:id="rId6" imgW="152280" imgH="164880" progId="Equation.DSMT4">
                <p:embed/>
              </p:oleObj>
            </a:graphicData>
          </a:graphic>
        </p:graphicFrame>
        <p:graphicFrame>
          <p:nvGraphicFramePr>
            <p:cNvPr id="153609" name="Object 9"/>
            <p:cNvGraphicFramePr>
              <a:graphicFrameLocks noChangeAspect="1"/>
            </p:cNvGraphicFramePr>
            <p:nvPr/>
          </p:nvGraphicFramePr>
          <p:xfrm>
            <a:off x="3054177" y="3140968"/>
            <a:ext cx="293687" cy="350838"/>
          </p:xfrm>
          <a:graphic>
            <a:graphicData uri="http://schemas.openxmlformats.org/presentationml/2006/ole">
              <p:oleObj spid="_x0000_s153609" name="Equation" r:id="rId7" imgW="190440" imgH="228600" progId="Equation.DSMT4">
                <p:embed/>
              </p:oleObj>
            </a:graphicData>
          </a:graphic>
        </p:graphicFrame>
        <p:graphicFrame>
          <p:nvGraphicFramePr>
            <p:cNvPr id="153611" name="Object 11"/>
            <p:cNvGraphicFramePr>
              <a:graphicFrameLocks noChangeAspect="1"/>
            </p:cNvGraphicFramePr>
            <p:nvPr/>
          </p:nvGraphicFramePr>
          <p:xfrm>
            <a:off x="3006725" y="2679700"/>
            <a:ext cx="196850" cy="274638"/>
          </p:xfrm>
          <a:graphic>
            <a:graphicData uri="http://schemas.openxmlformats.org/presentationml/2006/ole">
              <p:oleObj spid="_x0000_s153611" name="Equation" r:id="rId8" imgW="126720" imgH="177480" progId="Equation.DSMT4">
                <p:embed/>
              </p:oleObj>
            </a:graphicData>
          </a:graphic>
        </p:graphicFrame>
        <p:graphicFrame>
          <p:nvGraphicFramePr>
            <p:cNvPr id="153612" name="Object 12"/>
            <p:cNvGraphicFramePr>
              <a:graphicFrameLocks noChangeAspect="1"/>
            </p:cNvGraphicFramePr>
            <p:nvPr/>
          </p:nvGraphicFramePr>
          <p:xfrm>
            <a:off x="4586858" y="2858269"/>
            <a:ext cx="274637" cy="312738"/>
          </p:xfrm>
          <a:graphic>
            <a:graphicData uri="http://schemas.openxmlformats.org/presentationml/2006/ole">
              <p:oleObj spid="_x0000_s153612" name="Equation" r:id="rId9" imgW="177480" imgH="203040" progId="Equation.DSMT4">
                <p:embed/>
              </p:oleObj>
            </a:graphicData>
          </a:graphic>
        </p:graphicFrame>
        <p:graphicFrame>
          <p:nvGraphicFramePr>
            <p:cNvPr id="153613" name="Object 13"/>
            <p:cNvGraphicFramePr>
              <a:graphicFrameLocks noChangeAspect="1"/>
            </p:cNvGraphicFramePr>
            <p:nvPr/>
          </p:nvGraphicFramePr>
          <p:xfrm>
            <a:off x="6116638" y="2843213"/>
            <a:ext cx="236537" cy="333375"/>
          </p:xfrm>
          <a:graphic>
            <a:graphicData uri="http://schemas.openxmlformats.org/presentationml/2006/ole">
              <p:oleObj spid="_x0000_s153613" name="Equation" r:id="rId10" imgW="152280" imgH="215640" progId="Equation.DSMT4">
                <p:embed/>
              </p:oleObj>
            </a:graphicData>
          </a:graphic>
        </p:graphicFrame>
      </p:grpSp>
      <p:grpSp>
        <p:nvGrpSpPr>
          <p:cNvPr id="27" name="Группа 26"/>
          <p:cNvGrpSpPr/>
          <p:nvPr/>
        </p:nvGrpSpPr>
        <p:grpSpPr>
          <a:xfrm>
            <a:off x="1403648" y="5157192"/>
            <a:ext cx="4687502" cy="914996"/>
            <a:chOff x="1979712" y="1321718"/>
            <a:chExt cx="4687502" cy="914996"/>
          </a:xfrm>
        </p:grpSpPr>
        <p:sp>
          <p:nvSpPr>
            <p:cNvPr id="30" name="Text Box 13"/>
            <p:cNvSpPr txBox="1">
              <a:spLocks noChangeArrowheads="1"/>
            </p:cNvSpPr>
            <p:nvPr/>
          </p:nvSpPr>
          <p:spPr bwMode="auto">
            <a:xfrm>
              <a:off x="1979712" y="1321718"/>
              <a:ext cx="4687502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Расчет значения сплайна в любой точке:</a:t>
              </a:r>
            </a:p>
          </p:txBody>
        </p:sp>
        <p:graphicFrame>
          <p:nvGraphicFramePr>
            <p:cNvPr id="31" name="Object 9"/>
            <p:cNvGraphicFramePr>
              <a:graphicFrameLocks noChangeAspect="1"/>
            </p:cNvGraphicFramePr>
            <p:nvPr/>
          </p:nvGraphicFramePr>
          <p:xfrm>
            <a:off x="3319264" y="1573139"/>
            <a:ext cx="1919288" cy="663575"/>
          </p:xfrm>
          <a:graphic>
            <a:graphicData uri="http://schemas.openxmlformats.org/presentationml/2006/ole">
              <p:oleObj spid="_x0000_s153614" name="Equation" r:id="rId11" imgW="1244520" imgH="431640" progId="Equation.DSMT4">
                <p:embed/>
              </p:oleObj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Кривая Безье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smtClean="0"/>
              <a:t>Bezier Curve</a:t>
            </a:r>
            <a:r>
              <a:rPr lang="ru-RU" sz="2400" dirty="0" smtClean="0"/>
              <a:t>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17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5</a:t>
            </a:r>
            <a:r>
              <a:rPr lang="ru-RU" dirty="0" smtClean="0"/>
              <a:t> Кривая Безье</a:t>
            </a:r>
            <a:r>
              <a:rPr lang="en-US" dirty="0" smtClean="0"/>
              <a:t> [1/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graphicFrame>
        <p:nvGraphicFramePr>
          <p:cNvPr id="23" name="Object 18"/>
          <p:cNvGraphicFramePr>
            <a:graphicFrameLocks noChangeAspect="1"/>
          </p:cNvGraphicFramePr>
          <p:nvPr>
            <p:ph idx="1"/>
          </p:nvPr>
        </p:nvGraphicFramePr>
        <p:xfrm>
          <a:off x="2770188" y="1860550"/>
          <a:ext cx="2881312" cy="644525"/>
        </p:xfrm>
        <a:graphic>
          <a:graphicData uri="http://schemas.openxmlformats.org/presentationml/2006/ole">
            <p:oleObj spid="_x0000_s2056" name="Equation" r:id="rId4" imgW="1930320" imgH="431640" progId="Equation.DSMT4">
              <p:embed/>
            </p:oleObj>
          </a:graphicData>
        </a:graphic>
      </p:graphicFrame>
      <p:sp>
        <p:nvSpPr>
          <p:cNvPr id="28" name="Text Box 20"/>
          <p:cNvSpPr txBox="1">
            <a:spLocks noChangeArrowheads="1"/>
          </p:cNvSpPr>
          <p:nvPr/>
        </p:nvSpPr>
        <p:spPr bwMode="auto">
          <a:xfrm>
            <a:off x="393700" y="1484313"/>
            <a:ext cx="584166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Кривая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Безье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– это параметрическая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кривая вида: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9" name="Text Box 21"/>
          <p:cNvSpPr txBox="1">
            <a:spLocks noChangeArrowheads="1"/>
          </p:cNvSpPr>
          <p:nvPr/>
        </p:nvSpPr>
        <p:spPr bwMode="auto">
          <a:xfrm>
            <a:off x="1620664" y="2874422"/>
            <a:ext cx="63357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–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вектор </a:t>
            </a:r>
            <a:r>
              <a:rPr lang="en-US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i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-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й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контрольной точки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30" name="Object 22"/>
          <p:cNvGraphicFramePr>
            <a:graphicFrameLocks noChangeAspect="1"/>
          </p:cNvGraphicFramePr>
          <p:nvPr/>
        </p:nvGraphicFramePr>
        <p:xfrm>
          <a:off x="493671" y="2850098"/>
          <a:ext cx="1139825" cy="400050"/>
        </p:xfrm>
        <a:graphic>
          <a:graphicData uri="http://schemas.openxmlformats.org/presentationml/2006/ole">
            <p:oleObj spid="_x0000_s2057" name="Equation" r:id="rId5" imgW="723600" imgH="253800" progId="Equation.DSMT4">
              <p:embed/>
            </p:oleObj>
          </a:graphicData>
        </a:graphic>
      </p:graphicFrame>
      <p:sp>
        <p:nvSpPr>
          <p:cNvPr id="31" name="Text Box 23"/>
          <p:cNvSpPr txBox="1">
            <a:spLocks noChangeArrowheads="1"/>
          </p:cNvSpPr>
          <p:nvPr/>
        </p:nvSpPr>
        <p:spPr bwMode="auto">
          <a:xfrm>
            <a:off x="827088" y="3479800"/>
            <a:ext cx="78486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– базисные функции кривой Безье (полиномы Бернштейна):</a:t>
            </a:r>
          </a:p>
        </p:txBody>
      </p:sp>
      <p:graphicFrame>
        <p:nvGraphicFramePr>
          <p:cNvPr id="32" name="Object 24"/>
          <p:cNvGraphicFramePr>
            <a:graphicFrameLocks noChangeAspect="1"/>
          </p:cNvGraphicFramePr>
          <p:nvPr/>
        </p:nvGraphicFramePr>
        <p:xfrm>
          <a:off x="539750" y="3500438"/>
          <a:ext cx="339725" cy="381000"/>
        </p:xfrm>
        <a:graphic>
          <a:graphicData uri="http://schemas.openxmlformats.org/presentationml/2006/ole">
            <p:oleObj spid="_x0000_s2058" name="Equation" r:id="rId6" imgW="215640" imgH="241200" progId="Equation.DSMT4">
              <p:embed/>
            </p:oleObj>
          </a:graphicData>
        </a:graphic>
      </p:graphicFrame>
      <p:graphicFrame>
        <p:nvGraphicFramePr>
          <p:cNvPr id="33" name="Object 25"/>
          <p:cNvGraphicFramePr>
            <a:graphicFrameLocks noChangeAspect="1"/>
          </p:cNvGraphicFramePr>
          <p:nvPr/>
        </p:nvGraphicFramePr>
        <p:xfrm>
          <a:off x="1924050" y="4003675"/>
          <a:ext cx="2276475" cy="1163638"/>
        </p:xfrm>
        <a:graphic>
          <a:graphicData uri="http://schemas.openxmlformats.org/presentationml/2006/ole">
            <p:oleObj spid="_x0000_s2059" name="Equation" r:id="rId7" imgW="1447560" imgH="736560" progId="Equation.DSMT4">
              <p:embed/>
            </p:oleObj>
          </a:graphicData>
        </a:graphic>
      </p:graphicFrame>
      <p:sp>
        <p:nvSpPr>
          <p:cNvPr id="34" name="Text Box 26"/>
          <p:cNvSpPr txBox="1">
            <a:spLocks noChangeArrowheads="1"/>
          </p:cNvSpPr>
          <p:nvPr/>
        </p:nvSpPr>
        <p:spPr bwMode="auto">
          <a:xfrm>
            <a:off x="3401715" y="4636522"/>
            <a:ext cx="431958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– число сочетаний из </a:t>
            </a:r>
            <a: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j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по</a:t>
            </a:r>
            <a:r>
              <a:rPr lang="en-US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600" i="1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i</a:t>
            </a:r>
            <a:endParaRPr lang="ru-RU" sz="1600" i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2843808" y="5373216"/>
            <a:ext cx="5718621" cy="853058"/>
            <a:chOff x="1979712" y="1228602"/>
            <a:chExt cx="5718621" cy="853058"/>
          </a:xfrm>
        </p:grpSpPr>
        <p:sp>
          <p:nvSpPr>
            <p:cNvPr id="14" name="Text Box 13"/>
            <p:cNvSpPr txBox="1">
              <a:spLocks noChangeArrowheads="1"/>
            </p:cNvSpPr>
            <p:nvPr/>
          </p:nvSpPr>
          <p:spPr bwMode="auto">
            <a:xfrm>
              <a:off x="1979712" y="1228602"/>
              <a:ext cx="4475905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Расчет значения сплайна </a:t>
              </a:r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в точке (</a:t>
              </a:r>
              <a:r>
                <a:rPr lang="en-US" sz="1600" dirty="0" err="1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x,y</a:t>
              </a:r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)</a:t>
              </a:r>
              <a:b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для </a:t>
              </a:r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конкретного </a:t>
              </a:r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значения параметра </a:t>
              </a:r>
              <a:r>
                <a:rPr lang="en-US" sz="1600" i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t</a:t>
              </a:r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:</a:t>
              </a:r>
            </a:p>
          </p:txBody>
        </p:sp>
        <p:graphicFrame>
          <p:nvGraphicFramePr>
            <p:cNvPr id="15" name="Object 9"/>
            <p:cNvGraphicFramePr>
              <a:graphicFrameLocks noChangeAspect="1"/>
            </p:cNvGraphicFramePr>
            <p:nvPr/>
          </p:nvGraphicFramePr>
          <p:xfrm>
            <a:off x="6444208" y="1300610"/>
            <a:ext cx="1254125" cy="781050"/>
          </p:xfrm>
          <a:graphic>
            <a:graphicData uri="http://schemas.openxmlformats.org/presentationml/2006/ole">
              <p:oleObj spid="_x0000_s2060" name="Equation" r:id="rId8" imgW="812520" imgH="507960" progId="Equation.DSMT4">
                <p:embed/>
              </p:oleObj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1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3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1" grpId="0"/>
      <p:bldP spid="3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Кривая Безье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smtClean="0"/>
              <a:t>2 </a:t>
            </a:r>
            <a:r>
              <a:rPr lang="ru-RU" sz="2400" dirty="0" smtClean="0"/>
              <a:t>Контрольных Точки)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18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5</a:t>
            </a:r>
            <a:r>
              <a:rPr lang="ru-RU" dirty="0" smtClean="0"/>
              <a:t> Кривая Безье</a:t>
            </a:r>
            <a:r>
              <a:rPr lang="en-US" dirty="0" smtClean="0"/>
              <a:t> 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16" name="Picture 15" descr="Bezier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2507" y="1556792"/>
            <a:ext cx="6049963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 Box 16"/>
          <p:cNvSpPr txBox="1">
            <a:spLocks noChangeArrowheads="1"/>
          </p:cNvSpPr>
          <p:nvPr/>
        </p:nvSpPr>
        <p:spPr bwMode="auto">
          <a:xfrm>
            <a:off x="2805707" y="4842917"/>
            <a:ext cx="40909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Кривая представляет собою отрезок</a:t>
            </a:r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ph idx="1"/>
          </p:nvPr>
        </p:nvGraphicFramePr>
        <p:xfrm>
          <a:off x="2877145" y="5376317"/>
          <a:ext cx="865187" cy="346075"/>
        </p:xfrm>
        <a:graphic>
          <a:graphicData uri="http://schemas.openxmlformats.org/presentationml/2006/ole">
            <p:oleObj spid="_x0000_s3079" name="Equation" r:id="rId5" imgW="634680" imgH="253800" progId="Equation.DSMT4">
              <p:embed/>
            </p:oleObj>
          </a:graphicData>
        </a:graphic>
      </p:graphicFrame>
      <p:sp>
        <p:nvSpPr>
          <p:cNvPr id="19" name="Text Box 18"/>
          <p:cNvSpPr txBox="1">
            <a:spLocks noChangeArrowheads="1"/>
          </p:cNvSpPr>
          <p:nvPr/>
        </p:nvSpPr>
        <p:spPr bwMode="auto">
          <a:xfrm>
            <a:off x="3723282" y="5358854"/>
            <a:ext cx="22510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– точка на отрезке </a:t>
            </a:r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/>
        </p:nvGraphicFramePr>
        <p:xfrm>
          <a:off x="5829895" y="5387429"/>
          <a:ext cx="604837" cy="346075"/>
        </p:xfrm>
        <a:graphic>
          <a:graphicData uri="http://schemas.openxmlformats.org/presentationml/2006/ole">
            <p:oleObj spid="_x0000_s3080" name="Equation" r:id="rId6" imgW="444240" imgH="253800" progId="Equation.DSMT4">
              <p:embed/>
            </p:oleObj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/>
        </p:nvGraphicFramePr>
        <p:xfrm>
          <a:off x="6847482" y="4865142"/>
          <a:ext cx="604838" cy="346075"/>
        </p:xfrm>
        <a:graphic>
          <a:graphicData uri="http://schemas.openxmlformats.org/presentationml/2006/ole">
            <p:oleObj spid="_x0000_s3081" name="Equation" r:id="rId7" imgW="444240" imgH="2538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Кривая Безье</a:t>
            </a:r>
            <a:br>
              <a:rPr lang="ru-RU" sz="2800" dirty="0" smtClean="0"/>
            </a:br>
            <a:r>
              <a:rPr lang="ru-RU" sz="2400" dirty="0" smtClean="0"/>
              <a:t>(3</a:t>
            </a:r>
            <a:r>
              <a:rPr lang="en-US" sz="2400" dirty="0" smtClean="0"/>
              <a:t> </a:t>
            </a:r>
            <a:r>
              <a:rPr lang="ru-RU" sz="2400" dirty="0" smtClean="0"/>
              <a:t>Контрольных Точки)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19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5</a:t>
            </a:r>
            <a:r>
              <a:rPr lang="ru-RU" dirty="0" smtClean="0"/>
              <a:t> Кривая Безье</a:t>
            </a:r>
            <a:r>
              <a:rPr lang="en-US" dirty="0" smtClean="0"/>
              <a:t> 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12" name="Picture 7" descr="Bezier2b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4149055"/>
            <a:ext cx="4824413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8" descr="Bezier2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7092" y="3214018"/>
            <a:ext cx="4392612" cy="1836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" name="Object 26"/>
          <p:cNvGraphicFramePr>
            <a:graphicFrameLocks noChangeAspect="1"/>
          </p:cNvGraphicFramePr>
          <p:nvPr/>
        </p:nvGraphicFramePr>
        <p:xfrm>
          <a:off x="2987824" y="1413793"/>
          <a:ext cx="1812925" cy="568325"/>
        </p:xfrm>
        <a:graphic>
          <a:graphicData uri="http://schemas.openxmlformats.org/presentationml/2006/ole">
            <p:oleObj spid="_x0000_s4101" name="Equation" r:id="rId6" imgW="1257120" imgH="393480" progId="Equation.DSMT4">
              <p:embed/>
            </p:oleObj>
          </a:graphicData>
        </a:graphic>
      </p:graphicFrame>
      <p:graphicFrame>
        <p:nvGraphicFramePr>
          <p:cNvPr id="15" name="Object 27"/>
          <p:cNvGraphicFramePr>
            <a:graphicFrameLocks noChangeAspect="1"/>
          </p:cNvGraphicFramePr>
          <p:nvPr/>
        </p:nvGraphicFramePr>
        <p:xfrm>
          <a:off x="3000524" y="2037680"/>
          <a:ext cx="1776413" cy="568325"/>
        </p:xfrm>
        <a:graphic>
          <a:graphicData uri="http://schemas.openxmlformats.org/presentationml/2006/ole">
            <p:oleObj spid="_x0000_s4102" name="Equation" r:id="rId7" imgW="1231560" imgH="393480" progId="Equation.DSMT4">
              <p:embed/>
            </p:oleObj>
          </a:graphicData>
        </a:graphic>
      </p:graphicFrame>
      <p:graphicFrame>
        <p:nvGraphicFramePr>
          <p:cNvPr id="22" name="Object 28"/>
          <p:cNvGraphicFramePr>
            <a:graphicFrameLocks noChangeAspect="1"/>
          </p:cNvGraphicFramePr>
          <p:nvPr/>
        </p:nvGraphicFramePr>
        <p:xfrm>
          <a:off x="5508104" y="1573560"/>
          <a:ext cx="3113087" cy="1023938"/>
        </p:xfrm>
        <a:graphic>
          <a:graphicData uri="http://schemas.openxmlformats.org/presentationml/2006/ole">
            <p:oleObj spid="_x0000_s4103" name="Equation" r:id="rId8" imgW="2158920" imgH="711000" progId="Equation.DSMT4">
              <p:embed/>
            </p:oleObj>
          </a:graphicData>
        </a:graphic>
      </p:graphicFrame>
      <p:grpSp>
        <p:nvGrpSpPr>
          <p:cNvPr id="23" name="Group 11"/>
          <p:cNvGrpSpPr>
            <a:grpSpLocks/>
          </p:cNvGrpSpPr>
          <p:nvPr/>
        </p:nvGrpSpPr>
        <p:grpSpPr bwMode="auto">
          <a:xfrm>
            <a:off x="545654" y="1686843"/>
            <a:ext cx="2952750" cy="1728787"/>
            <a:chOff x="748" y="2523"/>
            <a:chExt cx="1860" cy="1089"/>
          </a:xfrm>
        </p:grpSpPr>
        <p:sp>
          <p:nvSpPr>
            <p:cNvPr id="25" name="Line 9"/>
            <p:cNvSpPr>
              <a:spLocks noChangeShapeType="1"/>
            </p:cNvSpPr>
            <p:nvPr/>
          </p:nvSpPr>
          <p:spPr bwMode="auto">
            <a:xfrm flipH="1">
              <a:off x="748" y="2523"/>
              <a:ext cx="681" cy="1089"/>
            </a:xfrm>
            <a:prstGeom prst="line">
              <a:avLst/>
            </a:prstGeom>
            <a:noFill/>
            <a:ln w="50800">
              <a:solidFill>
                <a:srgbClr val="C0C0C0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" name="Line 10"/>
            <p:cNvSpPr>
              <a:spLocks noChangeShapeType="1"/>
            </p:cNvSpPr>
            <p:nvPr/>
          </p:nvSpPr>
          <p:spPr bwMode="auto">
            <a:xfrm>
              <a:off x="1429" y="2523"/>
              <a:ext cx="1179" cy="1089"/>
            </a:xfrm>
            <a:prstGeom prst="line">
              <a:avLst/>
            </a:prstGeom>
            <a:noFill/>
            <a:ln w="50800">
              <a:solidFill>
                <a:srgbClr val="C0C0C0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8" name="Line 12"/>
          <p:cNvSpPr>
            <a:spLocks noChangeShapeType="1"/>
          </p:cNvSpPr>
          <p:nvPr/>
        </p:nvSpPr>
        <p:spPr bwMode="auto">
          <a:xfrm flipV="1">
            <a:off x="806004" y="2137693"/>
            <a:ext cx="1295400" cy="863600"/>
          </a:xfrm>
          <a:prstGeom prst="line">
            <a:avLst/>
          </a:prstGeom>
          <a:noFill/>
          <a:ln w="25400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" name="Oval 15"/>
          <p:cNvSpPr>
            <a:spLocks noChangeArrowheads="1"/>
          </p:cNvSpPr>
          <p:nvPr/>
        </p:nvSpPr>
        <p:spPr bwMode="auto">
          <a:xfrm>
            <a:off x="761554" y="2929855"/>
            <a:ext cx="107950" cy="10795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" name="Oval 16"/>
          <p:cNvSpPr>
            <a:spLocks noChangeArrowheads="1"/>
          </p:cNvSpPr>
          <p:nvPr/>
        </p:nvSpPr>
        <p:spPr bwMode="auto">
          <a:xfrm>
            <a:off x="2058542" y="2075780"/>
            <a:ext cx="107950" cy="10795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31" name="Object 18"/>
          <p:cNvGraphicFramePr>
            <a:graphicFrameLocks noChangeAspect="1"/>
          </p:cNvGraphicFramePr>
          <p:nvPr>
            <p:ph idx="1"/>
          </p:nvPr>
        </p:nvGraphicFramePr>
        <p:xfrm>
          <a:off x="1791842" y="2998118"/>
          <a:ext cx="547687" cy="628650"/>
        </p:xfrm>
        <a:graphic>
          <a:graphicData uri="http://schemas.openxmlformats.org/presentationml/2006/ole">
            <p:oleObj spid="_x0000_s4104" name="Equation" r:id="rId9" imgW="342720" imgH="393480" progId="Equation.DSMT4">
              <p:embed/>
            </p:oleObj>
          </a:graphicData>
        </a:graphic>
      </p:graphicFrame>
      <p:graphicFrame>
        <p:nvGraphicFramePr>
          <p:cNvPr id="32" name="Object 21"/>
          <p:cNvGraphicFramePr>
            <a:graphicFrameLocks noChangeAspect="1"/>
          </p:cNvGraphicFramePr>
          <p:nvPr/>
        </p:nvGraphicFramePr>
        <p:xfrm>
          <a:off x="251967" y="3342605"/>
          <a:ext cx="239712" cy="330200"/>
        </p:xfrm>
        <a:graphic>
          <a:graphicData uri="http://schemas.openxmlformats.org/presentationml/2006/ole">
            <p:oleObj spid="_x0000_s4105" name="Equation" r:id="rId10" imgW="164880" imgH="228600" progId="Equation.DSMT4">
              <p:embed/>
            </p:oleObj>
          </a:graphicData>
        </a:graphic>
      </p:graphicFrame>
      <p:graphicFrame>
        <p:nvGraphicFramePr>
          <p:cNvPr id="33" name="Object 22"/>
          <p:cNvGraphicFramePr>
            <a:graphicFrameLocks noChangeAspect="1"/>
          </p:cNvGraphicFramePr>
          <p:nvPr/>
        </p:nvGraphicFramePr>
        <p:xfrm>
          <a:off x="1534667" y="1340768"/>
          <a:ext cx="220662" cy="330200"/>
        </p:xfrm>
        <a:graphic>
          <a:graphicData uri="http://schemas.openxmlformats.org/presentationml/2006/ole">
            <p:oleObj spid="_x0000_s4106" name="Equation" r:id="rId11" imgW="152280" imgH="228600" progId="Equation.DSMT4">
              <p:embed/>
            </p:oleObj>
          </a:graphicData>
        </a:graphic>
      </p:graphicFrame>
      <p:graphicFrame>
        <p:nvGraphicFramePr>
          <p:cNvPr id="34" name="Object 23"/>
          <p:cNvGraphicFramePr>
            <a:graphicFrameLocks noChangeAspect="1"/>
          </p:cNvGraphicFramePr>
          <p:nvPr/>
        </p:nvGraphicFramePr>
        <p:xfrm>
          <a:off x="3536504" y="3390230"/>
          <a:ext cx="239713" cy="330200"/>
        </p:xfrm>
        <a:graphic>
          <a:graphicData uri="http://schemas.openxmlformats.org/presentationml/2006/ole">
            <p:oleObj spid="_x0000_s4107" name="Equation" r:id="rId12" imgW="164880" imgH="228600" progId="Equation.DSMT4">
              <p:embed/>
            </p:oleObj>
          </a:graphicData>
        </a:graphic>
      </p:graphicFrame>
      <p:graphicFrame>
        <p:nvGraphicFramePr>
          <p:cNvPr id="35" name="Object 24"/>
          <p:cNvGraphicFramePr>
            <a:graphicFrameLocks noChangeAspect="1"/>
          </p:cNvGraphicFramePr>
          <p:nvPr/>
        </p:nvGraphicFramePr>
        <p:xfrm>
          <a:off x="518667" y="2623468"/>
          <a:ext cx="293687" cy="330200"/>
        </p:xfrm>
        <a:graphic>
          <a:graphicData uri="http://schemas.openxmlformats.org/presentationml/2006/ole">
            <p:oleObj spid="_x0000_s4108" name="Equation" r:id="rId13" imgW="203040" imgH="228600" progId="Equation.DSMT4">
              <p:embed/>
            </p:oleObj>
          </a:graphicData>
        </a:graphic>
      </p:graphicFrame>
      <p:graphicFrame>
        <p:nvGraphicFramePr>
          <p:cNvPr id="36" name="Object 25"/>
          <p:cNvGraphicFramePr>
            <a:graphicFrameLocks noChangeAspect="1"/>
          </p:cNvGraphicFramePr>
          <p:nvPr/>
        </p:nvGraphicFramePr>
        <p:xfrm>
          <a:off x="2139504" y="1686843"/>
          <a:ext cx="274638" cy="330200"/>
        </p:xfrm>
        <a:graphic>
          <a:graphicData uri="http://schemas.openxmlformats.org/presentationml/2006/ole">
            <p:oleObj spid="_x0000_s4109" name="Equation" r:id="rId14" imgW="190440" imgH="228600" progId="Equation.DSMT4">
              <p:embed/>
            </p:oleObj>
          </a:graphicData>
        </a:graphic>
      </p:graphicFrame>
      <p:sp>
        <p:nvSpPr>
          <p:cNvPr id="37" name="Oval 29"/>
          <p:cNvSpPr>
            <a:spLocks noChangeArrowheads="1"/>
          </p:cNvSpPr>
          <p:nvPr/>
        </p:nvSpPr>
        <p:spPr bwMode="auto">
          <a:xfrm>
            <a:off x="1121917" y="2694905"/>
            <a:ext cx="107950" cy="10795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38" name="Object 30"/>
          <p:cNvGraphicFramePr>
            <a:graphicFrameLocks noChangeAspect="1"/>
          </p:cNvGraphicFramePr>
          <p:nvPr/>
        </p:nvGraphicFramePr>
        <p:xfrm>
          <a:off x="1302892" y="2669505"/>
          <a:ext cx="219075" cy="238125"/>
        </p:xfrm>
        <a:graphic>
          <a:graphicData uri="http://schemas.openxmlformats.org/presentationml/2006/ole">
            <p:oleObj spid="_x0000_s4110" name="Equation" r:id="rId15" imgW="152280" imgH="164880" progId="Equation.DSMT4">
              <p:embed/>
            </p:oleObj>
          </a:graphicData>
        </a:graphic>
      </p:graphicFrame>
      <p:sp>
        <p:nvSpPr>
          <p:cNvPr id="39" name="Text Box 33"/>
          <p:cNvSpPr txBox="1">
            <a:spLocks noChangeArrowheads="1"/>
          </p:cNvSpPr>
          <p:nvPr/>
        </p:nvSpPr>
        <p:spPr bwMode="auto">
          <a:xfrm>
            <a:off x="5884341" y="1268760"/>
            <a:ext cx="2311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/>
              <a:t>точка кривой Безье: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7" grpId="0" animBg="1"/>
      <p:bldP spid="37" grpId="1" animBg="1"/>
      <p:bldP spid="39" grpId="0"/>
      <p:bldP spid="3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Определения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400" dirty="0" smtClean="0"/>
              <a:t>(нестрогое определение)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</a:t>
            </a:r>
            <a:r>
              <a:rPr lang="ru-RU" dirty="0" smtClean="0"/>
              <a:t>.2.1 </a:t>
            </a:r>
            <a:r>
              <a:rPr lang="ru-RU" dirty="0" smtClean="0"/>
              <a:t>Сплайны  </a:t>
            </a:r>
            <a:r>
              <a:rPr lang="en-US" dirty="0" smtClean="0"/>
              <a:t>[1/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"/>
          </p:nvPr>
        </p:nvSpPr>
        <p:spPr>
          <a:xfrm>
            <a:off x="457200" y="1363216"/>
            <a:ext cx="8229600" cy="1201688"/>
          </a:xfrm>
        </p:spPr>
        <p:txBody>
          <a:bodyPr>
            <a:normAutofit/>
          </a:bodyPr>
          <a:lstStyle/>
          <a:p>
            <a:pPr>
              <a:buFontTx/>
              <a:buNone/>
            </a:pPr>
            <a:r>
              <a:rPr lang="ru-RU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Сплайн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</a:t>
            </a: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непрерывная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функция, проходящая как 		         	    можно ближе к </a:t>
            </a: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контрольным точкам</a:t>
            </a:r>
            <a:endParaRPr lang="ru-RU" sz="1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ru-RU" sz="18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8" name="Group 36"/>
          <p:cNvGrpSpPr>
            <a:grpSpLocks/>
          </p:cNvGrpSpPr>
          <p:nvPr/>
        </p:nvGrpSpPr>
        <p:grpSpPr bwMode="auto">
          <a:xfrm>
            <a:off x="854273" y="3395291"/>
            <a:ext cx="2474912" cy="1003300"/>
            <a:chOff x="3424" y="2698"/>
            <a:chExt cx="1559" cy="632"/>
          </a:xfrm>
        </p:grpSpPr>
        <p:sp>
          <p:nvSpPr>
            <p:cNvPr id="9" name="Line 37"/>
            <p:cNvSpPr>
              <a:spLocks noChangeShapeType="1"/>
            </p:cNvSpPr>
            <p:nvPr/>
          </p:nvSpPr>
          <p:spPr bwMode="auto">
            <a:xfrm flipV="1">
              <a:off x="3424" y="2704"/>
              <a:ext cx="409" cy="272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Line 38"/>
            <p:cNvSpPr>
              <a:spLocks noChangeAspect="1" noChangeShapeType="1"/>
            </p:cNvSpPr>
            <p:nvPr/>
          </p:nvSpPr>
          <p:spPr bwMode="auto">
            <a:xfrm flipV="1">
              <a:off x="4425" y="2819"/>
              <a:ext cx="558" cy="511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" name="Line 39"/>
            <p:cNvSpPr>
              <a:spLocks noChangeAspect="1" noChangeShapeType="1"/>
            </p:cNvSpPr>
            <p:nvPr/>
          </p:nvSpPr>
          <p:spPr bwMode="auto">
            <a:xfrm>
              <a:off x="3824" y="2698"/>
              <a:ext cx="612" cy="631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2" name="Group 40"/>
          <p:cNvGrpSpPr>
            <a:grpSpLocks/>
          </p:cNvGrpSpPr>
          <p:nvPr/>
        </p:nvGrpSpPr>
        <p:grpSpPr bwMode="auto">
          <a:xfrm>
            <a:off x="766960" y="3338141"/>
            <a:ext cx="2625725" cy="1117600"/>
            <a:chOff x="618" y="2239"/>
            <a:chExt cx="1654" cy="704"/>
          </a:xfrm>
        </p:grpSpPr>
        <p:sp>
          <p:nvSpPr>
            <p:cNvPr id="13" name="Oval 5"/>
            <p:cNvSpPr>
              <a:spLocks noChangeArrowheads="1"/>
            </p:cNvSpPr>
            <p:nvPr/>
          </p:nvSpPr>
          <p:spPr bwMode="auto">
            <a:xfrm>
              <a:off x="618" y="2511"/>
              <a:ext cx="90" cy="91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" name="Oval 6"/>
            <p:cNvSpPr>
              <a:spLocks noChangeArrowheads="1"/>
            </p:cNvSpPr>
            <p:nvPr/>
          </p:nvSpPr>
          <p:spPr bwMode="auto">
            <a:xfrm>
              <a:off x="1038" y="2239"/>
              <a:ext cx="90" cy="91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" name="Oval 7"/>
            <p:cNvSpPr>
              <a:spLocks noChangeArrowheads="1"/>
            </p:cNvSpPr>
            <p:nvPr/>
          </p:nvSpPr>
          <p:spPr bwMode="auto">
            <a:xfrm>
              <a:off x="1628" y="2852"/>
              <a:ext cx="90" cy="91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" name="Oval 8"/>
            <p:cNvSpPr>
              <a:spLocks noChangeArrowheads="1"/>
            </p:cNvSpPr>
            <p:nvPr/>
          </p:nvSpPr>
          <p:spPr bwMode="auto">
            <a:xfrm>
              <a:off x="2182" y="2359"/>
              <a:ext cx="90" cy="91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7" name="Group 34"/>
          <p:cNvGrpSpPr>
            <a:grpSpLocks/>
          </p:cNvGrpSpPr>
          <p:nvPr/>
        </p:nvGrpSpPr>
        <p:grpSpPr bwMode="auto">
          <a:xfrm>
            <a:off x="901898" y="3573091"/>
            <a:ext cx="2746374" cy="2601912"/>
            <a:chOff x="703" y="2387"/>
            <a:chExt cx="1730" cy="1639"/>
          </a:xfrm>
        </p:grpSpPr>
        <p:sp>
          <p:nvSpPr>
            <p:cNvPr id="18" name="Line 10"/>
            <p:cNvSpPr>
              <a:spLocks noChangeShapeType="1"/>
            </p:cNvSpPr>
            <p:nvPr/>
          </p:nvSpPr>
          <p:spPr bwMode="auto">
            <a:xfrm flipH="1" flipV="1">
              <a:off x="703" y="2614"/>
              <a:ext cx="771" cy="122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Line 11"/>
            <p:cNvSpPr>
              <a:spLocks noChangeShapeType="1"/>
            </p:cNvSpPr>
            <p:nvPr/>
          </p:nvSpPr>
          <p:spPr bwMode="auto">
            <a:xfrm flipH="1" flipV="1">
              <a:off x="1111" y="2387"/>
              <a:ext cx="363" cy="145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Line 12"/>
            <p:cNvSpPr>
              <a:spLocks noChangeShapeType="1"/>
            </p:cNvSpPr>
            <p:nvPr/>
          </p:nvSpPr>
          <p:spPr bwMode="auto">
            <a:xfrm flipV="1">
              <a:off x="1474" y="2976"/>
              <a:ext cx="181" cy="8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Line 13"/>
            <p:cNvSpPr>
              <a:spLocks noChangeShapeType="1"/>
            </p:cNvSpPr>
            <p:nvPr/>
          </p:nvSpPr>
          <p:spPr bwMode="auto">
            <a:xfrm flipV="1">
              <a:off x="1474" y="2478"/>
              <a:ext cx="726" cy="13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Text Box 15"/>
            <p:cNvSpPr txBox="1">
              <a:spLocks noChangeArrowheads="1"/>
            </p:cNvSpPr>
            <p:nvPr/>
          </p:nvSpPr>
          <p:spPr bwMode="auto">
            <a:xfrm>
              <a:off x="839" y="3793"/>
              <a:ext cx="1594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Контрольные точки</a:t>
              </a:r>
            </a:p>
          </p:txBody>
        </p:sp>
      </p:grpSp>
      <p:sp>
        <p:nvSpPr>
          <p:cNvPr id="23" name="Line 17"/>
          <p:cNvSpPr>
            <a:spLocks noChangeShapeType="1"/>
          </p:cNvSpPr>
          <p:nvPr/>
        </p:nvSpPr>
        <p:spPr bwMode="auto">
          <a:xfrm>
            <a:off x="470098" y="3428628"/>
            <a:ext cx="3382962" cy="792163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" name="Arc 22"/>
          <p:cNvSpPr>
            <a:spLocks/>
          </p:cNvSpPr>
          <p:nvPr/>
        </p:nvSpPr>
        <p:spPr bwMode="auto">
          <a:xfrm flipV="1">
            <a:off x="901898" y="2996828"/>
            <a:ext cx="1800225" cy="1511300"/>
          </a:xfrm>
          <a:custGeom>
            <a:avLst/>
            <a:gdLst>
              <a:gd name="T0" fmla="*/ 0 w 21600"/>
              <a:gd name="T1" fmla="*/ 0 h 21600"/>
              <a:gd name="T2" fmla="*/ 150037490 w 21600"/>
              <a:gd name="T3" fmla="*/ 105742019 h 21600"/>
              <a:gd name="T4" fmla="*/ 0 w 21600"/>
              <a:gd name="T5" fmla="*/ 105742019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rgbClr val="3399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9" name="Group 41"/>
          <p:cNvGrpSpPr>
            <a:grpSpLocks/>
          </p:cNvGrpSpPr>
          <p:nvPr/>
        </p:nvGrpSpPr>
        <p:grpSpPr bwMode="auto">
          <a:xfrm>
            <a:off x="5150048" y="3141291"/>
            <a:ext cx="2625725" cy="1117600"/>
            <a:chOff x="618" y="2239"/>
            <a:chExt cx="1654" cy="704"/>
          </a:xfrm>
        </p:grpSpPr>
        <p:sp>
          <p:nvSpPr>
            <p:cNvPr id="30" name="Oval 42"/>
            <p:cNvSpPr>
              <a:spLocks noChangeArrowheads="1"/>
            </p:cNvSpPr>
            <p:nvPr/>
          </p:nvSpPr>
          <p:spPr bwMode="auto">
            <a:xfrm>
              <a:off x="618" y="2511"/>
              <a:ext cx="90" cy="91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1" name="Oval 43"/>
            <p:cNvSpPr>
              <a:spLocks noChangeArrowheads="1"/>
            </p:cNvSpPr>
            <p:nvPr/>
          </p:nvSpPr>
          <p:spPr bwMode="auto">
            <a:xfrm>
              <a:off x="1038" y="2239"/>
              <a:ext cx="90" cy="91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" name="Oval 44"/>
            <p:cNvSpPr>
              <a:spLocks noChangeArrowheads="1"/>
            </p:cNvSpPr>
            <p:nvPr/>
          </p:nvSpPr>
          <p:spPr bwMode="auto">
            <a:xfrm>
              <a:off x="1628" y="2852"/>
              <a:ext cx="90" cy="91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" name="Oval 45"/>
            <p:cNvSpPr>
              <a:spLocks noChangeArrowheads="1"/>
            </p:cNvSpPr>
            <p:nvPr/>
          </p:nvSpPr>
          <p:spPr bwMode="auto">
            <a:xfrm>
              <a:off x="2182" y="2359"/>
              <a:ext cx="90" cy="91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34" name="Line 46"/>
          <p:cNvSpPr>
            <a:spLocks noChangeShapeType="1"/>
          </p:cNvSpPr>
          <p:nvPr/>
        </p:nvSpPr>
        <p:spPr bwMode="auto">
          <a:xfrm>
            <a:off x="4355976" y="2420888"/>
            <a:ext cx="73347" cy="3816028"/>
          </a:xfrm>
          <a:prstGeom prst="line">
            <a:avLst/>
          </a:prstGeom>
          <a:noFill/>
          <a:ln w="63500" cap="rnd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35" name="Group 47"/>
          <p:cNvGrpSpPr>
            <a:grpSpLocks/>
          </p:cNvGrpSpPr>
          <p:nvPr/>
        </p:nvGrpSpPr>
        <p:grpSpPr bwMode="auto">
          <a:xfrm>
            <a:off x="5843785" y="3288928"/>
            <a:ext cx="2474913" cy="1003300"/>
            <a:chOff x="3424" y="2698"/>
            <a:chExt cx="1559" cy="632"/>
          </a:xfrm>
        </p:grpSpPr>
        <p:sp>
          <p:nvSpPr>
            <p:cNvPr id="36" name="Line 48"/>
            <p:cNvSpPr>
              <a:spLocks noChangeShapeType="1"/>
            </p:cNvSpPr>
            <p:nvPr/>
          </p:nvSpPr>
          <p:spPr bwMode="auto">
            <a:xfrm flipV="1">
              <a:off x="3424" y="2704"/>
              <a:ext cx="409" cy="272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" name="Line 49"/>
            <p:cNvSpPr>
              <a:spLocks noChangeAspect="1" noChangeShapeType="1"/>
            </p:cNvSpPr>
            <p:nvPr/>
          </p:nvSpPr>
          <p:spPr bwMode="auto">
            <a:xfrm flipV="1">
              <a:off x="4425" y="2819"/>
              <a:ext cx="558" cy="511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" name="Line 50"/>
            <p:cNvSpPr>
              <a:spLocks noChangeAspect="1" noChangeShapeType="1"/>
            </p:cNvSpPr>
            <p:nvPr/>
          </p:nvSpPr>
          <p:spPr bwMode="auto">
            <a:xfrm>
              <a:off x="3824" y="2698"/>
              <a:ext cx="612" cy="631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9" name="Line 51"/>
          <p:cNvSpPr>
            <a:spLocks noChangeShapeType="1"/>
          </p:cNvSpPr>
          <p:nvPr/>
        </p:nvSpPr>
        <p:spPr bwMode="auto">
          <a:xfrm>
            <a:off x="5078610" y="4076328"/>
            <a:ext cx="3382963" cy="792163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0" name="Arc 52"/>
          <p:cNvSpPr>
            <a:spLocks/>
          </p:cNvSpPr>
          <p:nvPr/>
        </p:nvSpPr>
        <p:spPr bwMode="auto">
          <a:xfrm flipV="1">
            <a:off x="6086673" y="4220791"/>
            <a:ext cx="1800225" cy="1511300"/>
          </a:xfrm>
          <a:custGeom>
            <a:avLst/>
            <a:gdLst>
              <a:gd name="T0" fmla="*/ 0 w 21600"/>
              <a:gd name="T1" fmla="*/ 0 h 21600"/>
              <a:gd name="T2" fmla="*/ 150037490 w 21600"/>
              <a:gd name="T3" fmla="*/ 105742019 h 21600"/>
              <a:gd name="T4" fmla="*/ 0 w 21600"/>
              <a:gd name="T5" fmla="*/ 105742019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rgbClr val="3399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" name="Text Box 59"/>
          <p:cNvSpPr txBox="1">
            <a:spLocks noChangeArrowheads="1"/>
          </p:cNvSpPr>
          <p:nvPr/>
        </p:nvSpPr>
        <p:spPr bwMode="auto">
          <a:xfrm>
            <a:off x="6804248" y="5733678"/>
            <a:ext cx="1800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Не сплайны!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8" grpId="0" animBg="1"/>
      <p:bldP spid="34" grpId="0" animBg="1"/>
      <p:bldP spid="39" grpId="0" animBg="1"/>
      <p:bldP spid="40" grpId="0" animBg="1"/>
      <p:bldP spid="4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Кривая Безье</a:t>
            </a:r>
            <a:br>
              <a:rPr lang="ru-RU" sz="2800" dirty="0" smtClean="0"/>
            </a:br>
            <a:r>
              <a:rPr lang="ru-RU" sz="2400" dirty="0" smtClean="0"/>
              <a:t>(4</a:t>
            </a:r>
            <a:r>
              <a:rPr lang="en-US" sz="2400" dirty="0" smtClean="0"/>
              <a:t> </a:t>
            </a:r>
            <a:r>
              <a:rPr lang="ru-RU" sz="2400" dirty="0" smtClean="0"/>
              <a:t>Контрольных Точки)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20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5</a:t>
            </a:r>
            <a:r>
              <a:rPr lang="ru-RU" dirty="0" smtClean="0"/>
              <a:t> Кривая Безье</a:t>
            </a:r>
            <a:r>
              <a:rPr lang="en-US" dirty="0" smtClean="0"/>
              <a:t> [</a:t>
            </a:r>
            <a:r>
              <a:rPr lang="ru-RU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1" name="Line 49"/>
          <p:cNvSpPr>
            <a:spLocks noChangeShapeType="1"/>
          </p:cNvSpPr>
          <p:nvPr/>
        </p:nvSpPr>
        <p:spPr bwMode="auto">
          <a:xfrm flipV="1">
            <a:off x="857498" y="1725389"/>
            <a:ext cx="936625" cy="779463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2" name="Line 39"/>
          <p:cNvSpPr>
            <a:spLocks noChangeShapeType="1"/>
          </p:cNvSpPr>
          <p:nvPr/>
        </p:nvSpPr>
        <p:spPr bwMode="auto">
          <a:xfrm flipV="1">
            <a:off x="760661" y="1609502"/>
            <a:ext cx="431800" cy="1223962"/>
          </a:xfrm>
          <a:prstGeom prst="line">
            <a:avLst/>
          </a:prstGeom>
          <a:noFill/>
          <a:ln w="25400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" name="Line 43"/>
          <p:cNvSpPr>
            <a:spLocks noChangeShapeType="1"/>
          </p:cNvSpPr>
          <p:nvPr/>
        </p:nvSpPr>
        <p:spPr bwMode="auto">
          <a:xfrm flipH="1" flipV="1">
            <a:off x="1208336" y="1628552"/>
            <a:ext cx="1995512" cy="216272"/>
          </a:xfrm>
          <a:prstGeom prst="line">
            <a:avLst/>
          </a:prstGeom>
          <a:noFill/>
          <a:ln w="25400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aphicFrame>
        <p:nvGraphicFramePr>
          <p:cNvPr id="44" name="Object 61"/>
          <p:cNvGraphicFramePr>
            <a:graphicFrameLocks noChangeAspect="1"/>
          </p:cNvGraphicFramePr>
          <p:nvPr>
            <p:ph sz="half" idx="4294967295"/>
          </p:nvPr>
        </p:nvGraphicFramePr>
        <p:xfrm>
          <a:off x="2030661" y="2636614"/>
          <a:ext cx="627062" cy="720725"/>
        </p:xfrm>
        <a:graphic>
          <a:graphicData uri="http://schemas.openxmlformats.org/presentationml/2006/ole">
            <p:oleObj spid="_x0000_s5132" name="Equation" r:id="rId4" imgW="342720" imgH="393480" progId="Equation.DSMT4">
              <p:embed/>
            </p:oleObj>
          </a:graphicData>
        </a:graphic>
      </p:graphicFrame>
      <p:pic>
        <p:nvPicPr>
          <p:cNvPr id="45" name="Picture 26" descr="Bezier3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40200" y="4364385"/>
            <a:ext cx="4679950" cy="194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Picture 27" descr="Bezier3b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850" y="4869210"/>
            <a:ext cx="34290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" name="Line 29"/>
          <p:cNvSpPr>
            <a:spLocks noChangeShapeType="1"/>
          </p:cNvSpPr>
          <p:nvPr/>
        </p:nvSpPr>
        <p:spPr bwMode="auto">
          <a:xfrm>
            <a:off x="568573" y="1628552"/>
            <a:ext cx="2374900" cy="0"/>
          </a:xfrm>
          <a:prstGeom prst="line">
            <a:avLst/>
          </a:prstGeom>
          <a:noFill/>
          <a:ln w="50800">
            <a:solidFill>
              <a:srgbClr val="C0C0C0"/>
            </a:solidFill>
            <a:round/>
            <a:headEnd type="oval" w="med" len="med"/>
            <a:tailEnd type="oval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8" name="Line 30"/>
          <p:cNvSpPr>
            <a:spLocks noChangeShapeType="1"/>
          </p:cNvSpPr>
          <p:nvPr/>
        </p:nvSpPr>
        <p:spPr bwMode="auto">
          <a:xfrm>
            <a:off x="2946649" y="1628552"/>
            <a:ext cx="833264" cy="720328"/>
          </a:xfrm>
          <a:prstGeom prst="line">
            <a:avLst/>
          </a:prstGeom>
          <a:noFill/>
          <a:ln w="50800">
            <a:solidFill>
              <a:srgbClr val="C0C0C0"/>
            </a:solidFill>
            <a:round/>
            <a:headEnd type="oval" w="med" len="med"/>
            <a:tailEnd type="oval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9" name="Line 31"/>
          <p:cNvSpPr>
            <a:spLocks noChangeShapeType="1"/>
          </p:cNvSpPr>
          <p:nvPr/>
        </p:nvSpPr>
        <p:spPr bwMode="auto">
          <a:xfrm>
            <a:off x="568573" y="1628552"/>
            <a:ext cx="287338" cy="1657350"/>
          </a:xfrm>
          <a:prstGeom prst="line">
            <a:avLst/>
          </a:prstGeom>
          <a:noFill/>
          <a:ln w="50800">
            <a:solidFill>
              <a:srgbClr val="C0C0C0"/>
            </a:solidFill>
            <a:round/>
            <a:headEnd type="oval" w="med" len="med"/>
            <a:tailEnd type="oval" w="med" len="med"/>
          </a:ln>
        </p:spPr>
        <p:txBody>
          <a:bodyPr/>
          <a:lstStyle/>
          <a:p>
            <a:endParaRPr lang="ru-RU"/>
          </a:p>
        </p:txBody>
      </p:sp>
      <p:graphicFrame>
        <p:nvGraphicFramePr>
          <p:cNvPr id="50" name="Object 36"/>
          <p:cNvGraphicFramePr>
            <a:graphicFrameLocks noChangeAspect="1"/>
          </p:cNvGraphicFramePr>
          <p:nvPr/>
        </p:nvGraphicFramePr>
        <p:xfrm>
          <a:off x="622548" y="1619027"/>
          <a:ext cx="239713" cy="360362"/>
        </p:xfrm>
        <a:graphic>
          <a:graphicData uri="http://schemas.openxmlformats.org/presentationml/2006/ole">
            <p:oleObj spid="_x0000_s5133" name="Equation" r:id="rId7" imgW="152280" imgH="228600" progId="Equation.DSMT4">
              <p:embed/>
            </p:oleObj>
          </a:graphicData>
        </a:graphic>
      </p:graphicFrame>
      <p:graphicFrame>
        <p:nvGraphicFramePr>
          <p:cNvPr id="51" name="Object 37"/>
          <p:cNvGraphicFramePr>
            <a:graphicFrameLocks noChangeAspect="1"/>
          </p:cNvGraphicFramePr>
          <p:nvPr/>
        </p:nvGraphicFramePr>
        <p:xfrm>
          <a:off x="2627784" y="1268760"/>
          <a:ext cx="258763" cy="360362"/>
        </p:xfrm>
        <a:graphic>
          <a:graphicData uri="http://schemas.openxmlformats.org/presentationml/2006/ole">
            <p:oleObj spid="_x0000_s5134" name="Equation" r:id="rId8" imgW="164880" imgH="228600" progId="Equation.DSMT4">
              <p:embed/>
            </p:oleObj>
          </a:graphicData>
        </a:graphic>
      </p:graphicFrame>
      <p:graphicFrame>
        <p:nvGraphicFramePr>
          <p:cNvPr id="52" name="Object 38"/>
          <p:cNvGraphicFramePr>
            <a:graphicFrameLocks noChangeAspect="1"/>
          </p:cNvGraphicFramePr>
          <p:nvPr/>
        </p:nvGraphicFramePr>
        <p:xfrm>
          <a:off x="3707904" y="2492896"/>
          <a:ext cx="258763" cy="360362"/>
        </p:xfrm>
        <a:graphic>
          <a:graphicData uri="http://schemas.openxmlformats.org/presentationml/2006/ole">
            <p:oleObj spid="_x0000_s5135" name="Equation" r:id="rId9" imgW="164880" imgH="228600" progId="Equation.DSMT4">
              <p:embed/>
            </p:oleObj>
          </a:graphicData>
        </a:graphic>
      </p:graphicFrame>
      <p:sp>
        <p:nvSpPr>
          <p:cNvPr id="53" name="Oval 40"/>
          <p:cNvSpPr>
            <a:spLocks noChangeArrowheads="1"/>
          </p:cNvSpPr>
          <p:nvPr/>
        </p:nvSpPr>
        <p:spPr bwMode="auto">
          <a:xfrm>
            <a:off x="713036" y="2781077"/>
            <a:ext cx="107950" cy="10795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4" name="Oval 41"/>
          <p:cNvSpPr>
            <a:spLocks noChangeArrowheads="1"/>
          </p:cNvSpPr>
          <p:nvPr/>
        </p:nvSpPr>
        <p:spPr bwMode="auto">
          <a:xfrm>
            <a:off x="1144836" y="1557114"/>
            <a:ext cx="107950" cy="10795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5" name="Oval 42"/>
          <p:cNvSpPr>
            <a:spLocks noChangeArrowheads="1"/>
          </p:cNvSpPr>
          <p:nvPr/>
        </p:nvSpPr>
        <p:spPr bwMode="auto">
          <a:xfrm>
            <a:off x="3138983" y="1791864"/>
            <a:ext cx="107950" cy="10795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56" name="Object 44"/>
          <p:cNvGraphicFramePr>
            <a:graphicFrameLocks noChangeAspect="1"/>
          </p:cNvGraphicFramePr>
          <p:nvPr/>
        </p:nvGraphicFramePr>
        <p:xfrm>
          <a:off x="395536" y="2636614"/>
          <a:ext cx="320675" cy="360363"/>
        </p:xfrm>
        <a:graphic>
          <a:graphicData uri="http://schemas.openxmlformats.org/presentationml/2006/ole">
            <p:oleObj spid="_x0000_s5136" name="Equation" r:id="rId10" imgW="203040" imgH="228600" progId="Equation.DSMT4">
              <p:embed/>
            </p:oleObj>
          </a:graphicData>
        </a:graphic>
      </p:graphicFrame>
      <p:graphicFrame>
        <p:nvGraphicFramePr>
          <p:cNvPr id="57" name="Object 45"/>
          <p:cNvGraphicFramePr>
            <a:graphicFrameLocks noChangeAspect="1"/>
          </p:cNvGraphicFramePr>
          <p:nvPr/>
        </p:nvGraphicFramePr>
        <p:xfrm>
          <a:off x="1082923" y="1196752"/>
          <a:ext cx="301625" cy="360362"/>
        </p:xfrm>
        <a:graphic>
          <a:graphicData uri="http://schemas.openxmlformats.org/presentationml/2006/ole">
            <p:oleObj spid="_x0000_s5137" name="Equation" r:id="rId11" imgW="190440" imgH="228600" progId="Equation.DSMT4">
              <p:embed/>
            </p:oleObj>
          </a:graphicData>
        </a:graphic>
      </p:graphicFrame>
      <p:graphicFrame>
        <p:nvGraphicFramePr>
          <p:cNvPr id="58" name="Object 46"/>
          <p:cNvGraphicFramePr>
            <a:graphicFrameLocks noChangeAspect="1"/>
          </p:cNvGraphicFramePr>
          <p:nvPr/>
        </p:nvGraphicFramePr>
        <p:xfrm>
          <a:off x="2915816" y="1916832"/>
          <a:ext cx="320675" cy="360363"/>
        </p:xfrm>
        <a:graphic>
          <a:graphicData uri="http://schemas.openxmlformats.org/presentationml/2006/ole">
            <p:oleObj spid="_x0000_s5138" name="Equation" r:id="rId12" imgW="203040" imgH="228600" progId="Equation.DSMT4">
              <p:embed/>
            </p:oleObj>
          </a:graphicData>
        </a:graphic>
      </p:graphicFrame>
      <p:sp>
        <p:nvSpPr>
          <p:cNvPr id="59" name="Oval 47"/>
          <p:cNvSpPr>
            <a:spLocks noChangeArrowheads="1"/>
          </p:cNvSpPr>
          <p:nvPr/>
        </p:nvSpPr>
        <p:spPr bwMode="auto">
          <a:xfrm>
            <a:off x="824161" y="2444527"/>
            <a:ext cx="107950" cy="107950"/>
          </a:xfrm>
          <a:prstGeom prst="ellipse">
            <a:avLst/>
          </a:prstGeom>
          <a:solidFill>
            <a:srgbClr val="00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0" name="Oval 48"/>
          <p:cNvSpPr>
            <a:spLocks noChangeArrowheads="1"/>
          </p:cNvSpPr>
          <p:nvPr/>
        </p:nvSpPr>
        <p:spPr bwMode="auto">
          <a:xfrm>
            <a:off x="1721098" y="1680939"/>
            <a:ext cx="107950" cy="107950"/>
          </a:xfrm>
          <a:prstGeom prst="ellipse">
            <a:avLst/>
          </a:prstGeom>
          <a:solidFill>
            <a:srgbClr val="00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1" name="Oval 50"/>
          <p:cNvSpPr>
            <a:spLocks noChangeArrowheads="1"/>
          </p:cNvSpPr>
          <p:nvPr/>
        </p:nvSpPr>
        <p:spPr bwMode="auto">
          <a:xfrm>
            <a:off x="1082923" y="2214339"/>
            <a:ext cx="107950" cy="10795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62" name="Object 51"/>
          <p:cNvGraphicFramePr>
            <a:graphicFrameLocks noChangeAspect="1"/>
          </p:cNvGraphicFramePr>
          <p:nvPr/>
        </p:nvGraphicFramePr>
        <p:xfrm>
          <a:off x="857498" y="2492152"/>
          <a:ext cx="320675" cy="360362"/>
        </p:xfrm>
        <a:graphic>
          <a:graphicData uri="http://schemas.openxmlformats.org/presentationml/2006/ole">
            <p:oleObj spid="_x0000_s5139" name="Equation" r:id="rId13" imgW="203040" imgH="228600" progId="Equation.DSMT4">
              <p:embed/>
            </p:oleObj>
          </a:graphicData>
        </a:graphic>
      </p:graphicFrame>
      <p:graphicFrame>
        <p:nvGraphicFramePr>
          <p:cNvPr id="63" name="Object 52"/>
          <p:cNvGraphicFramePr>
            <a:graphicFrameLocks noChangeAspect="1"/>
          </p:cNvGraphicFramePr>
          <p:nvPr/>
        </p:nvGraphicFramePr>
        <p:xfrm>
          <a:off x="1721098" y="1773014"/>
          <a:ext cx="300038" cy="360363"/>
        </p:xfrm>
        <a:graphic>
          <a:graphicData uri="http://schemas.openxmlformats.org/presentationml/2006/ole">
            <p:oleObj spid="_x0000_s5140" name="Equation" r:id="rId14" imgW="190440" imgH="228600" progId="Equation.DSMT4">
              <p:embed/>
            </p:oleObj>
          </a:graphicData>
        </a:graphic>
      </p:graphicFrame>
      <p:graphicFrame>
        <p:nvGraphicFramePr>
          <p:cNvPr id="64" name="Object 53"/>
          <p:cNvGraphicFramePr>
            <a:graphicFrameLocks noChangeAspect="1"/>
          </p:cNvGraphicFramePr>
          <p:nvPr/>
        </p:nvGraphicFramePr>
        <p:xfrm>
          <a:off x="1217861" y="2276252"/>
          <a:ext cx="239712" cy="260350"/>
        </p:xfrm>
        <a:graphic>
          <a:graphicData uri="http://schemas.openxmlformats.org/presentationml/2006/ole">
            <p:oleObj spid="_x0000_s5141" name="Equation" r:id="rId15" imgW="152280" imgH="164880" progId="Equation.DSMT4">
              <p:embed/>
            </p:oleObj>
          </a:graphicData>
        </a:graphic>
      </p:graphicFrame>
      <p:graphicFrame>
        <p:nvGraphicFramePr>
          <p:cNvPr id="65" name="Object 54"/>
          <p:cNvGraphicFramePr>
            <a:graphicFrameLocks noChangeAspect="1"/>
          </p:cNvGraphicFramePr>
          <p:nvPr/>
        </p:nvGraphicFramePr>
        <p:xfrm>
          <a:off x="3851920" y="1268760"/>
          <a:ext cx="1812925" cy="568325"/>
        </p:xfrm>
        <a:graphic>
          <a:graphicData uri="http://schemas.openxmlformats.org/presentationml/2006/ole">
            <p:oleObj spid="_x0000_s5142" name="Equation" r:id="rId16" imgW="1257120" imgH="393480" progId="Equation.DSMT4">
              <p:embed/>
            </p:oleObj>
          </a:graphicData>
        </a:graphic>
      </p:graphicFrame>
      <p:graphicFrame>
        <p:nvGraphicFramePr>
          <p:cNvPr id="66" name="Object 55"/>
          <p:cNvGraphicFramePr>
            <a:graphicFrameLocks noChangeAspect="1"/>
          </p:cNvGraphicFramePr>
          <p:nvPr/>
        </p:nvGraphicFramePr>
        <p:xfrm>
          <a:off x="6012160" y="1268760"/>
          <a:ext cx="1776413" cy="568325"/>
        </p:xfrm>
        <a:graphic>
          <a:graphicData uri="http://schemas.openxmlformats.org/presentationml/2006/ole">
            <p:oleObj spid="_x0000_s5143" name="Equation" r:id="rId17" imgW="1231560" imgH="393480" progId="Equation.DSMT4">
              <p:embed/>
            </p:oleObj>
          </a:graphicData>
        </a:graphic>
      </p:graphicFrame>
      <p:graphicFrame>
        <p:nvGraphicFramePr>
          <p:cNvPr id="67" name="Object 56"/>
          <p:cNvGraphicFramePr>
            <a:graphicFrameLocks noChangeAspect="1"/>
          </p:cNvGraphicFramePr>
          <p:nvPr/>
        </p:nvGraphicFramePr>
        <p:xfrm>
          <a:off x="4067944" y="1844824"/>
          <a:ext cx="1831975" cy="568325"/>
        </p:xfrm>
        <a:graphic>
          <a:graphicData uri="http://schemas.openxmlformats.org/presentationml/2006/ole">
            <p:oleObj spid="_x0000_s5144" name="Equation" r:id="rId18" imgW="1269720" imgH="393480" progId="Equation.DSMT4">
              <p:embed/>
            </p:oleObj>
          </a:graphicData>
        </a:graphic>
      </p:graphicFrame>
      <p:graphicFrame>
        <p:nvGraphicFramePr>
          <p:cNvPr id="68" name="Object 57"/>
          <p:cNvGraphicFramePr>
            <a:graphicFrameLocks noChangeAspect="1"/>
          </p:cNvGraphicFramePr>
          <p:nvPr/>
        </p:nvGraphicFramePr>
        <p:xfrm>
          <a:off x="6444208" y="2204864"/>
          <a:ext cx="1995488" cy="568325"/>
        </p:xfrm>
        <a:graphic>
          <a:graphicData uri="http://schemas.openxmlformats.org/presentationml/2006/ole">
            <p:oleObj spid="_x0000_s5145" name="Equation" r:id="rId19" imgW="1384200" imgH="393480" progId="Equation.DSMT4">
              <p:embed/>
            </p:oleObj>
          </a:graphicData>
        </a:graphic>
      </p:graphicFrame>
      <p:graphicFrame>
        <p:nvGraphicFramePr>
          <p:cNvPr id="69" name="Object 58"/>
          <p:cNvGraphicFramePr>
            <a:graphicFrameLocks noChangeAspect="1"/>
          </p:cNvGraphicFramePr>
          <p:nvPr/>
        </p:nvGraphicFramePr>
        <p:xfrm>
          <a:off x="6462870" y="2780928"/>
          <a:ext cx="1958975" cy="568325"/>
        </p:xfrm>
        <a:graphic>
          <a:graphicData uri="http://schemas.openxmlformats.org/presentationml/2006/ole">
            <p:oleObj spid="_x0000_s5146" name="Equation" r:id="rId20" imgW="1358640" imgH="393480" progId="Equation.DSMT4">
              <p:embed/>
            </p:oleObj>
          </a:graphicData>
        </a:graphic>
      </p:graphicFrame>
      <p:graphicFrame>
        <p:nvGraphicFramePr>
          <p:cNvPr id="70" name="Object 64"/>
          <p:cNvGraphicFramePr>
            <a:graphicFrameLocks noChangeAspect="1"/>
          </p:cNvGraphicFramePr>
          <p:nvPr/>
        </p:nvGraphicFramePr>
        <p:xfrm>
          <a:off x="919411" y="3212877"/>
          <a:ext cx="260350" cy="360362"/>
        </p:xfrm>
        <a:graphic>
          <a:graphicData uri="http://schemas.openxmlformats.org/presentationml/2006/ole">
            <p:oleObj spid="_x0000_s5147" name="Equation" r:id="rId21" imgW="164880" imgH="228600" progId="Equation.DSMT4">
              <p:embed/>
            </p:oleObj>
          </a:graphicData>
        </a:graphic>
      </p:graphicFrame>
      <p:graphicFrame>
        <p:nvGraphicFramePr>
          <p:cNvPr id="71" name="Object 65"/>
          <p:cNvGraphicFramePr>
            <a:graphicFrameLocks noChangeAspect="1"/>
          </p:cNvGraphicFramePr>
          <p:nvPr>
            <p:ph sz="half" idx="1"/>
          </p:nvPr>
        </p:nvGraphicFramePr>
        <p:xfrm>
          <a:off x="3275856" y="2996952"/>
          <a:ext cx="3887787" cy="955675"/>
        </p:xfrm>
        <a:graphic>
          <a:graphicData uri="http://schemas.openxmlformats.org/presentationml/2006/ole">
            <p:oleObj spid="_x0000_s5148" name="Equation" r:id="rId22" imgW="2895480" imgH="7110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500"/>
                            </p:stCondLst>
                            <p:childTnLst>
                              <p:par>
                                <p:cTn id="19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7" grpId="0" animBg="1"/>
      <p:bldP spid="48" grpId="0" animBg="1"/>
      <p:bldP spid="49" grpId="0" animBg="1"/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Кривая Безье</a:t>
            </a:r>
            <a:br>
              <a:rPr lang="ru-RU" sz="2800" dirty="0" smtClean="0"/>
            </a:br>
            <a:r>
              <a:rPr lang="ru-RU" sz="2400" dirty="0" smtClean="0"/>
              <a:t>(6</a:t>
            </a:r>
            <a:r>
              <a:rPr lang="en-US" sz="2400" dirty="0" smtClean="0"/>
              <a:t> </a:t>
            </a:r>
            <a:r>
              <a:rPr lang="ru-RU" sz="2400" dirty="0" smtClean="0"/>
              <a:t>Контрольных Точки)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21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5</a:t>
            </a:r>
            <a:r>
              <a:rPr lang="ru-RU" dirty="0" smtClean="0"/>
              <a:t> Кривая Безье</a:t>
            </a:r>
            <a:r>
              <a:rPr lang="en-US" dirty="0" smtClean="0"/>
              <a:t> [</a:t>
            </a:r>
            <a:r>
              <a:rPr lang="ru-RU" dirty="0" smtClean="0"/>
              <a:t>5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37" name="Picture 37" descr="de-castelja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550" y="1168759"/>
            <a:ext cx="6913563" cy="5160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Кривая Безье</a:t>
            </a:r>
            <a:br>
              <a:rPr lang="ru-RU" sz="2800" dirty="0" smtClean="0"/>
            </a:br>
            <a:r>
              <a:rPr lang="ru-RU" sz="2400" dirty="0" smtClean="0"/>
              <a:t>(некоторые свойства)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22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5</a:t>
            </a:r>
            <a:r>
              <a:rPr lang="ru-RU" dirty="0" smtClean="0"/>
              <a:t> Кривая Безье</a:t>
            </a:r>
            <a:r>
              <a:rPr lang="en-US" dirty="0" smtClean="0"/>
              <a:t> [</a:t>
            </a:r>
            <a:r>
              <a:rPr lang="ru-RU" dirty="0" smtClean="0"/>
              <a:t>6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393700" y="1484313"/>
            <a:ext cx="8499475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dirty="0"/>
              <a:t> соединяет начальную и конечную КТ,</a:t>
            </a:r>
            <a:br>
              <a:rPr lang="ru-RU" dirty="0"/>
            </a:br>
            <a:r>
              <a:rPr lang="ru-RU" dirty="0"/>
              <a:t>	</a:t>
            </a:r>
            <a:r>
              <a:rPr lang="ru-RU" dirty="0" smtClean="0"/>
              <a:t>но </a:t>
            </a:r>
            <a:r>
              <a:rPr lang="ru-RU" dirty="0"/>
              <a:t>нельзя получить окружность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dirty="0"/>
              <a:t> изменение координат хотя бы одной из </a:t>
            </a:r>
            <a:r>
              <a:rPr lang="ru-RU" dirty="0" smtClean="0"/>
              <a:t>точек</a:t>
            </a:r>
            <a:br>
              <a:rPr lang="ru-RU" dirty="0" smtClean="0"/>
            </a:br>
            <a:r>
              <a:rPr lang="ru-RU" dirty="0" smtClean="0"/>
              <a:t>	ведет </a:t>
            </a:r>
            <a:r>
              <a:rPr lang="ru-RU" dirty="0"/>
              <a:t>к изменению </a:t>
            </a:r>
            <a:r>
              <a:rPr lang="ru-RU" dirty="0" smtClean="0"/>
              <a:t>формы всей </a:t>
            </a:r>
            <a:r>
              <a:rPr lang="ru-RU" dirty="0"/>
              <a:t>кривой (глобальность)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dirty="0"/>
              <a:t> всегда располагается внутри фигуры (выпуклой оболочки),</a:t>
            </a:r>
            <a:br>
              <a:rPr lang="ru-RU" dirty="0"/>
            </a:br>
            <a:r>
              <a:rPr lang="ru-RU" dirty="0"/>
              <a:t>	образованной линиями, соединяющими контрольные точки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dirty="0"/>
              <a:t> симметрична, то есть обмен местами между начальной и конечной КТ</a:t>
            </a:r>
            <a:br>
              <a:rPr lang="ru-RU" dirty="0"/>
            </a:br>
            <a:r>
              <a:rPr lang="ru-RU" dirty="0"/>
              <a:t>	 (изменение направления траектории) не влияет на форму кривой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dirty="0"/>
              <a:t> степень кривой всегда на одну ступень ниже числа КТ</a:t>
            </a:r>
            <a:br>
              <a:rPr lang="ru-RU" dirty="0"/>
            </a:br>
            <a:r>
              <a:rPr lang="ru-RU" dirty="0"/>
              <a:t>	(например, при трех контрольных точках форма кривой – парабола)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en-US" sz="2800" dirty="0" smtClean="0"/>
              <a:t>B-</a:t>
            </a:r>
            <a:r>
              <a:rPr lang="ru-RU" sz="2800" dirty="0" smtClean="0"/>
              <a:t>сплайн</a:t>
            </a:r>
            <a:br>
              <a:rPr lang="ru-RU" sz="2800" dirty="0" smtClean="0"/>
            </a:br>
            <a:r>
              <a:rPr lang="ru-RU" sz="2400" dirty="0" smtClean="0"/>
              <a:t>(определение)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23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6</a:t>
            </a:r>
            <a:r>
              <a:rPr lang="ru-RU" dirty="0" smtClean="0"/>
              <a:t> B-сплайн 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393700" y="1325667"/>
            <a:ext cx="8499475" cy="2262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 smtClean="0"/>
              <a:t>B-сплайн</a:t>
            </a:r>
            <a:r>
              <a:rPr lang="ru-RU" dirty="0" smtClean="0"/>
              <a:t> – это </a:t>
            </a:r>
            <a:r>
              <a:rPr lang="ru-RU" i="1" dirty="0" smtClean="0"/>
              <a:t>сплайн-функция</a:t>
            </a:r>
            <a:r>
              <a:rPr lang="ru-RU" dirty="0" smtClean="0"/>
              <a:t>,</a:t>
            </a:r>
            <a:br>
              <a:rPr lang="ru-RU" dirty="0" smtClean="0"/>
            </a:br>
            <a:r>
              <a:rPr lang="ru-RU" dirty="0" smtClean="0"/>
              <a:t>	      имеющая </a:t>
            </a:r>
            <a:r>
              <a:rPr lang="ru-RU" i="1" dirty="0" smtClean="0"/>
              <a:t>наименьший носитель</a:t>
            </a:r>
            <a:r>
              <a:rPr lang="ru-RU" dirty="0" smtClean="0"/>
              <a:t> для заданных:</a:t>
            </a:r>
          </a:p>
          <a:p>
            <a:pPr lvl="4">
              <a:spcBef>
                <a:spcPts val="600"/>
              </a:spcBef>
              <a:buFont typeface="Arial" pitchFamily="34" charset="0"/>
              <a:buChar char="•"/>
            </a:pPr>
            <a:r>
              <a:rPr lang="ru-RU" dirty="0" smtClean="0"/>
              <a:t> степени</a:t>
            </a:r>
          </a:p>
          <a:p>
            <a:pPr lvl="4">
              <a:spcBef>
                <a:spcPts val="600"/>
              </a:spcBef>
              <a:buFont typeface="Arial" pitchFamily="34" charset="0"/>
              <a:buChar char="•"/>
            </a:pPr>
            <a:r>
              <a:rPr lang="ru-RU" dirty="0" smtClean="0"/>
              <a:t> гладкости</a:t>
            </a:r>
          </a:p>
          <a:p>
            <a:pPr lvl="4">
              <a:spcBef>
                <a:spcPts val="600"/>
              </a:spcBef>
              <a:buFont typeface="Arial" pitchFamily="34" charset="0"/>
              <a:buChar char="•"/>
            </a:pPr>
            <a:r>
              <a:rPr lang="ru-RU" dirty="0" smtClean="0"/>
              <a:t> разбиения области определения</a:t>
            </a:r>
          </a:p>
          <a:p>
            <a:pPr eaLnBrk="0" hangingPunct="0"/>
            <a:endParaRPr lang="ru-RU" i="1" dirty="0" smtClean="0"/>
          </a:p>
          <a:p>
            <a:pPr eaLnBrk="0" hangingPunct="0"/>
            <a:r>
              <a:rPr lang="ru-RU" dirty="0" smtClean="0"/>
              <a:t>B-сплайн</a:t>
            </a:r>
            <a:r>
              <a:rPr lang="ru-RU" i="1" dirty="0" smtClean="0"/>
              <a:t> – </a:t>
            </a:r>
            <a:r>
              <a:rPr lang="ru-RU" dirty="0" smtClean="0"/>
              <a:t>это «</a:t>
            </a:r>
            <a:r>
              <a:rPr lang="ru-RU" i="1" dirty="0" smtClean="0"/>
              <a:t>базисный сплайн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395536" y="4161854"/>
            <a:ext cx="8499475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i="1" dirty="0" smtClean="0"/>
              <a:t>Теорема</a:t>
            </a:r>
            <a:r>
              <a:rPr lang="ru-RU" dirty="0" smtClean="0"/>
              <a:t>:  любой сплайн с заданной степенью, гладкостью и областью</a:t>
            </a:r>
            <a:br>
              <a:rPr lang="ru-RU" dirty="0" smtClean="0"/>
            </a:br>
            <a:r>
              <a:rPr lang="ru-RU" dirty="0" smtClean="0"/>
              <a:t>	   может быть представлен как линейная комбинация </a:t>
            </a:r>
            <a:r>
              <a:rPr lang="ru-RU" i="1" dirty="0" smtClean="0"/>
              <a:t>B-сплайнов</a:t>
            </a:r>
            <a:br>
              <a:rPr lang="ru-RU" i="1" dirty="0" smtClean="0"/>
            </a:br>
            <a:r>
              <a:rPr lang="ru-RU" i="1" dirty="0" smtClean="0"/>
              <a:t>	   </a:t>
            </a:r>
            <a:r>
              <a:rPr lang="ru-RU" dirty="0" smtClean="0"/>
              <a:t>той же степени и гладкости на той же области определения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en-US" sz="2800" dirty="0" smtClean="0"/>
              <a:t>B-</a:t>
            </a:r>
            <a:r>
              <a:rPr lang="ru-RU" sz="2800" dirty="0" smtClean="0"/>
              <a:t>сплайн</a:t>
            </a:r>
            <a:br>
              <a:rPr lang="ru-RU" sz="2800" dirty="0" smtClean="0"/>
            </a:br>
            <a:r>
              <a:rPr lang="ru-RU" sz="2400" dirty="0" smtClean="0"/>
              <a:t>(определение)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24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6</a:t>
            </a:r>
            <a:r>
              <a:rPr lang="ru-RU" dirty="0" smtClean="0"/>
              <a:t> B-сплайн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r>
              <a:rPr lang="ru-RU" dirty="0" smtClean="0"/>
              <a:t> </a:t>
            </a:r>
            <a:endParaRPr lang="ru-RU" dirty="0"/>
          </a:p>
        </p:txBody>
      </p:sp>
      <p:graphicFrame>
        <p:nvGraphicFramePr>
          <p:cNvPr id="9" name="Object 4"/>
          <p:cNvGraphicFramePr>
            <a:graphicFrameLocks noChangeAspect="1"/>
          </p:cNvGraphicFramePr>
          <p:nvPr>
            <p:ph idx="1"/>
          </p:nvPr>
        </p:nvGraphicFramePr>
        <p:xfrm>
          <a:off x="1150938" y="1773238"/>
          <a:ext cx="6724650" cy="1727200"/>
        </p:xfrm>
        <a:graphic>
          <a:graphicData uri="http://schemas.openxmlformats.org/presentationml/2006/ole">
            <p:oleObj spid="_x0000_s102402" name="Equation" r:id="rId4" imgW="3708360" imgH="952200" progId="Equation.DSMT4">
              <p:embed/>
            </p:oleObj>
          </a:graphicData>
        </a:graphic>
      </p:graphicFrame>
      <p:graphicFrame>
        <p:nvGraphicFramePr>
          <p:cNvPr id="10" name="Object 6"/>
          <p:cNvGraphicFramePr>
            <a:graphicFrameLocks noChangeAspect="1"/>
          </p:cNvGraphicFramePr>
          <p:nvPr/>
        </p:nvGraphicFramePr>
        <p:xfrm>
          <a:off x="1900708" y="4828629"/>
          <a:ext cx="1917700" cy="685800"/>
        </p:xfrm>
        <a:graphic>
          <a:graphicData uri="http://schemas.openxmlformats.org/presentationml/2006/ole">
            <p:oleObj spid="_x0000_s102403" name="Equation" r:id="rId5" imgW="1422360" imgH="507960" progId="Equation.DSMT4">
              <p:embed/>
            </p:oleObj>
          </a:graphicData>
        </a:graphic>
      </p:graphicFrame>
      <p:graphicFrame>
        <p:nvGraphicFramePr>
          <p:cNvPr id="11" name="Object 7"/>
          <p:cNvGraphicFramePr>
            <a:graphicFrameLocks noChangeAspect="1"/>
          </p:cNvGraphicFramePr>
          <p:nvPr/>
        </p:nvGraphicFramePr>
        <p:xfrm>
          <a:off x="1900708" y="5547766"/>
          <a:ext cx="3714750" cy="617538"/>
        </p:xfrm>
        <a:graphic>
          <a:graphicData uri="http://schemas.openxmlformats.org/presentationml/2006/ole">
            <p:oleObj spid="_x0000_s102404" name="Equation" r:id="rId6" imgW="2755800" imgH="457200" progId="Equation.DSMT4">
              <p:embed/>
            </p:oleObj>
          </a:graphicData>
        </a:graphic>
      </p:graphicFrame>
      <p:sp>
        <p:nvSpPr>
          <p:cNvPr id="15" name="Text Box 13"/>
          <p:cNvSpPr txBox="1">
            <a:spLocks noChangeArrowheads="1"/>
          </p:cNvSpPr>
          <p:nvPr/>
        </p:nvSpPr>
        <p:spPr bwMode="auto">
          <a:xfrm>
            <a:off x="611560" y="4005064"/>
            <a:ext cx="490916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/>
              <a:t>Базисные функции </a:t>
            </a:r>
            <a:r>
              <a:rPr lang="ru-RU" dirty="0" smtClean="0"/>
              <a:t>рассчитываются</a:t>
            </a:r>
            <a:br>
              <a:rPr lang="ru-RU" dirty="0" smtClean="0"/>
            </a:br>
            <a:r>
              <a:rPr lang="ru-RU" dirty="0" smtClean="0"/>
              <a:t>по </a:t>
            </a:r>
            <a:r>
              <a:rPr lang="ru-RU" dirty="0"/>
              <a:t>рекуррентным формулам Кокса-де Бура: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67544" y="1268760"/>
            <a:ext cx="82089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B-сплайн </a:t>
            </a:r>
            <a:r>
              <a:rPr lang="ru-RU" dirty="0" smtClean="0"/>
              <a:t>– это параметрическая кривая, задаваемая выражением: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en-US" sz="2800" dirty="0" smtClean="0"/>
              <a:t>B-</a:t>
            </a:r>
            <a:r>
              <a:rPr lang="ru-RU" sz="2800" dirty="0" smtClean="0"/>
              <a:t>сплайн</a:t>
            </a:r>
            <a:br>
              <a:rPr lang="ru-RU" sz="2800" dirty="0" smtClean="0"/>
            </a:br>
            <a:r>
              <a:rPr lang="ru-RU" sz="2400" dirty="0" smtClean="0"/>
              <a:t>(задание вектора узлов)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25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6</a:t>
            </a:r>
            <a:r>
              <a:rPr lang="ru-RU" dirty="0" smtClean="0"/>
              <a:t> B-сплайн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r>
              <a:rPr lang="ru-RU" dirty="0" smtClean="0"/>
              <a:t> </a:t>
            </a:r>
            <a:endParaRPr lang="ru-RU" dirty="0"/>
          </a:p>
        </p:txBody>
      </p:sp>
      <p:grpSp>
        <p:nvGrpSpPr>
          <p:cNvPr id="11" name="Группа 10"/>
          <p:cNvGrpSpPr/>
          <p:nvPr/>
        </p:nvGrpSpPr>
        <p:grpSpPr>
          <a:xfrm>
            <a:off x="755576" y="1484784"/>
            <a:ext cx="4923879" cy="387350"/>
            <a:chOff x="755576" y="1484784"/>
            <a:chExt cx="4923879" cy="387350"/>
          </a:xfrm>
        </p:grpSpPr>
        <p:graphicFrame>
          <p:nvGraphicFramePr>
            <p:cNvPr id="9" name="Object 4"/>
            <p:cNvGraphicFramePr>
              <a:graphicFrameLocks noChangeAspect="1"/>
            </p:cNvGraphicFramePr>
            <p:nvPr>
              <p:ph idx="1"/>
            </p:nvPr>
          </p:nvGraphicFramePr>
          <p:xfrm>
            <a:off x="3491880" y="1484784"/>
            <a:ext cx="2187575" cy="387350"/>
          </p:xfrm>
          <a:graphic>
            <a:graphicData uri="http://schemas.openxmlformats.org/presentationml/2006/ole">
              <p:oleObj spid="_x0000_s7170" name="Equation" r:id="rId4" imgW="1434960" imgH="253800" progId="Equation.DSMT4">
                <p:embed/>
              </p:oleObj>
            </a:graphicData>
          </a:graphic>
        </p:graphicFrame>
        <p:sp>
          <p:nvSpPr>
            <p:cNvPr id="16" name="Прямоугольник 15"/>
            <p:cNvSpPr/>
            <p:nvPr/>
          </p:nvSpPr>
          <p:spPr>
            <a:xfrm>
              <a:off x="755576" y="1484784"/>
              <a:ext cx="273630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b="1" dirty="0" smtClean="0"/>
                <a:t>Открытый </a:t>
              </a:r>
              <a:r>
                <a:rPr lang="en-US" b="1" dirty="0" smtClean="0"/>
                <a:t>B</a:t>
              </a:r>
              <a:r>
                <a:rPr lang="ru-RU" b="1" dirty="0" smtClean="0"/>
                <a:t>-сплайн:</a:t>
              </a:r>
              <a:endParaRPr lang="ru-RU" dirty="0"/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899592" y="2348880"/>
            <a:ext cx="5720928" cy="1663700"/>
            <a:chOff x="899592" y="2348880"/>
            <a:chExt cx="5720928" cy="1663700"/>
          </a:xfrm>
        </p:grpSpPr>
        <p:graphicFrame>
          <p:nvGraphicFramePr>
            <p:cNvPr id="13" name="Object 4"/>
            <p:cNvGraphicFramePr>
              <a:graphicFrameLocks noChangeAspect="1"/>
            </p:cNvGraphicFramePr>
            <p:nvPr/>
          </p:nvGraphicFramePr>
          <p:xfrm>
            <a:off x="3851920" y="2348880"/>
            <a:ext cx="2768600" cy="1663700"/>
          </p:xfrm>
          <a:graphic>
            <a:graphicData uri="http://schemas.openxmlformats.org/presentationml/2006/ole">
              <p:oleObj spid="_x0000_s7175" name="Equation" r:id="rId5" imgW="1815840" imgH="1091880" progId="Equation.DSMT4">
                <p:embed/>
              </p:oleObj>
            </a:graphicData>
          </a:graphic>
        </p:graphicFrame>
        <p:sp>
          <p:nvSpPr>
            <p:cNvPr id="17" name="Прямоугольник 16"/>
            <p:cNvSpPr/>
            <p:nvPr/>
          </p:nvSpPr>
          <p:spPr>
            <a:xfrm>
              <a:off x="899592" y="2924944"/>
              <a:ext cx="273630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b="1" dirty="0" smtClean="0"/>
                <a:t>Закрытый </a:t>
              </a:r>
              <a:r>
                <a:rPr lang="en-US" b="1" dirty="0" smtClean="0"/>
                <a:t>B</a:t>
              </a:r>
              <a:r>
                <a:rPr lang="ru-RU" b="1" dirty="0" smtClean="0"/>
                <a:t>-сплайн:</a:t>
              </a:r>
              <a:endParaRPr lang="ru-RU" dirty="0"/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1475656" y="4652963"/>
            <a:ext cx="6917457" cy="1490662"/>
            <a:chOff x="1475656" y="4652963"/>
            <a:chExt cx="6917457" cy="1490662"/>
          </a:xfrm>
        </p:grpSpPr>
        <p:sp>
          <p:nvSpPr>
            <p:cNvPr id="19" name="Прямоугольник 18"/>
            <p:cNvSpPr/>
            <p:nvPr/>
          </p:nvSpPr>
          <p:spPr>
            <a:xfrm>
              <a:off x="1475656" y="5085184"/>
              <a:ext cx="273630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b="1" dirty="0" smtClean="0"/>
                <a:t>Замкнутый </a:t>
              </a:r>
              <a:r>
                <a:rPr lang="en-US" b="1" dirty="0" smtClean="0"/>
                <a:t>B</a:t>
              </a:r>
              <a:r>
                <a:rPr lang="ru-RU" b="1" dirty="0" smtClean="0"/>
                <a:t>-сплайн:</a:t>
              </a:r>
              <a:endParaRPr lang="ru-RU" dirty="0"/>
            </a:p>
          </p:txBody>
        </p:sp>
        <p:graphicFrame>
          <p:nvGraphicFramePr>
            <p:cNvPr id="3" name="Object 4"/>
            <p:cNvGraphicFramePr>
              <a:graphicFrameLocks noChangeAspect="1"/>
            </p:cNvGraphicFramePr>
            <p:nvPr/>
          </p:nvGraphicFramePr>
          <p:xfrm>
            <a:off x="4619625" y="4652963"/>
            <a:ext cx="3773488" cy="1490662"/>
          </p:xfrm>
          <a:graphic>
            <a:graphicData uri="http://schemas.openxmlformats.org/presentationml/2006/ole">
              <p:oleObj spid="_x0000_s7177" name="Equation" r:id="rId6" imgW="2476440" imgH="977760" progId="Equation.DSMT4">
                <p:embed/>
              </p:oleObj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en-US" sz="2800" dirty="0" smtClean="0"/>
              <a:t>B-</a:t>
            </a:r>
            <a:r>
              <a:rPr lang="ru-RU" sz="2800" dirty="0" smtClean="0"/>
              <a:t>сплайн </a:t>
            </a:r>
            <a:br>
              <a:rPr lang="ru-RU" sz="2800" dirty="0" smtClean="0"/>
            </a:br>
            <a:r>
              <a:rPr lang="ru-RU" sz="2400" dirty="0" smtClean="0"/>
              <a:t>(некоторые свойства)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26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6</a:t>
            </a:r>
            <a:r>
              <a:rPr lang="ru-RU" dirty="0" smtClean="0"/>
              <a:t> B-сплайн  </a:t>
            </a:r>
            <a:r>
              <a:rPr lang="en-US" dirty="0" smtClean="0"/>
              <a:t>[</a:t>
            </a:r>
            <a:r>
              <a:rPr lang="ru-RU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r>
              <a:rPr lang="ru-RU" dirty="0" smtClean="0"/>
              <a:t> </a:t>
            </a:r>
            <a:endParaRPr lang="ru-RU" dirty="0"/>
          </a:p>
        </p:txBody>
      </p:sp>
      <p:graphicFrame>
        <p:nvGraphicFramePr>
          <p:cNvPr id="18" name="Object 8"/>
          <p:cNvGraphicFramePr>
            <a:graphicFrameLocks noChangeAspect="1"/>
          </p:cNvGraphicFramePr>
          <p:nvPr>
            <p:ph sz="half" idx="4294967295"/>
          </p:nvPr>
        </p:nvGraphicFramePr>
        <p:xfrm>
          <a:off x="7741295" y="2021483"/>
          <a:ext cx="719137" cy="400050"/>
        </p:xfrm>
        <a:graphic>
          <a:graphicData uri="http://schemas.openxmlformats.org/presentationml/2006/ole">
            <p:oleObj spid="_x0000_s8198" name="Equation" r:id="rId4" imgW="457200" imgH="253800" progId="Equation.DSMT4">
              <p:embed/>
            </p:oleObj>
          </a:graphicData>
        </a:graphic>
      </p:graphicFrame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503238" y="1253133"/>
            <a:ext cx="8173218" cy="294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i="1" dirty="0"/>
              <a:t>Некоторые свойства</a:t>
            </a:r>
            <a:r>
              <a:rPr lang="ru-RU" dirty="0"/>
              <a:t>:</a:t>
            </a:r>
          </a:p>
          <a:p>
            <a:pPr lvl="1">
              <a:spcBef>
                <a:spcPct val="40000"/>
              </a:spcBef>
              <a:buFontTx/>
              <a:buChar char="•"/>
            </a:pPr>
            <a:r>
              <a:rPr lang="ru-RU" dirty="0"/>
              <a:t> </a:t>
            </a:r>
            <a:r>
              <a:rPr lang="ru-RU" dirty="0" smtClean="0"/>
              <a:t>если               </a:t>
            </a:r>
            <a:r>
              <a:rPr lang="ru-RU" dirty="0"/>
              <a:t>, то </a:t>
            </a:r>
            <a:r>
              <a:rPr lang="ru-RU" i="1" dirty="0" smtClean="0"/>
              <a:t>Закрытый </a:t>
            </a:r>
            <a:r>
              <a:rPr lang="en-US" i="1" dirty="0" smtClean="0"/>
              <a:t>B</a:t>
            </a:r>
            <a:r>
              <a:rPr lang="ru-RU" i="1" dirty="0" smtClean="0"/>
              <a:t>-сплайн </a:t>
            </a:r>
            <a:r>
              <a:rPr lang="ru-RU" dirty="0" smtClean="0"/>
              <a:t>вырождается </a:t>
            </a:r>
            <a:r>
              <a:rPr lang="ru-RU" dirty="0"/>
              <a:t>в </a:t>
            </a:r>
            <a:r>
              <a:rPr lang="ru-RU" i="1" dirty="0"/>
              <a:t>Кривую Безье</a:t>
            </a:r>
          </a:p>
          <a:p>
            <a:pPr lvl="1">
              <a:spcBef>
                <a:spcPct val="40000"/>
              </a:spcBef>
              <a:buFontTx/>
              <a:buChar char="•"/>
            </a:pPr>
            <a:r>
              <a:rPr lang="ru-RU" dirty="0"/>
              <a:t> масштабирование и параллельный перенос КТ не влияет на</a:t>
            </a:r>
          </a:p>
          <a:p>
            <a:pPr lvl="1">
              <a:spcBef>
                <a:spcPct val="40000"/>
              </a:spcBef>
              <a:buFontTx/>
              <a:buChar char="•"/>
            </a:pPr>
            <a:r>
              <a:rPr lang="ru-RU" dirty="0"/>
              <a:t> содержится в выпуклой оболочке его КТ</a:t>
            </a:r>
          </a:p>
          <a:p>
            <a:pPr lvl="1">
              <a:spcBef>
                <a:spcPct val="40000"/>
              </a:spcBef>
              <a:buFontTx/>
              <a:buChar char="•"/>
            </a:pPr>
            <a:r>
              <a:rPr lang="ru-RU" dirty="0"/>
              <a:t> в общем случае является локальным</a:t>
            </a:r>
          </a:p>
          <a:p>
            <a:pPr lvl="1">
              <a:spcBef>
                <a:spcPct val="40000"/>
              </a:spcBef>
              <a:buFontTx/>
              <a:buChar char="•"/>
            </a:pPr>
            <a:r>
              <a:rPr lang="ru-RU" dirty="0"/>
              <a:t> степень гладкости равна </a:t>
            </a:r>
          </a:p>
          <a:p>
            <a:pPr lvl="1">
              <a:spcBef>
                <a:spcPct val="40000"/>
              </a:spcBef>
              <a:buFontTx/>
              <a:buChar char="•"/>
            </a:pPr>
            <a:r>
              <a:rPr lang="ru-RU" dirty="0"/>
              <a:t> кривая проходит вблизи средней точки каждой стороны</a:t>
            </a:r>
            <a:br>
              <a:rPr lang="ru-RU" dirty="0"/>
            </a:br>
            <a:r>
              <a:rPr lang="ru-RU" dirty="0"/>
              <a:t>	выпуклой оболочки, за исключением первой и последней</a:t>
            </a:r>
          </a:p>
        </p:txBody>
      </p:sp>
      <p:graphicFrame>
        <p:nvGraphicFramePr>
          <p:cNvPr id="20" name="Object 11"/>
          <p:cNvGraphicFramePr>
            <a:graphicFrameLocks noChangeAspect="1"/>
          </p:cNvGraphicFramePr>
          <p:nvPr/>
        </p:nvGraphicFramePr>
        <p:xfrm>
          <a:off x="1763688" y="1690701"/>
          <a:ext cx="879475" cy="319087"/>
        </p:xfrm>
        <a:graphic>
          <a:graphicData uri="http://schemas.openxmlformats.org/presentationml/2006/ole">
            <p:oleObj spid="_x0000_s8199" name="Equation" r:id="rId5" imgW="558720" imgH="203040" progId="Equation.DSMT4">
              <p:embed/>
            </p:oleObj>
          </a:graphicData>
        </a:graphic>
      </p:graphicFrame>
      <p:graphicFrame>
        <p:nvGraphicFramePr>
          <p:cNvPr id="21" name="Object 15"/>
          <p:cNvGraphicFramePr>
            <a:graphicFrameLocks noChangeAspect="1"/>
          </p:cNvGraphicFramePr>
          <p:nvPr/>
        </p:nvGraphicFramePr>
        <p:xfrm>
          <a:off x="3923928" y="3207345"/>
          <a:ext cx="519113" cy="319088"/>
        </p:xfrm>
        <a:graphic>
          <a:graphicData uri="http://schemas.openxmlformats.org/presentationml/2006/ole">
            <p:oleObj spid="_x0000_s8200" name="Equation" r:id="rId6" imgW="330120" imgH="203040" progId="Equation.DSMT4">
              <p:embed/>
            </p:oleObj>
          </a:graphicData>
        </a:graphic>
      </p:graphicFrame>
      <p:pic>
        <p:nvPicPr>
          <p:cNvPr id="22" name="Picture 16" descr="Spline_B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331913" y="4215408"/>
            <a:ext cx="5688012" cy="209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NURBS</a:t>
            </a:r>
            <a:r>
              <a:rPr lang="en-US" sz="2800" dirty="0" smtClean="0"/>
              <a:t>-</a:t>
            </a:r>
            <a:r>
              <a:rPr lang="ru-RU" sz="2800" dirty="0" smtClean="0"/>
              <a:t>сплайн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smtClean="0"/>
              <a:t>Non-Uniform Rational B-</a:t>
            </a:r>
            <a:r>
              <a:rPr lang="en-US" sz="2400" dirty="0" err="1" smtClean="0"/>
              <a:t>Spline</a:t>
            </a:r>
            <a:r>
              <a:rPr lang="ru-RU" sz="2400" dirty="0" smtClean="0"/>
              <a:t>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27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7</a:t>
            </a:r>
            <a:r>
              <a:rPr lang="ru-RU" dirty="0" smtClean="0"/>
              <a:t> NURBS</a:t>
            </a:r>
            <a:r>
              <a:rPr lang="en-US" dirty="0" smtClean="0"/>
              <a:t>-</a:t>
            </a:r>
            <a:r>
              <a:rPr lang="ru-RU" dirty="0" smtClean="0"/>
              <a:t>сплайн</a:t>
            </a:r>
            <a:r>
              <a:rPr lang="en-US" dirty="0" smtClean="0"/>
              <a:t>  [1/2]</a:t>
            </a:r>
            <a:endParaRPr lang="ru-RU" dirty="0"/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528813" y="2066826"/>
            <a:ext cx="6347443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/>
              <a:t>Рациональный В-сплайн </a:t>
            </a:r>
            <a:r>
              <a:rPr lang="ru-RU" b="1" dirty="0" smtClean="0"/>
              <a:t> </a:t>
            </a:r>
            <a:r>
              <a:rPr lang="ru-RU" dirty="0" smtClean="0"/>
              <a:t>– это проекция (обобщение)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	</a:t>
            </a:r>
            <a:r>
              <a:rPr lang="ru-RU" i="1" dirty="0" smtClean="0"/>
              <a:t>нерационального</a:t>
            </a:r>
            <a:r>
              <a:rPr lang="ru-RU" dirty="0" smtClean="0"/>
              <a:t> </a:t>
            </a:r>
            <a:r>
              <a:rPr lang="ru-RU" dirty="0"/>
              <a:t>(полиномиального) В-сплайна,</a:t>
            </a:r>
            <a:br>
              <a:rPr lang="ru-RU" dirty="0"/>
            </a:br>
            <a:r>
              <a:rPr lang="ru-RU" dirty="0" smtClean="0"/>
              <a:t>	определенного </a:t>
            </a:r>
            <a:r>
              <a:rPr lang="ru-RU" dirty="0"/>
              <a:t>в четырехмерном (</a:t>
            </a:r>
            <a:r>
              <a:rPr lang="ru-RU" dirty="0" smtClean="0"/>
              <a:t>4D)</a:t>
            </a:r>
            <a:br>
              <a:rPr lang="ru-RU" dirty="0" smtClean="0"/>
            </a:br>
            <a:r>
              <a:rPr lang="ru-RU" dirty="0" smtClean="0"/>
              <a:t>	однородном </a:t>
            </a:r>
            <a:r>
              <a:rPr lang="ru-RU" dirty="0"/>
              <a:t>координатном пространстве,</a:t>
            </a:r>
            <a:br>
              <a:rPr lang="ru-RU" dirty="0"/>
            </a:br>
            <a:r>
              <a:rPr lang="ru-RU" dirty="0" smtClean="0"/>
              <a:t>	на </a:t>
            </a:r>
            <a:r>
              <a:rPr lang="ru-RU" dirty="0"/>
              <a:t>трехмерное (3D) физическое пространство </a:t>
            </a:r>
          </a:p>
        </p:txBody>
      </p:sp>
      <p:graphicFrame>
        <p:nvGraphicFramePr>
          <p:cNvPr id="11" name="Object 9"/>
          <p:cNvGraphicFramePr>
            <a:graphicFrameLocks noChangeAspect="1"/>
          </p:cNvGraphicFramePr>
          <p:nvPr>
            <p:ph idx="1"/>
          </p:nvPr>
        </p:nvGraphicFramePr>
        <p:xfrm>
          <a:off x="2344566" y="3722291"/>
          <a:ext cx="3375025" cy="641350"/>
        </p:xfrm>
        <a:graphic>
          <a:graphicData uri="http://schemas.openxmlformats.org/presentationml/2006/ole">
            <p:oleObj spid="_x0000_s9221" name="Equation" r:id="rId4" imgW="2273040" imgH="431640" progId="Equation.DSMT4">
              <p:embed/>
            </p:oleObj>
          </a:graphicData>
        </a:graphic>
      </p:graphicFrame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528813" y="1412776"/>
            <a:ext cx="552696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 smtClean="0"/>
              <a:t>NURBS</a:t>
            </a:r>
            <a:r>
              <a:rPr lang="ru-RU" dirty="0" smtClean="0"/>
              <a:t> – неоднородный </a:t>
            </a:r>
            <a:r>
              <a:rPr lang="ru-RU" dirty="0"/>
              <a:t>рациональный </a:t>
            </a:r>
            <a:r>
              <a:rPr lang="ru-RU" dirty="0" smtClean="0"/>
              <a:t>B-сплайн</a:t>
            </a:r>
            <a:endParaRPr lang="ru-RU" dirty="0"/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683568" y="4809926"/>
            <a:ext cx="525658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 smtClean="0"/>
              <a:t>Если </a:t>
            </a:r>
            <a:r>
              <a:rPr lang="ru-RU" dirty="0" smtClean="0"/>
              <a:t>узлы</a:t>
            </a:r>
            <a:r>
              <a:rPr lang="ru-RU" dirty="0" smtClean="0"/>
              <a:t> </a:t>
            </a:r>
            <a:r>
              <a:rPr lang="ru-RU" dirty="0" smtClean="0"/>
              <a:t>равноудалены друг от друга,</a:t>
            </a:r>
            <a:br>
              <a:rPr lang="ru-RU" dirty="0" smtClean="0"/>
            </a:br>
            <a:r>
              <a:rPr lang="ru-RU" dirty="0" smtClean="0"/>
              <a:t>	то </a:t>
            </a:r>
            <a:r>
              <a:rPr lang="ru-RU" b="1" dirty="0" smtClean="0"/>
              <a:t>B-сплайн</a:t>
            </a:r>
            <a:r>
              <a:rPr lang="ru-RU" dirty="0" smtClean="0"/>
              <a:t> является </a:t>
            </a:r>
            <a:r>
              <a:rPr lang="ru-RU" b="1" dirty="0" smtClean="0"/>
              <a:t>однородным</a:t>
            </a:r>
            <a:r>
              <a:rPr lang="ru-RU" dirty="0" smtClean="0"/>
              <a:t>,</a:t>
            </a:r>
            <a:br>
              <a:rPr lang="ru-RU" dirty="0" smtClean="0"/>
            </a:br>
            <a:r>
              <a:rPr lang="ru-RU" dirty="0" smtClean="0"/>
              <a:t>	в противном случае - </a:t>
            </a:r>
            <a:r>
              <a:rPr lang="ru-RU" b="1" dirty="0" smtClean="0"/>
              <a:t>неоднородный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NURBS</a:t>
            </a:r>
            <a:r>
              <a:rPr lang="en-US" sz="2800" dirty="0" smtClean="0"/>
              <a:t>-</a:t>
            </a:r>
            <a:r>
              <a:rPr lang="ru-RU" sz="2800" dirty="0" smtClean="0"/>
              <a:t>сплайн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smtClean="0"/>
              <a:t>Non-Uniform Rational B-</a:t>
            </a:r>
            <a:r>
              <a:rPr lang="en-US" sz="2400" dirty="0" err="1" smtClean="0"/>
              <a:t>Spline</a:t>
            </a:r>
            <a:r>
              <a:rPr lang="ru-RU" sz="2400" dirty="0" smtClean="0"/>
              <a:t>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28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7</a:t>
            </a:r>
            <a:r>
              <a:rPr lang="ru-RU" dirty="0" smtClean="0"/>
              <a:t> NURBS</a:t>
            </a:r>
            <a:r>
              <a:rPr lang="en-US" dirty="0" smtClean="0"/>
              <a:t>-</a:t>
            </a:r>
            <a:r>
              <a:rPr lang="ru-RU" dirty="0" smtClean="0"/>
              <a:t>сплайн</a:t>
            </a:r>
            <a:r>
              <a:rPr lang="en-US" dirty="0" smtClean="0"/>
              <a:t>  [2/2]</a:t>
            </a:r>
            <a:endParaRPr lang="ru-RU" dirty="0"/>
          </a:p>
        </p:txBody>
      </p:sp>
      <p:graphicFrame>
        <p:nvGraphicFramePr>
          <p:cNvPr id="12" name="Object 16"/>
          <p:cNvGraphicFramePr>
            <a:graphicFrameLocks noChangeAspect="1"/>
          </p:cNvGraphicFramePr>
          <p:nvPr>
            <p:ph sz="half" idx="1"/>
          </p:nvPr>
        </p:nvGraphicFramePr>
        <p:xfrm>
          <a:off x="7021264" y="2592785"/>
          <a:ext cx="1223963" cy="612775"/>
        </p:xfrm>
        <a:graphic>
          <a:graphicData uri="http://schemas.openxmlformats.org/presentationml/2006/ole">
            <p:oleObj spid="_x0000_s48131" name="Equation" r:id="rId4" imgW="863280" imgH="431640" progId="Equation.DSMT4">
              <p:embed/>
            </p:oleObj>
          </a:graphicData>
        </a:graphic>
      </p:graphicFrame>
      <p:graphicFrame>
        <p:nvGraphicFramePr>
          <p:cNvPr id="15" name="Object 10"/>
          <p:cNvGraphicFramePr>
            <a:graphicFrameLocks noChangeAspect="1"/>
          </p:cNvGraphicFramePr>
          <p:nvPr/>
        </p:nvGraphicFramePr>
        <p:xfrm>
          <a:off x="467544" y="1196752"/>
          <a:ext cx="4119563" cy="1401763"/>
        </p:xfrm>
        <a:graphic>
          <a:graphicData uri="http://schemas.openxmlformats.org/presentationml/2006/ole">
            <p:oleObj spid="_x0000_s48132" name="Equation" r:id="rId5" imgW="2463480" imgH="838080" progId="Equation.DSMT4">
              <p:embed/>
            </p:oleObj>
          </a:graphicData>
        </a:graphic>
      </p:graphicFrame>
      <p:sp>
        <p:nvSpPr>
          <p:cNvPr id="16" name="Text Box 12"/>
          <p:cNvSpPr txBox="1">
            <a:spLocks noChangeArrowheads="1"/>
          </p:cNvSpPr>
          <p:nvPr/>
        </p:nvSpPr>
        <p:spPr bwMode="auto">
          <a:xfrm>
            <a:off x="4192339" y="3069035"/>
            <a:ext cx="29416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– веса контрольных точек</a:t>
            </a:r>
          </a:p>
        </p:txBody>
      </p:sp>
      <p:pic>
        <p:nvPicPr>
          <p:cNvPr id="17" name="Picture 13" descr="Spline_BURBS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7545" y="3522366"/>
            <a:ext cx="8124900" cy="2786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 Box 14"/>
          <p:cNvSpPr txBox="1">
            <a:spLocks noChangeArrowheads="1"/>
          </p:cNvSpPr>
          <p:nvPr/>
        </p:nvSpPr>
        <p:spPr bwMode="auto">
          <a:xfrm>
            <a:off x="4139952" y="2276872"/>
            <a:ext cx="29352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/>
              <a:t>– вершины полигона в </a:t>
            </a:r>
            <a:r>
              <a:rPr lang="en-US" dirty="0"/>
              <a:t>3D</a:t>
            </a:r>
            <a:endParaRPr lang="ru-RU" dirty="0"/>
          </a:p>
        </p:txBody>
      </p:sp>
      <p:sp>
        <p:nvSpPr>
          <p:cNvPr id="19" name="Text Box 15"/>
          <p:cNvSpPr txBox="1">
            <a:spLocks noChangeArrowheads="1"/>
          </p:cNvSpPr>
          <p:nvPr/>
        </p:nvSpPr>
        <p:spPr bwMode="auto">
          <a:xfrm>
            <a:off x="4643189" y="2708672"/>
            <a:ext cx="25003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– базисные функции, </a:t>
            </a:r>
          </a:p>
        </p:txBody>
      </p:sp>
      <p:graphicFrame>
        <p:nvGraphicFramePr>
          <p:cNvPr id="20" name="Object 20"/>
          <p:cNvGraphicFramePr>
            <a:graphicFrameLocks noChangeAspect="1"/>
          </p:cNvGraphicFramePr>
          <p:nvPr/>
        </p:nvGraphicFramePr>
        <p:xfrm>
          <a:off x="3931989" y="2332435"/>
          <a:ext cx="711200" cy="1095375"/>
        </p:xfrm>
        <a:graphic>
          <a:graphicData uri="http://schemas.openxmlformats.org/presentationml/2006/ole">
            <p:oleObj spid="_x0000_s48133" name="Equation" r:id="rId7" imgW="469800" imgH="7236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  <p:bldP spid="1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err="1" smtClean="0"/>
              <a:t>Лагранжев</a:t>
            </a:r>
            <a:r>
              <a:rPr lang="ru-RU" sz="2800" dirty="0" smtClean="0"/>
              <a:t> квадратичный интерполяционный</a:t>
            </a:r>
            <a:br>
              <a:rPr lang="ru-RU" sz="2800" dirty="0" smtClean="0"/>
            </a:br>
            <a:r>
              <a:rPr lang="ru-RU" sz="2400" dirty="0" smtClean="0"/>
              <a:t>(различные наборы КТ)</a:t>
            </a:r>
            <a:endParaRPr lang="ru-RU" sz="20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29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8</a:t>
            </a:r>
            <a:r>
              <a:rPr lang="ru-RU" dirty="0" smtClean="0"/>
              <a:t> Сравнение сплайнов  </a:t>
            </a:r>
            <a:r>
              <a:rPr lang="en-US" dirty="0" smtClean="0"/>
              <a:t>[1/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grpSp>
        <p:nvGrpSpPr>
          <p:cNvPr id="22" name="Группа 21"/>
          <p:cNvGrpSpPr/>
          <p:nvPr/>
        </p:nvGrpSpPr>
        <p:grpSpPr>
          <a:xfrm>
            <a:off x="467544" y="1196752"/>
            <a:ext cx="2697984" cy="2562091"/>
            <a:chOff x="467544" y="1196752"/>
            <a:chExt cx="2697984" cy="2562091"/>
          </a:xfrm>
        </p:grpSpPr>
        <p:pic>
          <p:nvPicPr>
            <p:cNvPr id="10250" name="Picture 10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67544" y="1196752"/>
              <a:ext cx="2697984" cy="23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" name="TextBox 15"/>
            <p:cNvSpPr txBox="1"/>
            <p:nvPr/>
          </p:nvSpPr>
          <p:spPr>
            <a:xfrm>
              <a:off x="827584" y="3420289"/>
              <a:ext cx="98296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7 точек</a:t>
              </a:r>
              <a:endParaRPr lang="ru-RU" sz="16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3275856" y="1196752"/>
            <a:ext cx="2689274" cy="2880320"/>
            <a:chOff x="3275856" y="1196752"/>
            <a:chExt cx="2689274" cy="2880320"/>
          </a:xfrm>
        </p:grpSpPr>
        <p:pic>
          <p:nvPicPr>
            <p:cNvPr id="10251" name="Picture 1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275856" y="1196752"/>
              <a:ext cx="2689274" cy="23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" name="TextBox 16"/>
            <p:cNvSpPr txBox="1"/>
            <p:nvPr/>
          </p:nvSpPr>
          <p:spPr>
            <a:xfrm>
              <a:off x="3491880" y="3492297"/>
              <a:ext cx="196239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+1 точка внутри</a:t>
              </a:r>
            </a:p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(сортировка)</a:t>
              </a:r>
              <a:endParaRPr lang="ru-RU" sz="16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6012160" y="1196752"/>
            <a:ext cx="2696325" cy="2808312"/>
            <a:chOff x="6012160" y="1196752"/>
            <a:chExt cx="2696325" cy="2808312"/>
          </a:xfrm>
        </p:grpSpPr>
        <p:pic>
          <p:nvPicPr>
            <p:cNvPr id="10252" name="Picture 1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012160" y="1196752"/>
              <a:ext cx="2696325" cy="23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" name="TextBox 17"/>
            <p:cNvSpPr txBox="1"/>
            <p:nvPr/>
          </p:nvSpPr>
          <p:spPr>
            <a:xfrm>
              <a:off x="6228184" y="3420289"/>
              <a:ext cx="202331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+1 точка внутри</a:t>
              </a:r>
              <a:b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(без сортировки)</a:t>
              </a:r>
              <a:endParaRPr lang="ru-RU" sz="16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611560" y="3861048"/>
            <a:ext cx="2684102" cy="2384975"/>
            <a:chOff x="611560" y="3861048"/>
            <a:chExt cx="2684102" cy="2384975"/>
          </a:xfrm>
        </p:grpSpPr>
        <p:pic>
          <p:nvPicPr>
            <p:cNvPr id="10253" name="Picture 13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11560" y="3861048"/>
              <a:ext cx="2684102" cy="23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TextBox 18"/>
            <p:cNvSpPr txBox="1"/>
            <p:nvPr/>
          </p:nvSpPr>
          <p:spPr>
            <a:xfrm>
              <a:off x="827584" y="5661248"/>
              <a:ext cx="168828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2 значения</a:t>
              </a:r>
              <a:b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в одной точке</a:t>
              </a:r>
              <a:endParaRPr lang="ru-RU" sz="16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28" name="Группа 27"/>
          <p:cNvGrpSpPr/>
          <p:nvPr/>
        </p:nvGrpSpPr>
        <p:grpSpPr>
          <a:xfrm>
            <a:off x="3203848" y="3861048"/>
            <a:ext cx="2736304" cy="2376264"/>
            <a:chOff x="3203848" y="3861048"/>
            <a:chExt cx="2736304" cy="2376264"/>
          </a:xfrm>
        </p:grpSpPr>
        <p:pic>
          <p:nvPicPr>
            <p:cNvPr id="10254" name="Picture 14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235854" y="3861048"/>
              <a:ext cx="2704298" cy="23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" name="TextBox 19"/>
            <p:cNvSpPr txBox="1"/>
            <p:nvPr/>
          </p:nvSpPr>
          <p:spPr>
            <a:xfrm>
              <a:off x="3203848" y="5898758"/>
              <a:ext cx="205216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+1 точка в конце</a:t>
              </a:r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6084168" y="3861312"/>
            <a:ext cx="2808312" cy="2376000"/>
            <a:chOff x="6084168" y="3861312"/>
            <a:chExt cx="2808312" cy="2376000"/>
          </a:xfrm>
        </p:grpSpPr>
        <p:pic>
          <p:nvPicPr>
            <p:cNvPr id="10255" name="Picture 15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6084168" y="3861312"/>
              <a:ext cx="2692800" cy="23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" name="TextBox 20"/>
            <p:cNvSpPr txBox="1"/>
            <p:nvPr/>
          </p:nvSpPr>
          <p:spPr>
            <a:xfrm>
              <a:off x="6084168" y="5898758"/>
              <a:ext cx="280831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+1 точка внутри (пики)</a:t>
              </a:r>
              <a:endParaRPr lang="ru-RU" sz="16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Определения</a:t>
            </a:r>
            <a:br>
              <a:rPr lang="ru-RU" sz="2800" dirty="0" smtClean="0"/>
            </a:br>
            <a:r>
              <a:rPr lang="ru-RU" sz="2400" dirty="0" smtClean="0"/>
              <a:t>(математические </a:t>
            </a:r>
            <a:r>
              <a:rPr lang="ru-RU" sz="2400" dirty="0" smtClean="0"/>
              <a:t>определения)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8.2.1 </a:t>
            </a:r>
            <a:r>
              <a:rPr lang="ru-RU" dirty="0" smtClean="0"/>
              <a:t>Сплайны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3217912"/>
          </a:xfrm>
        </p:spPr>
        <p:txBody>
          <a:bodyPr>
            <a:no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ru-RU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Сплайн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функция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  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область определения которой разбита на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подобласти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       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на каждой из которых сплайн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совпадает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       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 некоторым алгебраическим многочленом (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полиномом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</a:p>
          <a:p>
            <a:pPr>
              <a:spcBef>
                <a:spcPts val="1800"/>
              </a:spcBef>
              <a:buFontTx/>
              <a:buNone/>
            </a:pPr>
            <a:r>
              <a:rPr lang="ru-RU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Степень сплайна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максимальная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степень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использованных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полиномов</a:t>
            </a:r>
            <a:endParaRPr lang="ru-RU" sz="18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1800"/>
              </a:spcBef>
              <a:buFontTx/>
              <a:buNone/>
            </a:pPr>
            <a:r>
              <a:rPr lang="ru-RU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Гладкость сплайна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максимальный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порядок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непрерывной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                               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производной</a:t>
            </a:r>
            <a:endParaRPr lang="ru-RU" sz="18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1800"/>
              </a:spcBef>
              <a:buFontTx/>
              <a:buNone/>
            </a:pPr>
            <a:r>
              <a:rPr lang="ru-RU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Дефект сплайна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разность между степенью сплайна</a:t>
            </a:r>
            <a: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                          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 его гладкостью</a:t>
            </a:r>
            <a:endParaRPr lang="ru-RU" sz="18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539552" y="4581128"/>
            <a:ext cx="806489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Пример сплайна: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ломаная (кусочно-линейная функция)</a:t>
            </a:r>
          </a:p>
          <a:p>
            <a:pPr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Производная сплайна: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кусочно-постоянная функция </a:t>
            </a:r>
          </a:p>
          <a:p>
            <a:pPr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Степень сплайна:     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</a:t>
            </a:r>
          </a:p>
          <a:p>
            <a:pPr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Гладкость сплайна:  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0</a:t>
            </a:r>
          </a:p>
          <a:p>
            <a:pPr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Дефект сплайна:      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</a:t>
            </a:r>
            <a:endParaRPr lang="ru-RU" sz="1600" i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Эрмитов кубический интерполяционный сплайн</a:t>
            </a:r>
            <a:br>
              <a:rPr lang="ru-RU" sz="2800" dirty="0" smtClean="0"/>
            </a:br>
            <a:r>
              <a:rPr lang="ru-RU" sz="2400" dirty="0" smtClean="0"/>
              <a:t>(различные наборы КТ)</a:t>
            </a:r>
            <a:endParaRPr lang="ru-RU" sz="20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30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8</a:t>
            </a:r>
            <a:r>
              <a:rPr lang="ru-RU" dirty="0" smtClean="0"/>
              <a:t> Сравнение сплайнов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grpSp>
        <p:nvGrpSpPr>
          <p:cNvPr id="17" name="Группа 16"/>
          <p:cNvGrpSpPr/>
          <p:nvPr/>
        </p:nvGrpSpPr>
        <p:grpSpPr>
          <a:xfrm>
            <a:off x="539552" y="1196752"/>
            <a:ext cx="2689652" cy="2376000"/>
            <a:chOff x="539552" y="1196752"/>
            <a:chExt cx="2689652" cy="2376000"/>
          </a:xfrm>
        </p:grpSpPr>
        <p:pic>
          <p:nvPicPr>
            <p:cNvPr id="109570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39552" y="1196752"/>
              <a:ext cx="2689652" cy="23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TextBox 10"/>
            <p:cNvSpPr txBox="1"/>
            <p:nvPr/>
          </p:nvSpPr>
          <p:spPr>
            <a:xfrm>
              <a:off x="827584" y="2996952"/>
              <a:ext cx="98296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7 точек</a:t>
              </a:r>
              <a:endParaRPr lang="ru-RU" sz="16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3347864" y="1197016"/>
            <a:ext cx="2693173" cy="2456719"/>
            <a:chOff x="3347864" y="1197016"/>
            <a:chExt cx="2693173" cy="2456719"/>
          </a:xfrm>
        </p:grpSpPr>
        <p:pic>
          <p:nvPicPr>
            <p:cNvPr id="109572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347864" y="1197016"/>
              <a:ext cx="2693173" cy="23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TextBox 11"/>
            <p:cNvSpPr txBox="1"/>
            <p:nvPr/>
          </p:nvSpPr>
          <p:spPr>
            <a:xfrm>
              <a:off x="3491880" y="3068960"/>
              <a:ext cx="196239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+1 точка внутри</a:t>
              </a:r>
            </a:p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(сортировка)</a:t>
              </a:r>
              <a:endParaRPr lang="ru-RU" sz="16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6012160" y="1196752"/>
            <a:ext cx="2698357" cy="2384975"/>
            <a:chOff x="6012160" y="1196752"/>
            <a:chExt cx="2698357" cy="2384975"/>
          </a:xfrm>
        </p:grpSpPr>
        <p:pic>
          <p:nvPicPr>
            <p:cNvPr id="109573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012160" y="1196752"/>
              <a:ext cx="2698357" cy="23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TextBox 12"/>
            <p:cNvSpPr txBox="1"/>
            <p:nvPr/>
          </p:nvSpPr>
          <p:spPr>
            <a:xfrm>
              <a:off x="6228184" y="2996952"/>
              <a:ext cx="202331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+1 точка внутри</a:t>
              </a:r>
              <a:b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(без сортировки)</a:t>
              </a:r>
              <a:endParaRPr lang="ru-RU" sz="16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539552" y="3933320"/>
            <a:ext cx="2695955" cy="2376000"/>
            <a:chOff x="539552" y="3933320"/>
            <a:chExt cx="2695955" cy="2376000"/>
          </a:xfrm>
        </p:grpSpPr>
        <p:pic>
          <p:nvPicPr>
            <p:cNvPr id="109574" name="Picture 6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39552" y="3933320"/>
              <a:ext cx="2695955" cy="23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" name="TextBox 13"/>
            <p:cNvSpPr txBox="1"/>
            <p:nvPr/>
          </p:nvSpPr>
          <p:spPr>
            <a:xfrm>
              <a:off x="827584" y="5661248"/>
              <a:ext cx="168828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2 значения</a:t>
              </a:r>
              <a:b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в одной точке</a:t>
              </a:r>
              <a:endParaRPr lang="ru-RU" sz="16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3203848" y="3933320"/>
            <a:ext cx="2765549" cy="2376000"/>
            <a:chOff x="3203848" y="3933320"/>
            <a:chExt cx="2765549" cy="2376000"/>
          </a:xfrm>
        </p:grpSpPr>
        <p:pic>
          <p:nvPicPr>
            <p:cNvPr id="109575" name="Picture 7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275856" y="3933320"/>
              <a:ext cx="2693541" cy="23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" name="TextBox 14"/>
            <p:cNvSpPr txBox="1"/>
            <p:nvPr/>
          </p:nvSpPr>
          <p:spPr>
            <a:xfrm>
              <a:off x="3203848" y="5898758"/>
              <a:ext cx="205216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+1 точка в конце</a:t>
              </a: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6012160" y="3933320"/>
            <a:ext cx="2880320" cy="2376000"/>
            <a:chOff x="6012160" y="3933320"/>
            <a:chExt cx="2880320" cy="2376000"/>
          </a:xfrm>
        </p:grpSpPr>
        <p:pic>
          <p:nvPicPr>
            <p:cNvPr id="109576" name="Picture 8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6012160" y="3933320"/>
              <a:ext cx="2698357" cy="23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" name="TextBox 15"/>
            <p:cNvSpPr txBox="1"/>
            <p:nvPr/>
          </p:nvSpPr>
          <p:spPr>
            <a:xfrm>
              <a:off x="6084168" y="5898758"/>
              <a:ext cx="280831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+1 точка внутри (пики)</a:t>
              </a:r>
              <a:endParaRPr lang="ru-RU" sz="16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Эрмитов кубический сглаживающий сплайн</a:t>
            </a:r>
            <a:br>
              <a:rPr lang="ru-RU" sz="2800" dirty="0" smtClean="0"/>
            </a:br>
            <a:r>
              <a:rPr lang="ru-RU" sz="2400" dirty="0" smtClean="0"/>
              <a:t>(различные наборы КТ)</a:t>
            </a:r>
            <a:endParaRPr lang="ru-RU" sz="20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31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8</a:t>
            </a:r>
            <a:r>
              <a:rPr lang="ru-RU" dirty="0" smtClean="0"/>
              <a:t> Сравнение сплайнов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grpSp>
        <p:nvGrpSpPr>
          <p:cNvPr id="20" name="Группа 19"/>
          <p:cNvGrpSpPr/>
          <p:nvPr/>
        </p:nvGrpSpPr>
        <p:grpSpPr>
          <a:xfrm>
            <a:off x="3347864" y="1268760"/>
            <a:ext cx="2698736" cy="2376000"/>
            <a:chOff x="3347864" y="1268760"/>
            <a:chExt cx="2698736" cy="2376000"/>
          </a:xfrm>
        </p:grpSpPr>
        <p:pic>
          <p:nvPicPr>
            <p:cNvPr id="110601" name="Picture 9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347864" y="1268760"/>
              <a:ext cx="2698736" cy="23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aphicFrame>
          <p:nvGraphicFramePr>
            <p:cNvPr id="17" name="Объект 16"/>
            <p:cNvGraphicFramePr>
              <a:graphicFrameLocks noChangeAspect="1"/>
            </p:cNvGraphicFramePr>
            <p:nvPr/>
          </p:nvGraphicFramePr>
          <p:xfrm>
            <a:off x="4067944" y="3212976"/>
            <a:ext cx="595545" cy="317624"/>
          </p:xfrm>
          <a:graphic>
            <a:graphicData uri="http://schemas.openxmlformats.org/presentationml/2006/ole">
              <p:oleObj spid="_x0000_s110597" name="Equation" r:id="rId5" imgW="380880" imgH="203040" progId="Equation.DSMT4">
                <p:embed/>
              </p:oleObj>
            </a:graphicData>
          </a:graphic>
        </p:graphicFrame>
      </p:grpSp>
      <p:grpSp>
        <p:nvGrpSpPr>
          <p:cNvPr id="19" name="Группа 18"/>
          <p:cNvGrpSpPr/>
          <p:nvPr/>
        </p:nvGrpSpPr>
        <p:grpSpPr>
          <a:xfrm>
            <a:off x="539552" y="1197016"/>
            <a:ext cx="2701135" cy="2376000"/>
            <a:chOff x="539552" y="1197016"/>
            <a:chExt cx="2701135" cy="2376000"/>
          </a:xfrm>
        </p:grpSpPr>
        <p:pic>
          <p:nvPicPr>
            <p:cNvPr id="110603" name="Picture 11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39552" y="1197016"/>
              <a:ext cx="2701135" cy="23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aphicFrame>
          <p:nvGraphicFramePr>
            <p:cNvPr id="110598" name="Object 6"/>
            <p:cNvGraphicFramePr>
              <a:graphicFrameLocks noChangeAspect="1"/>
            </p:cNvGraphicFramePr>
            <p:nvPr/>
          </p:nvGraphicFramePr>
          <p:xfrm>
            <a:off x="899592" y="3183508"/>
            <a:ext cx="1292225" cy="317500"/>
          </p:xfrm>
          <a:graphic>
            <a:graphicData uri="http://schemas.openxmlformats.org/presentationml/2006/ole">
              <p:oleObj spid="_x0000_s110598" name="Equation" r:id="rId7" imgW="825480" imgH="203040" progId="Equation.DSMT4">
                <p:embed/>
              </p:oleObj>
            </a:graphicData>
          </a:graphic>
        </p:graphicFrame>
      </p:grpSp>
      <p:grpSp>
        <p:nvGrpSpPr>
          <p:cNvPr id="22" name="Группа 21"/>
          <p:cNvGrpSpPr/>
          <p:nvPr/>
        </p:nvGrpSpPr>
        <p:grpSpPr>
          <a:xfrm>
            <a:off x="6084168" y="1124744"/>
            <a:ext cx="2710645" cy="2376000"/>
            <a:chOff x="6084168" y="1124744"/>
            <a:chExt cx="2710645" cy="2376000"/>
          </a:xfrm>
        </p:grpSpPr>
        <p:pic>
          <p:nvPicPr>
            <p:cNvPr id="110602" name="Picture 10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6084168" y="1124744"/>
              <a:ext cx="2710645" cy="23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aphicFrame>
          <p:nvGraphicFramePr>
            <p:cNvPr id="21" name="Объект 20"/>
            <p:cNvGraphicFramePr>
              <a:graphicFrameLocks noChangeAspect="1"/>
            </p:cNvGraphicFramePr>
            <p:nvPr/>
          </p:nvGraphicFramePr>
          <p:xfrm>
            <a:off x="6948264" y="3212976"/>
            <a:ext cx="595312" cy="277813"/>
          </p:xfrm>
          <a:graphic>
            <a:graphicData uri="http://schemas.openxmlformats.org/presentationml/2006/ole">
              <p:oleObj spid="_x0000_s110600" name="Equation" r:id="rId9" imgW="380880" imgH="177480" progId="Equation.DSMT4">
                <p:embed/>
              </p:oleObj>
            </a:graphicData>
          </a:graphic>
        </p:graphicFrame>
      </p:grpSp>
      <p:grpSp>
        <p:nvGrpSpPr>
          <p:cNvPr id="28" name="Группа 27"/>
          <p:cNvGrpSpPr/>
          <p:nvPr/>
        </p:nvGrpSpPr>
        <p:grpSpPr>
          <a:xfrm>
            <a:off x="683568" y="4005064"/>
            <a:ext cx="2695578" cy="2376000"/>
            <a:chOff x="683568" y="4005064"/>
            <a:chExt cx="2695578" cy="2376000"/>
          </a:xfrm>
        </p:grpSpPr>
        <p:pic>
          <p:nvPicPr>
            <p:cNvPr id="15" name="Picture 2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683568" y="4005064"/>
              <a:ext cx="2695578" cy="23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" name="TextBox 17"/>
            <p:cNvSpPr txBox="1"/>
            <p:nvPr/>
          </p:nvSpPr>
          <p:spPr>
            <a:xfrm>
              <a:off x="1187624" y="5445224"/>
              <a:ext cx="67839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/>
                <a:t>2 </a:t>
              </a:r>
              <a:r>
                <a:rPr lang="ru-RU" dirty="0" smtClean="0"/>
                <a:t>КЭ</a:t>
              </a:r>
              <a:endParaRPr lang="ru-RU" dirty="0"/>
            </a:p>
          </p:txBody>
        </p:sp>
        <p:graphicFrame>
          <p:nvGraphicFramePr>
            <p:cNvPr id="27" name="Object 6"/>
            <p:cNvGraphicFramePr>
              <a:graphicFrameLocks noChangeAspect="1"/>
            </p:cNvGraphicFramePr>
            <p:nvPr/>
          </p:nvGraphicFramePr>
          <p:xfrm>
            <a:off x="971600" y="5805264"/>
            <a:ext cx="1292225" cy="317500"/>
          </p:xfrm>
          <a:graphic>
            <a:graphicData uri="http://schemas.openxmlformats.org/presentationml/2006/ole">
              <p:oleObj spid="_x0000_s110601" name="Equation" r:id="rId11" imgW="825480" imgH="203040" progId="Equation.DSMT4">
                <p:embed/>
              </p:oleObj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Сравнение интерполяционных сплайнов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ru-RU" sz="2400" dirty="0" err="1" smtClean="0"/>
              <a:t>эрмитового</a:t>
            </a:r>
            <a:r>
              <a:rPr lang="ru-RU" sz="2400" dirty="0" smtClean="0"/>
              <a:t> и </a:t>
            </a:r>
            <a:r>
              <a:rPr lang="ru-RU" sz="2400" dirty="0" err="1" smtClean="0"/>
              <a:t>лагранжевых</a:t>
            </a:r>
            <a:r>
              <a:rPr lang="ru-RU" sz="2400" dirty="0" smtClean="0"/>
              <a:t>)</a:t>
            </a:r>
            <a:endParaRPr lang="ru-RU" sz="20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32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8</a:t>
            </a:r>
            <a:r>
              <a:rPr lang="ru-RU" dirty="0" smtClean="0"/>
              <a:t> Сравнение сплайнов  </a:t>
            </a:r>
            <a:r>
              <a:rPr lang="en-US" dirty="0" smtClean="0"/>
              <a:t>[</a:t>
            </a:r>
            <a:r>
              <a:rPr lang="ru-RU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10249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1196752"/>
            <a:ext cx="2703909" cy="23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4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1197016"/>
            <a:ext cx="2695199" cy="23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45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3645024"/>
            <a:ext cx="2692424" cy="23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452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03848" y="3717296"/>
            <a:ext cx="2689649" cy="23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453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12160" y="3717032"/>
            <a:ext cx="2695957" cy="23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619672" y="2780928"/>
            <a:ext cx="12731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Линейный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5159954" y="2708920"/>
            <a:ext cx="13872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Эрмитов</a:t>
            </a:r>
            <a:br>
              <a:rPr lang="ru-RU" dirty="0" smtClean="0"/>
            </a:br>
            <a:r>
              <a:rPr lang="ru-RU" dirty="0" smtClean="0"/>
              <a:t>кубический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497451" y="5518973"/>
            <a:ext cx="16982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/>
              <a:t>Лагранжев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квадратичный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3347864" y="5661248"/>
            <a:ext cx="13872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/>
              <a:t>Лагранжев</a:t>
            </a:r>
            <a:endParaRPr lang="ru-RU" dirty="0" smtClean="0"/>
          </a:p>
          <a:p>
            <a:r>
              <a:rPr lang="ru-RU" dirty="0" smtClean="0"/>
              <a:t>кубический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6588224" y="5733256"/>
            <a:ext cx="13404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/>
              <a:t>Лагранжев</a:t>
            </a:r>
            <a:endParaRPr lang="ru-RU" dirty="0" smtClean="0"/>
          </a:p>
          <a:p>
            <a:r>
              <a:rPr lang="ru-RU" dirty="0" smtClean="0"/>
              <a:t>степени </a:t>
            </a:r>
            <a:r>
              <a:rPr lang="en-US" dirty="0" smtClean="0"/>
              <a:t>n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502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052736"/>
            <a:ext cx="2712648" cy="23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Сравнение сглаживающих сплайнов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ru-RU" sz="2400" dirty="0" err="1" smtClean="0"/>
              <a:t>эрмитов</a:t>
            </a:r>
            <a:r>
              <a:rPr lang="ru-RU" sz="2400" dirty="0" smtClean="0"/>
              <a:t> и закрытые </a:t>
            </a:r>
            <a:r>
              <a:rPr lang="en-US" sz="2400" dirty="0" smtClean="0"/>
              <a:t>B</a:t>
            </a:r>
            <a:r>
              <a:rPr lang="ru-RU" sz="2400" dirty="0" smtClean="0"/>
              <a:t>-сплайны)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33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8</a:t>
            </a:r>
            <a:r>
              <a:rPr lang="ru-RU" dirty="0" smtClean="0"/>
              <a:t> Сравнение сплайнов  </a:t>
            </a:r>
            <a:r>
              <a:rPr lang="en-US" dirty="0" smtClean="0"/>
              <a:t>[</a:t>
            </a:r>
            <a:r>
              <a:rPr lang="ru-RU" dirty="0" smtClean="0"/>
              <a:t>5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10249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640" y="1196752"/>
            <a:ext cx="2703909" cy="23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763688" y="2780928"/>
            <a:ext cx="12731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Линейный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5004048" y="2636912"/>
            <a:ext cx="13872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Эрмитов</a:t>
            </a:r>
            <a:br>
              <a:rPr lang="ru-RU" dirty="0" smtClean="0"/>
            </a:br>
            <a:r>
              <a:rPr lang="ru-RU" dirty="0" smtClean="0"/>
              <a:t>кубический</a:t>
            </a:r>
            <a:endParaRPr lang="ru-RU" dirty="0"/>
          </a:p>
        </p:txBody>
      </p:sp>
      <p:pic>
        <p:nvPicPr>
          <p:cNvPr id="10649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3573016"/>
            <a:ext cx="2690021" cy="23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6500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19872" y="3501008"/>
            <a:ext cx="2700760" cy="23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6501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12160" y="3573016"/>
            <a:ext cx="2701517" cy="23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323528" y="5734997"/>
            <a:ext cx="23442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</a:t>
            </a:r>
            <a:r>
              <a:rPr lang="ru-RU" dirty="0" smtClean="0"/>
              <a:t>-сплайн</a:t>
            </a:r>
            <a:br>
              <a:rPr lang="ru-RU" dirty="0" smtClean="0"/>
            </a:br>
            <a:r>
              <a:rPr lang="ru-RU" dirty="0" smtClean="0"/>
              <a:t>степени </a:t>
            </a:r>
            <a:r>
              <a:rPr lang="ru-RU" dirty="0" smtClean="0"/>
              <a:t>6+1 (Безье)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707904" y="5662989"/>
            <a:ext cx="14965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</a:t>
            </a:r>
            <a:r>
              <a:rPr lang="ru-RU" dirty="0" smtClean="0"/>
              <a:t>-сплайн</a:t>
            </a:r>
            <a:br>
              <a:rPr lang="ru-RU" dirty="0" smtClean="0"/>
            </a:br>
            <a:r>
              <a:rPr lang="ru-RU" dirty="0" smtClean="0"/>
              <a:t>степени </a:t>
            </a:r>
            <a:r>
              <a:rPr lang="ru-RU" dirty="0" smtClean="0"/>
              <a:t>3+1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6315796" y="5661248"/>
            <a:ext cx="14965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</a:t>
            </a:r>
            <a:r>
              <a:rPr lang="ru-RU" dirty="0" smtClean="0"/>
              <a:t>-сплайн</a:t>
            </a:r>
            <a:br>
              <a:rPr lang="ru-RU" dirty="0" smtClean="0"/>
            </a:br>
            <a:r>
              <a:rPr lang="ru-RU" dirty="0" smtClean="0"/>
              <a:t>степени </a:t>
            </a:r>
            <a:r>
              <a:rPr lang="ru-RU" dirty="0" smtClean="0"/>
              <a:t>1+1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20415" y="3933056"/>
            <a:ext cx="2703913" cy="23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75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35696" y="3933056"/>
            <a:ext cx="2698736" cy="23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752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87624" y="1556792"/>
            <a:ext cx="2689652" cy="23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7523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4048" y="1197016"/>
            <a:ext cx="2699491" cy="23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Сравнение видов </a:t>
            </a:r>
            <a:r>
              <a:rPr lang="en-US" sz="2800" dirty="0" smtClean="0"/>
              <a:t>B</a:t>
            </a:r>
            <a:r>
              <a:rPr lang="ru-RU" sz="2800" dirty="0" smtClean="0"/>
              <a:t>-сплайнов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34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8</a:t>
            </a:r>
            <a:r>
              <a:rPr lang="ru-RU" dirty="0" smtClean="0"/>
              <a:t> Сравнение сплайнов  </a:t>
            </a:r>
            <a:r>
              <a:rPr lang="en-US" dirty="0" smtClean="0"/>
              <a:t>[</a:t>
            </a:r>
            <a:r>
              <a:rPr lang="ru-RU" dirty="0" smtClean="0"/>
              <a:t>6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611560" y="1700808"/>
            <a:ext cx="14965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Открытый</a:t>
            </a:r>
          </a:p>
          <a:p>
            <a:r>
              <a:rPr lang="ru-RU" dirty="0" smtClean="0"/>
              <a:t>степени 2+1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7236296" y="1988840"/>
            <a:ext cx="14965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Закрытый</a:t>
            </a:r>
          </a:p>
          <a:p>
            <a:r>
              <a:rPr lang="ru-RU" dirty="0" smtClean="0"/>
              <a:t>степени 2+1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467544" y="5085184"/>
            <a:ext cx="14965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Замкнутый</a:t>
            </a:r>
          </a:p>
          <a:p>
            <a:r>
              <a:rPr lang="ru-RU" dirty="0" smtClean="0"/>
              <a:t>степени 2+1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948264" y="5013176"/>
            <a:ext cx="14965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Замкнутый</a:t>
            </a:r>
          </a:p>
          <a:p>
            <a:r>
              <a:rPr lang="ru-RU" dirty="0" smtClean="0"/>
              <a:t>степени 6+1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err="1" smtClean="0"/>
              <a:t>Сплайн-поверхности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35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9</a:t>
            </a:r>
            <a:r>
              <a:rPr lang="ru-RU" dirty="0" smtClean="0"/>
              <a:t> </a:t>
            </a:r>
            <a:r>
              <a:rPr lang="ru-RU" dirty="0" err="1" smtClean="0"/>
              <a:t>Сплайн-поверхности</a:t>
            </a:r>
            <a:r>
              <a:rPr lang="ru-RU" dirty="0" smtClean="0"/>
              <a:t>  </a:t>
            </a:r>
            <a:r>
              <a:rPr lang="en-US" dirty="0" smtClean="0"/>
              <a:t>[1/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12" name="Picture 1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5" y="1242391"/>
            <a:ext cx="4249240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3789320"/>
            <a:ext cx="3927724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AutoShape 16"/>
          <p:cNvSpPr>
            <a:spLocks noChangeArrowheads="1"/>
          </p:cNvSpPr>
          <p:nvPr/>
        </p:nvSpPr>
        <p:spPr bwMode="auto">
          <a:xfrm rot="2691756">
            <a:off x="4320756" y="3078831"/>
            <a:ext cx="1027113" cy="936625"/>
          </a:xfrm>
          <a:custGeom>
            <a:avLst/>
            <a:gdLst>
              <a:gd name="T0" fmla="*/ 21962527 w 21600"/>
              <a:gd name="T1" fmla="*/ 0 h 21600"/>
              <a:gd name="T2" fmla="*/ 0 w 21600"/>
              <a:gd name="T3" fmla="*/ 20307112 h 21600"/>
              <a:gd name="T4" fmla="*/ 21962527 w 21600"/>
              <a:gd name="T5" fmla="*/ 40614181 h 21600"/>
              <a:gd name="T6" fmla="*/ 48840787 w 21600"/>
              <a:gd name="T7" fmla="*/ 20307112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4979 h 21600"/>
              <a:gd name="T14" fmla="*/ 15193 w 21600"/>
              <a:gd name="T15" fmla="*/ 1662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9713" y="0"/>
                </a:moveTo>
                <a:lnTo>
                  <a:pt x="9713" y="4979"/>
                </a:lnTo>
                <a:lnTo>
                  <a:pt x="3375" y="4979"/>
                </a:lnTo>
                <a:lnTo>
                  <a:pt x="3375" y="16621"/>
                </a:lnTo>
                <a:lnTo>
                  <a:pt x="9713" y="16621"/>
                </a:lnTo>
                <a:lnTo>
                  <a:pt x="9713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4979"/>
                </a:moveTo>
                <a:lnTo>
                  <a:pt x="1350" y="16621"/>
                </a:lnTo>
                <a:lnTo>
                  <a:pt x="2700" y="16621"/>
                </a:lnTo>
                <a:lnTo>
                  <a:pt x="2700" y="4979"/>
                </a:lnTo>
                <a:close/>
              </a:path>
              <a:path w="21600" h="21600">
                <a:moveTo>
                  <a:pt x="0" y="4979"/>
                </a:moveTo>
                <a:lnTo>
                  <a:pt x="0" y="16621"/>
                </a:lnTo>
                <a:lnTo>
                  <a:pt x="675" y="16621"/>
                </a:lnTo>
                <a:lnTo>
                  <a:pt x="675" y="4979"/>
                </a:lnTo>
                <a:close/>
              </a:path>
            </a:pathLst>
          </a:cu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dirty="0"/>
              <a:t>?</a:t>
            </a:r>
          </a:p>
        </p:txBody>
      </p:sp>
      <p:graphicFrame>
        <p:nvGraphicFramePr>
          <p:cNvPr id="17" name="Object 19"/>
          <p:cNvGraphicFramePr>
            <a:graphicFrameLocks noChangeAspect="1"/>
          </p:cNvGraphicFramePr>
          <p:nvPr>
            <p:ph sz="quarter" idx="4294967295"/>
          </p:nvPr>
        </p:nvGraphicFramePr>
        <p:xfrm>
          <a:off x="4572000" y="2276872"/>
          <a:ext cx="4087812" cy="900113"/>
        </p:xfrm>
        <a:graphic>
          <a:graphicData uri="http://schemas.openxmlformats.org/presentationml/2006/ole">
            <p:oleObj spid="_x0000_s103426" name="Equation" r:id="rId6" imgW="2019240" imgH="444240" progId="Equation.DSMT4">
              <p:embed/>
            </p:oleObj>
          </a:graphicData>
        </a:graphic>
      </p:graphicFrame>
      <p:graphicFrame>
        <p:nvGraphicFramePr>
          <p:cNvPr id="9" name="Объект 8"/>
          <p:cNvGraphicFramePr>
            <a:graphicFrameLocks noChangeAspect="1"/>
          </p:cNvGraphicFramePr>
          <p:nvPr/>
        </p:nvGraphicFramePr>
        <p:xfrm>
          <a:off x="4514850" y="3340100"/>
          <a:ext cx="114300" cy="177800"/>
        </p:xfrm>
        <a:graphic>
          <a:graphicData uri="http://schemas.openxmlformats.org/presentationml/2006/ole">
            <p:oleObj spid="_x0000_s103427" name="Equation" r:id="rId7" imgW="114120" imgH="17748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err="1" smtClean="0"/>
              <a:t>Сплайн-поверхности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ru-RU" sz="2400" dirty="0" smtClean="0"/>
              <a:t>(Безье и </a:t>
            </a:r>
            <a:r>
              <a:rPr lang="en-US" sz="2400" dirty="0" smtClean="0"/>
              <a:t>B</a:t>
            </a:r>
            <a:r>
              <a:rPr lang="ru-RU" sz="2400" dirty="0" smtClean="0"/>
              <a:t>-сплайн</a:t>
            </a:r>
            <a:r>
              <a:rPr lang="en-US" sz="2400" dirty="0" smtClean="0"/>
              <a:t>)</a:t>
            </a:r>
            <a:endParaRPr lang="ru-RU" sz="20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36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9</a:t>
            </a:r>
            <a:r>
              <a:rPr lang="ru-RU" dirty="0" smtClean="0"/>
              <a:t> </a:t>
            </a:r>
            <a:r>
              <a:rPr lang="ru-RU" dirty="0" err="1" smtClean="0"/>
              <a:t>Сплайн-поверхности</a:t>
            </a:r>
            <a:r>
              <a:rPr lang="ru-RU" dirty="0" smtClean="0"/>
              <a:t>  </a:t>
            </a:r>
            <a:r>
              <a:rPr lang="en-US" dirty="0" smtClean="0"/>
              <a:t>[2/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graphicFrame>
        <p:nvGraphicFramePr>
          <p:cNvPr id="9" name="Object 4"/>
          <p:cNvGraphicFramePr>
            <a:graphicFrameLocks noChangeAspect="1"/>
          </p:cNvGraphicFramePr>
          <p:nvPr>
            <p:ph sz="quarter" idx="4294967295"/>
          </p:nvPr>
        </p:nvGraphicFramePr>
        <p:xfrm>
          <a:off x="3852936" y="2085156"/>
          <a:ext cx="4535488" cy="839788"/>
        </p:xfrm>
        <a:graphic>
          <a:graphicData uri="http://schemas.openxmlformats.org/presentationml/2006/ole">
            <p:oleObj spid="_x0000_s11267" name="Equation" r:id="rId4" imgW="2400120" imgH="444240" progId="Equation.DSMT4">
              <p:embed/>
            </p:oleObj>
          </a:graphicData>
        </a:graphic>
      </p:graphicFrame>
      <p:sp>
        <p:nvSpPr>
          <p:cNvPr id="10" name="Text Box 12"/>
          <p:cNvSpPr txBox="1">
            <a:spLocks noChangeArrowheads="1"/>
          </p:cNvSpPr>
          <p:nvPr/>
        </p:nvSpPr>
        <p:spPr bwMode="auto">
          <a:xfrm>
            <a:off x="1633688" y="1844824"/>
            <a:ext cx="243425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/>
              <a:t>Поверхность </a:t>
            </a:r>
            <a:r>
              <a:rPr lang="ru-RU" b="1" dirty="0" smtClean="0"/>
              <a:t>Безье</a:t>
            </a:r>
            <a:endParaRPr lang="en-US" b="1" dirty="0" smtClean="0"/>
          </a:p>
          <a:p>
            <a:r>
              <a:rPr lang="ru-RU" dirty="0" smtClean="0"/>
              <a:t> </a:t>
            </a:r>
            <a:r>
              <a:rPr lang="ru-RU" dirty="0"/>
              <a:t>порядка (</a:t>
            </a:r>
            <a:r>
              <a:rPr lang="en-US" dirty="0" smtClean="0"/>
              <a:t>n</a:t>
            </a:r>
            <a:r>
              <a:rPr lang="ru-RU" dirty="0" smtClean="0"/>
              <a:t>-1</a:t>
            </a:r>
            <a:r>
              <a:rPr lang="en-US" dirty="0" smtClean="0"/>
              <a:t>,m</a:t>
            </a:r>
            <a:r>
              <a:rPr lang="ru-RU" dirty="0" smtClean="0"/>
              <a:t>-1)</a:t>
            </a:r>
            <a:endParaRPr lang="ru-RU" dirty="0"/>
          </a:p>
        </p:txBody>
      </p:sp>
      <p:graphicFrame>
        <p:nvGraphicFramePr>
          <p:cNvPr id="19" name="Object 21"/>
          <p:cNvGraphicFramePr>
            <a:graphicFrameLocks noChangeAspect="1"/>
          </p:cNvGraphicFramePr>
          <p:nvPr/>
        </p:nvGraphicFramePr>
        <p:xfrm>
          <a:off x="3851920" y="3314625"/>
          <a:ext cx="4530725" cy="906463"/>
        </p:xfrm>
        <a:graphic>
          <a:graphicData uri="http://schemas.openxmlformats.org/presentationml/2006/ole">
            <p:oleObj spid="_x0000_s11270" name="Equation" r:id="rId5" imgW="2222280" imgH="444240" progId="Equation.DSMT4">
              <p:embed/>
            </p:oleObj>
          </a:graphicData>
        </a:graphic>
      </p:graphicFrame>
      <p:sp>
        <p:nvSpPr>
          <p:cNvPr id="20" name="Text Box 22"/>
          <p:cNvSpPr txBox="1">
            <a:spLocks noChangeArrowheads="1"/>
          </p:cNvSpPr>
          <p:nvPr/>
        </p:nvSpPr>
        <p:spPr bwMode="auto">
          <a:xfrm>
            <a:off x="1263139" y="3142709"/>
            <a:ext cx="294882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/>
              <a:t>Поверхность </a:t>
            </a:r>
            <a:r>
              <a:rPr lang="en-US" b="1" dirty="0">
                <a:solidFill>
                  <a:schemeClr val="tx2"/>
                </a:solidFill>
              </a:rPr>
              <a:t>B</a:t>
            </a:r>
            <a:r>
              <a:rPr lang="ru-RU" b="1" dirty="0" smtClean="0">
                <a:solidFill>
                  <a:schemeClr val="tx2"/>
                </a:solidFill>
              </a:rPr>
              <a:t>-сплайна</a:t>
            </a:r>
            <a:endParaRPr lang="en-US" dirty="0" smtClean="0"/>
          </a:p>
          <a:p>
            <a:r>
              <a:rPr lang="ru-RU" dirty="0" smtClean="0"/>
              <a:t>порядка </a:t>
            </a:r>
            <a:r>
              <a:rPr lang="ru-RU" dirty="0"/>
              <a:t>(</a:t>
            </a:r>
            <a:r>
              <a:rPr lang="en-US" dirty="0" err="1" smtClean="0"/>
              <a:t>p,q</a:t>
            </a:r>
            <a:r>
              <a:rPr lang="ru-RU" dirty="0" smtClean="0"/>
              <a:t>):</a:t>
            </a:r>
            <a:endParaRPr lang="ru-RU" dirty="0"/>
          </a:p>
        </p:txBody>
      </p:sp>
      <p:grpSp>
        <p:nvGrpSpPr>
          <p:cNvPr id="17" name="Группа 16"/>
          <p:cNvGrpSpPr/>
          <p:nvPr/>
        </p:nvGrpSpPr>
        <p:grpSpPr>
          <a:xfrm>
            <a:off x="467544" y="1251546"/>
            <a:ext cx="5319067" cy="449262"/>
            <a:chOff x="1331640" y="1196752"/>
            <a:chExt cx="5319067" cy="449262"/>
          </a:xfrm>
        </p:grpSpPr>
        <p:sp>
          <p:nvSpPr>
            <p:cNvPr id="18" name="Text Box 18"/>
            <p:cNvSpPr txBox="1">
              <a:spLocks noChangeArrowheads="1"/>
            </p:cNvSpPr>
            <p:nvPr/>
          </p:nvSpPr>
          <p:spPr bwMode="auto">
            <a:xfrm>
              <a:off x="2706550" y="1211843"/>
              <a:ext cx="394415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dirty="0" smtClean="0"/>
                <a:t>контрольных </a:t>
              </a:r>
              <a:r>
                <a:rPr lang="ru-RU" dirty="0"/>
                <a:t>точек (вершин сетки)</a:t>
              </a:r>
            </a:p>
          </p:txBody>
        </p:sp>
        <p:graphicFrame>
          <p:nvGraphicFramePr>
            <p:cNvPr id="52241" name="Object 17"/>
            <p:cNvGraphicFramePr>
              <a:graphicFrameLocks noChangeAspect="1"/>
            </p:cNvGraphicFramePr>
            <p:nvPr/>
          </p:nvGraphicFramePr>
          <p:xfrm>
            <a:off x="1331640" y="1196752"/>
            <a:ext cx="1436688" cy="449262"/>
          </p:xfrm>
          <a:graphic>
            <a:graphicData uri="http://schemas.openxmlformats.org/presentationml/2006/ole">
              <p:oleObj spid="_x0000_s11271" name="Equation" r:id="rId6" imgW="774360" imgH="241200" progId="Equation.DSMT4">
                <p:embed/>
              </p:oleObj>
            </a:graphicData>
          </a:graphic>
        </p:graphicFrame>
      </p:grpSp>
      <p:graphicFrame>
        <p:nvGraphicFramePr>
          <p:cNvPr id="15" name="Object 21"/>
          <p:cNvGraphicFramePr>
            <a:graphicFrameLocks noChangeAspect="1"/>
          </p:cNvGraphicFramePr>
          <p:nvPr/>
        </p:nvGraphicFramePr>
        <p:xfrm>
          <a:off x="3563888" y="4509120"/>
          <a:ext cx="5048250" cy="1760537"/>
        </p:xfrm>
        <a:graphic>
          <a:graphicData uri="http://schemas.openxmlformats.org/presentationml/2006/ole">
            <p:oleObj spid="_x0000_s11272" name="Equation" r:id="rId7" imgW="2476440" imgH="863280" progId="Equation.DSMT4">
              <p:embed/>
            </p:oleObj>
          </a:graphicData>
        </a:graphic>
      </p:graphicFrame>
      <p:sp>
        <p:nvSpPr>
          <p:cNvPr id="16" name="Text Box 22"/>
          <p:cNvSpPr txBox="1">
            <a:spLocks noChangeArrowheads="1"/>
          </p:cNvSpPr>
          <p:nvPr/>
        </p:nvSpPr>
        <p:spPr bwMode="auto">
          <a:xfrm>
            <a:off x="1214082" y="4797152"/>
            <a:ext cx="263783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/>
              <a:t>Поверхность </a:t>
            </a:r>
            <a:r>
              <a:rPr lang="en-US" b="1" dirty="0" smtClean="0">
                <a:solidFill>
                  <a:schemeClr val="tx2"/>
                </a:solidFill>
              </a:rPr>
              <a:t>NURBS </a:t>
            </a:r>
            <a:br>
              <a:rPr lang="en-US" b="1" dirty="0" smtClean="0">
                <a:solidFill>
                  <a:schemeClr val="tx2"/>
                </a:solidFill>
              </a:rPr>
            </a:br>
            <a:r>
              <a:rPr lang="ru-RU" dirty="0" smtClean="0"/>
              <a:t> </a:t>
            </a:r>
            <a:r>
              <a:rPr lang="ru-RU" dirty="0"/>
              <a:t>порядка (</a:t>
            </a:r>
            <a:r>
              <a:rPr lang="en-US" dirty="0" err="1" smtClean="0"/>
              <a:t>p,q</a:t>
            </a:r>
            <a:r>
              <a:rPr lang="ru-RU" dirty="0" smtClean="0"/>
              <a:t>):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0" grpId="0"/>
      <p:bldP spid="1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err="1" smtClean="0"/>
              <a:t>Сплайн-поверхности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ru-RU" sz="2400" dirty="0" smtClean="0"/>
              <a:t>(Безье</a:t>
            </a:r>
            <a:r>
              <a:rPr lang="en-US" sz="2400" dirty="0" smtClean="0"/>
              <a:t>)</a:t>
            </a:r>
            <a:endParaRPr lang="ru-RU" sz="20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37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9</a:t>
            </a:r>
            <a:r>
              <a:rPr lang="ru-RU" dirty="0" smtClean="0"/>
              <a:t> </a:t>
            </a:r>
            <a:r>
              <a:rPr lang="ru-RU" dirty="0" err="1" smtClean="0"/>
              <a:t>Сплайн-поверхности</a:t>
            </a:r>
            <a:r>
              <a:rPr lang="ru-RU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15" name="Picture 9" descr="Spline_Bezier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1124744"/>
            <a:ext cx="6409753" cy="51548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808" y="1197152"/>
            <a:ext cx="3755450" cy="36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err="1" smtClean="0"/>
              <a:t>Сплайн-поверхности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ru-RU" sz="2400" dirty="0" smtClean="0"/>
              <a:t>(Безье</a:t>
            </a:r>
            <a:r>
              <a:rPr lang="en-US" sz="2400" dirty="0" smtClean="0"/>
              <a:t>)</a:t>
            </a:r>
            <a:endParaRPr lang="ru-RU" sz="20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38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9</a:t>
            </a:r>
            <a:r>
              <a:rPr lang="ru-RU" dirty="0" smtClean="0"/>
              <a:t> </a:t>
            </a:r>
            <a:r>
              <a:rPr lang="ru-RU" dirty="0" err="1" smtClean="0"/>
              <a:t>Сплайн-поверхности</a:t>
            </a:r>
            <a:r>
              <a:rPr lang="ru-RU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10854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42198" y="3284984"/>
            <a:ext cx="2762250" cy="299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8550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3131" y="3289895"/>
            <a:ext cx="2752725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err="1" smtClean="0"/>
              <a:t>Сплайн-поверхности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ru-RU" sz="2400" dirty="0" smtClean="0"/>
              <a:t>(сплайн Безье</a:t>
            </a:r>
            <a:r>
              <a:rPr lang="en-US" sz="2400" dirty="0" smtClean="0"/>
              <a:t>, </a:t>
            </a:r>
            <a:r>
              <a:rPr lang="ru-RU" sz="2400" dirty="0" smtClean="0"/>
              <a:t>чайник Юта</a:t>
            </a:r>
            <a:r>
              <a:rPr lang="en-US" sz="2400" dirty="0" smtClean="0"/>
              <a:t>)</a:t>
            </a:r>
            <a:endParaRPr lang="ru-RU" sz="20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39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9</a:t>
            </a:r>
            <a:r>
              <a:rPr lang="ru-RU" dirty="0" smtClean="0"/>
              <a:t> </a:t>
            </a:r>
            <a:r>
              <a:rPr lang="ru-RU" dirty="0" err="1" smtClean="0"/>
              <a:t>Сплайн-поверхности</a:t>
            </a:r>
            <a:r>
              <a:rPr lang="ru-RU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5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6" name="Picture 4" descr="Spline_Bezier4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1196752"/>
            <a:ext cx="6336704" cy="513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Виды сплайнов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8.2.1 </a:t>
            </a:r>
            <a:r>
              <a:rPr lang="ru-RU" dirty="0" smtClean="0"/>
              <a:t>Сплайны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5090120"/>
          </a:xfrm>
        </p:spPr>
        <p:txBody>
          <a:bodyPr>
            <a:noAutofit/>
          </a:bodyPr>
          <a:lstStyle/>
          <a:p>
            <a:pPr marL="361950" indent="-361950">
              <a:spcBef>
                <a:spcPct val="70000"/>
              </a:spcBef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 близости к контрольным точкам (КТ):</a:t>
            </a:r>
          </a:p>
          <a:p>
            <a:pPr marL="990600" lvl="1" indent="-201613">
              <a:lnSpc>
                <a:spcPct val="70000"/>
              </a:lnSpc>
              <a:spcBef>
                <a:spcPct val="40000"/>
              </a:spcBef>
              <a:buFontTx/>
              <a:buChar char="•"/>
            </a:pP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Интерполяционные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обязаны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проходить через КТ)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990600" lvl="1" indent="-201613">
              <a:lnSpc>
                <a:spcPct val="70000"/>
              </a:lnSpc>
              <a:spcBef>
                <a:spcPct val="50000"/>
              </a:spcBef>
              <a:buFontTx/>
              <a:buChar char="•"/>
            </a:pP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Сглаживающие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не обязаны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проходить через КТ)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61950" indent="-361950">
              <a:spcBef>
                <a:spcPct val="70000"/>
              </a:spcBef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 учету КТ при расчете коэффициентов сплайна:</a:t>
            </a:r>
          </a:p>
          <a:p>
            <a:pPr marL="990600" lvl="1" indent="-201613">
              <a:lnSpc>
                <a:spcPct val="70000"/>
              </a:lnSpc>
              <a:spcBef>
                <a:spcPct val="40000"/>
              </a:spcBef>
              <a:buFontTx/>
              <a:buChar char="•"/>
            </a:pP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Локальные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(коэффициенты рассчитываются </a:t>
            </a: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через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соседние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КТ)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990600" lvl="1" indent="-201613">
              <a:lnSpc>
                <a:spcPct val="70000"/>
              </a:lnSpc>
              <a:spcBef>
                <a:spcPct val="50000"/>
              </a:spcBef>
              <a:buFontTx/>
              <a:buChar char="•"/>
            </a:pP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Глобальные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(коэффициенты рассчитываются </a:t>
            </a: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через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все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КТ)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61950" indent="-361950">
              <a:spcBef>
                <a:spcPct val="70000"/>
              </a:spcBef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 типу производной: </a:t>
            </a:r>
          </a:p>
          <a:p>
            <a:pPr marL="990600" lvl="1" indent="-201613">
              <a:lnSpc>
                <a:spcPct val="70000"/>
              </a:lnSpc>
              <a:spcBef>
                <a:spcPct val="40000"/>
              </a:spcBef>
              <a:buFontTx/>
              <a:buChar char="•"/>
            </a:pP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Рациональные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(с разрывной</a:t>
            </a:r>
            <a:r>
              <a:rPr lang="ru-RU" sz="1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производной, не полиномиальные)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990600" lvl="1" indent="-201613">
              <a:lnSpc>
                <a:spcPct val="70000"/>
              </a:lnSpc>
              <a:spcBef>
                <a:spcPct val="50000"/>
              </a:spcBef>
              <a:buFontTx/>
              <a:buChar char="•"/>
            </a:pP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Нерациональные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(с непрерывной</a:t>
            </a:r>
            <a:r>
              <a:rPr lang="ru-RU" sz="1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1ой, 2ой,...</a:t>
            </a:r>
            <a:r>
              <a:rPr lang="ru-RU" sz="1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производной)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61950" indent="-361950">
              <a:spcBef>
                <a:spcPct val="70000"/>
              </a:spcBef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 типу используемых базисных функций (полиномов):</a:t>
            </a:r>
          </a:p>
          <a:p>
            <a:pPr marL="990600" lvl="1" indent="-201613">
              <a:lnSpc>
                <a:spcPct val="70000"/>
              </a:lnSpc>
              <a:spcBef>
                <a:spcPct val="40000"/>
              </a:spcBef>
              <a:buFontTx/>
              <a:buChar char="•"/>
            </a:pP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Полиномиальные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</a:t>
            </a:r>
            <a:r>
              <a:rPr lang="ru-RU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лагранжевые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ru-RU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эрмитовые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,…)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990600" lvl="1" indent="-201613">
              <a:lnSpc>
                <a:spcPct val="70000"/>
              </a:lnSpc>
              <a:spcBef>
                <a:spcPct val="50000"/>
              </a:spcBef>
              <a:buFontTx/>
              <a:buChar char="•"/>
            </a:pP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Неполиномиальные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(логарифмические, тригонометрические,…)</a:t>
            </a:r>
          </a:p>
          <a:p>
            <a:pPr marL="361950" indent="-361950">
              <a:spcBef>
                <a:spcPct val="70000"/>
              </a:spcBef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 мерности пространства:</a:t>
            </a:r>
          </a:p>
          <a:p>
            <a:pPr marL="990600" lvl="1" indent="-201613">
              <a:lnSpc>
                <a:spcPct val="70000"/>
              </a:lnSpc>
              <a:spcBef>
                <a:spcPct val="40000"/>
              </a:spcBef>
              <a:buFontTx/>
              <a:buChar char="•"/>
            </a:pP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Одномерные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(кривые)</a:t>
            </a:r>
          </a:p>
          <a:p>
            <a:pPr marL="990600" lvl="1" indent="-201613">
              <a:lnSpc>
                <a:spcPct val="70000"/>
              </a:lnSpc>
              <a:spcBef>
                <a:spcPct val="50000"/>
              </a:spcBef>
              <a:buFontTx/>
              <a:buChar char="•"/>
            </a:pP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Двумерные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(поверхности)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err="1" smtClean="0"/>
              <a:t>Сплайн-поверхности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ru-RU" sz="2400" dirty="0" smtClean="0"/>
              <a:t>(бикубический интерполяционный</a:t>
            </a:r>
            <a:r>
              <a:rPr lang="en-US" sz="2400" dirty="0" smtClean="0"/>
              <a:t>)</a:t>
            </a:r>
            <a:endParaRPr lang="ru-RU" sz="20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40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9</a:t>
            </a:r>
            <a:r>
              <a:rPr lang="ru-RU" dirty="0" smtClean="0"/>
              <a:t> </a:t>
            </a:r>
            <a:r>
              <a:rPr lang="ru-RU" dirty="0" err="1" smtClean="0"/>
              <a:t>Сплайн-поверхности</a:t>
            </a:r>
            <a:r>
              <a:rPr lang="ru-RU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6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9830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0346" y="1995608"/>
            <a:ext cx="8174102" cy="2657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Поддержка в </a:t>
            </a:r>
            <a:r>
              <a:rPr lang="en-US" sz="2800" dirty="0" smtClean="0"/>
              <a:t>OpenGL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dirty="0" smtClean="0"/>
              <a:t>(библиотека </a:t>
            </a:r>
            <a:r>
              <a:rPr lang="en-US" sz="2400" dirty="0" smtClean="0"/>
              <a:t>GLU)</a:t>
            </a:r>
            <a:endParaRPr lang="ru-RU" sz="20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41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10</a:t>
            </a:r>
            <a:r>
              <a:rPr lang="ru-RU" dirty="0" smtClean="0"/>
              <a:t> Поддержка в </a:t>
            </a:r>
            <a:r>
              <a:rPr lang="en-US" dirty="0" smtClean="0"/>
              <a:t>OpenGL</a:t>
            </a:r>
            <a:r>
              <a:rPr lang="ru-RU" dirty="0" smtClean="0"/>
              <a:t>  </a:t>
            </a:r>
            <a:r>
              <a:rPr lang="en-US" dirty="0" smtClean="0"/>
              <a:t>[1/2]</a:t>
            </a:r>
            <a:endParaRPr lang="ru-RU" dirty="0"/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683568" y="1690930"/>
            <a:ext cx="7217617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err="1"/>
              <a:t>glu</a:t>
            </a:r>
            <a:r>
              <a:rPr lang="en-US" b="1" dirty="0" err="1"/>
              <a:t>NewNurbsRenderer</a:t>
            </a:r>
            <a:r>
              <a:rPr lang="en-US" b="1" dirty="0"/>
              <a:t> </a:t>
            </a:r>
            <a:r>
              <a:rPr lang="en-US" dirty="0"/>
              <a:t>() </a:t>
            </a:r>
            <a:r>
              <a:rPr lang="ru-RU" dirty="0" smtClean="0"/>
              <a:t>      </a:t>
            </a:r>
            <a:r>
              <a:rPr lang="en-US" dirty="0" smtClean="0"/>
              <a:t>// </a:t>
            </a:r>
            <a:r>
              <a:rPr lang="ru-RU" dirty="0"/>
              <a:t>создание объекта типа </a:t>
            </a:r>
            <a:r>
              <a:rPr lang="en-US" dirty="0"/>
              <a:t>NURBS</a:t>
            </a:r>
          </a:p>
          <a:p>
            <a:r>
              <a:rPr lang="ru-RU" dirty="0" err="1"/>
              <a:t>glu</a:t>
            </a:r>
            <a:r>
              <a:rPr lang="ru-RU" b="1" dirty="0" err="1"/>
              <a:t>DeleteNurbsRenderer</a:t>
            </a:r>
            <a:r>
              <a:rPr lang="ru-RU" dirty="0"/>
              <a:t> (*) </a:t>
            </a:r>
            <a:r>
              <a:rPr lang="ru-RU" dirty="0" smtClean="0"/>
              <a:t> </a:t>
            </a:r>
            <a:r>
              <a:rPr lang="en-US" dirty="0" smtClean="0"/>
              <a:t>// </a:t>
            </a:r>
            <a:r>
              <a:rPr lang="ru-RU" dirty="0"/>
              <a:t>создание объекта типа </a:t>
            </a:r>
            <a:r>
              <a:rPr lang="en-US" dirty="0"/>
              <a:t>NURBS</a:t>
            </a:r>
          </a:p>
          <a:p>
            <a:endParaRPr lang="ru-RU" dirty="0"/>
          </a:p>
          <a:p>
            <a:r>
              <a:rPr lang="en-US" dirty="0" err="1"/>
              <a:t>glu</a:t>
            </a:r>
            <a:r>
              <a:rPr lang="en-US" b="1" dirty="0" err="1"/>
              <a:t>NurbsProperty</a:t>
            </a:r>
            <a:r>
              <a:rPr lang="ru-RU" dirty="0"/>
              <a:t> (*)</a:t>
            </a:r>
            <a:r>
              <a:rPr lang="en-US" dirty="0"/>
              <a:t> // </a:t>
            </a:r>
            <a:r>
              <a:rPr lang="ru-RU" dirty="0"/>
              <a:t>задание свойств </a:t>
            </a:r>
          </a:p>
          <a:p>
            <a:r>
              <a:rPr lang="en-US" dirty="0" err="1"/>
              <a:t>glu</a:t>
            </a:r>
            <a:r>
              <a:rPr lang="en-US" b="1" dirty="0" err="1"/>
              <a:t>NurbsCallback</a:t>
            </a:r>
            <a:r>
              <a:rPr lang="en-US" dirty="0"/>
              <a:t>()</a:t>
            </a:r>
            <a:r>
              <a:rPr lang="ru-RU" dirty="0"/>
              <a:t> </a:t>
            </a:r>
            <a:r>
              <a:rPr lang="ru-RU" dirty="0" smtClean="0"/>
              <a:t>  // </a:t>
            </a:r>
            <a:r>
              <a:rPr lang="ru-RU" dirty="0"/>
              <a:t>проверка на ошибки и возврат </a:t>
            </a:r>
            <a:r>
              <a:rPr lang="ru-RU" dirty="0" smtClean="0"/>
              <a:t>значений</a:t>
            </a:r>
            <a:endParaRPr lang="en-US" dirty="0"/>
          </a:p>
          <a:p>
            <a:endParaRPr lang="ru-RU" dirty="0"/>
          </a:p>
          <a:p>
            <a:r>
              <a:rPr lang="en-US" dirty="0" err="1"/>
              <a:t>glu</a:t>
            </a:r>
            <a:r>
              <a:rPr lang="en-US" b="1" dirty="0" err="1"/>
              <a:t>BeginSurface</a:t>
            </a:r>
            <a:r>
              <a:rPr lang="ru-RU" dirty="0"/>
              <a:t> (*)  // начало рисование поверхности</a:t>
            </a:r>
            <a:endParaRPr lang="en-US" dirty="0"/>
          </a:p>
          <a:p>
            <a:r>
              <a:rPr lang="en-US" dirty="0" err="1"/>
              <a:t>glu</a:t>
            </a:r>
            <a:r>
              <a:rPr lang="en-US" b="1" dirty="0" err="1"/>
              <a:t>NurbsSurface</a:t>
            </a:r>
            <a:r>
              <a:rPr lang="en-US" dirty="0"/>
              <a:t> (</a:t>
            </a:r>
            <a:r>
              <a:rPr lang="ru-RU" dirty="0"/>
              <a:t>*</a:t>
            </a:r>
            <a:r>
              <a:rPr lang="en-US" dirty="0"/>
              <a:t>) </a:t>
            </a:r>
            <a:r>
              <a:rPr lang="ru-RU" dirty="0"/>
              <a:t>// передача контрольных точек, нормалей,….</a:t>
            </a:r>
            <a:endParaRPr lang="en-US" dirty="0"/>
          </a:p>
          <a:p>
            <a:r>
              <a:rPr lang="en-US" dirty="0" err="1"/>
              <a:t>glu</a:t>
            </a:r>
            <a:r>
              <a:rPr lang="en-US" b="1" dirty="0" err="1"/>
              <a:t>EndSurface</a:t>
            </a:r>
            <a:r>
              <a:rPr lang="en-US" dirty="0"/>
              <a:t> (</a:t>
            </a:r>
            <a:r>
              <a:rPr lang="ru-RU" dirty="0"/>
              <a:t>*</a:t>
            </a:r>
            <a:r>
              <a:rPr lang="en-US" dirty="0" smtClean="0"/>
              <a:t>)</a:t>
            </a:r>
            <a:r>
              <a:rPr lang="ru-RU" dirty="0" smtClean="0"/>
              <a:t>    </a:t>
            </a:r>
            <a:r>
              <a:rPr lang="ru-RU" dirty="0"/>
              <a:t>// завершение рисования поверхности</a:t>
            </a:r>
            <a:endParaRPr lang="en-US" dirty="0"/>
          </a:p>
          <a:p>
            <a:r>
              <a:rPr lang="en-US" dirty="0"/>
              <a:t/>
            </a:r>
            <a:br>
              <a:rPr lang="en-US" dirty="0"/>
            </a:br>
            <a:r>
              <a:rPr lang="ru-RU" dirty="0" err="1"/>
              <a:t>glu</a:t>
            </a:r>
            <a:r>
              <a:rPr lang="ru-RU" b="1" dirty="0" err="1"/>
              <a:t>BeginCurve</a:t>
            </a:r>
            <a:r>
              <a:rPr lang="ru-RU" dirty="0"/>
              <a:t> </a:t>
            </a:r>
            <a:r>
              <a:rPr lang="ru-RU" dirty="0" smtClean="0"/>
              <a:t>(*)   // </a:t>
            </a:r>
            <a:r>
              <a:rPr lang="ru-RU" dirty="0"/>
              <a:t>начало рисование кривой</a:t>
            </a:r>
            <a:endParaRPr lang="en-US" dirty="0"/>
          </a:p>
          <a:p>
            <a:r>
              <a:rPr lang="en-US" dirty="0" err="1"/>
              <a:t>glu</a:t>
            </a:r>
            <a:r>
              <a:rPr lang="en-US" b="1" dirty="0" err="1"/>
              <a:t>Nurbs</a:t>
            </a:r>
            <a:r>
              <a:rPr lang="ru-RU" b="1" dirty="0" err="1"/>
              <a:t>Curve</a:t>
            </a:r>
            <a:r>
              <a:rPr lang="en-US" b="1" dirty="0"/>
              <a:t> </a:t>
            </a:r>
            <a:r>
              <a:rPr lang="en-US" dirty="0"/>
              <a:t>(</a:t>
            </a:r>
            <a:r>
              <a:rPr lang="ru-RU" dirty="0"/>
              <a:t>*</a:t>
            </a:r>
            <a:r>
              <a:rPr lang="en-US" dirty="0"/>
              <a:t>) </a:t>
            </a:r>
            <a:r>
              <a:rPr lang="ru-RU" dirty="0" smtClean="0"/>
              <a:t> // </a:t>
            </a:r>
            <a:r>
              <a:rPr lang="ru-RU" dirty="0"/>
              <a:t>передача контрольных точек, нормалей,….</a:t>
            </a:r>
            <a:endParaRPr lang="en-US" dirty="0"/>
          </a:p>
          <a:p>
            <a:r>
              <a:rPr lang="en-US" dirty="0" err="1"/>
              <a:t>glu</a:t>
            </a:r>
            <a:r>
              <a:rPr lang="en-US" b="1" dirty="0" err="1"/>
              <a:t>End</a:t>
            </a:r>
            <a:r>
              <a:rPr lang="ru-RU" b="1" dirty="0" err="1"/>
              <a:t>Curve</a:t>
            </a:r>
            <a:r>
              <a:rPr lang="en-US" b="1" dirty="0"/>
              <a:t> </a:t>
            </a:r>
            <a:r>
              <a:rPr lang="en-US" dirty="0"/>
              <a:t>(</a:t>
            </a:r>
            <a:r>
              <a:rPr lang="ru-RU" dirty="0"/>
              <a:t>*</a:t>
            </a:r>
            <a:r>
              <a:rPr lang="en-US" dirty="0"/>
              <a:t>)</a:t>
            </a:r>
            <a:r>
              <a:rPr lang="ru-RU" dirty="0"/>
              <a:t> </a:t>
            </a:r>
            <a:r>
              <a:rPr lang="ru-RU" dirty="0" smtClean="0"/>
              <a:t>    // </a:t>
            </a:r>
            <a:r>
              <a:rPr lang="ru-RU" dirty="0"/>
              <a:t>завершение рисования кривой</a:t>
            </a:r>
            <a:endParaRPr lang="en-US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Поддержка в </a:t>
            </a:r>
            <a:r>
              <a:rPr lang="en-US" sz="2800" dirty="0" smtClean="0"/>
              <a:t>OpenGL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dirty="0" smtClean="0"/>
              <a:t>(пример построения Безье с равномерным шагом</a:t>
            </a:r>
            <a:r>
              <a:rPr lang="en-US" sz="2400" dirty="0" smtClean="0"/>
              <a:t>)</a:t>
            </a:r>
            <a:endParaRPr lang="ru-RU" sz="20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42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10</a:t>
            </a:r>
            <a:r>
              <a:rPr lang="ru-RU" dirty="0" smtClean="0"/>
              <a:t> Поддержка в </a:t>
            </a:r>
            <a:r>
              <a:rPr lang="en-US" dirty="0" smtClean="0"/>
              <a:t>OpenGL</a:t>
            </a:r>
            <a:r>
              <a:rPr lang="ru-RU" dirty="0" smtClean="0"/>
              <a:t>  </a:t>
            </a:r>
            <a:r>
              <a:rPr lang="en-US" dirty="0" smtClean="0"/>
              <a:t>[2/2]</a:t>
            </a:r>
            <a:endParaRPr lang="ru-RU" dirty="0"/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683568" y="1690930"/>
            <a:ext cx="6236772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/>
              <a:t>parts = 20 * n;</a:t>
            </a:r>
            <a:endParaRPr lang="ru-RU" dirty="0" smtClean="0"/>
          </a:p>
          <a:p>
            <a:endParaRPr lang="ru-RU" dirty="0" smtClean="0"/>
          </a:p>
          <a:p>
            <a:r>
              <a:rPr lang="en-US" dirty="0" smtClean="0"/>
              <a:t>gl.Map1(OpenGL.GL_MAP1_VERTEX_3, 0f, 1f, 3, n, ver3);</a:t>
            </a:r>
          </a:p>
          <a:p>
            <a:endParaRPr lang="ru-RU" dirty="0" smtClean="0"/>
          </a:p>
          <a:p>
            <a:r>
              <a:rPr lang="en-US" dirty="0" err="1" smtClean="0"/>
              <a:t>gl.Enable</a:t>
            </a:r>
            <a:r>
              <a:rPr lang="en-US" dirty="0" smtClean="0"/>
              <a:t>(OpenGL.GL_MAP1_VERTEX_3);</a:t>
            </a:r>
          </a:p>
          <a:p>
            <a:endParaRPr lang="ru-RU" dirty="0" smtClean="0"/>
          </a:p>
          <a:p>
            <a:r>
              <a:rPr lang="en-US" dirty="0" smtClean="0"/>
              <a:t>gl.MapGrid1(parts, 0f, 1f);</a:t>
            </a:r>
          </a:p>
          <a:p>
            <a:endParaRPr lang="ru-RU" dirty="0" smtClean="0"/>
          </a:p>
          <a:p>
            <a:r>
              <a:rPr lang="en-US" dirty="0" smtClean="0"/>
              <a:t>gl.EvalMesh1(</a:t>
            </a:r>
            <a:r>
              <a:rPr lang="en-US" dirty="0" err="1" smtClean="0"/>
              <a:t>OpenGL.GL_LINE</a:t>
            </a:r>
            <a:r>
              <a:rPr lang="en-US" dirty="0" smtClean="0"/>
              <a:t>, 0, parts);</a:t>
            </a:r>
          </a:p>
          <a:p>
            <a:endParaRPr lang="ru-RU" dirty="0" smtClean="0"/>
          </a:p>
          <a:p>
            <a:r>
              <a:rPr lang="en-US" dirty="0" err="1" smtClean="0"/>
              <a:t>gl.Disable</a:t>
            </a:r>
            <a:r>
              <a:rPr lang="en-US" dirty="0" smtClean="0"/>
              <a:t>(OpenGL.GL_MAP1_VERTEX_3);</a:t>
            </a:r>
            <a:endParaRPr lang="ru-RU" dirty="0">
              <a:latin typeface="Consolas" pitchFamily="49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Виды сплайнов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8.2.1 </a:t>
            </a:r>
            <a:r>
              <a:rPr lang="ru-RU" dirty="0" smtClean="0"/>
              <a:t>Сплайны  </a:t>
            </a:r>
            <a:r>
              <a:rPr lang="en-US" dirty="0" smtClean="0"/>
              <a:t>[</a:t>
            </a:r>
            <a:r>
              <a:rPr lang="ru-RU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/>
          </a:p>
        </p:txBody>
      </p:sp>
      <p:grpSp>
        <p:nvGrpSpPr>
          <p:cNvPr id="7" name="Group 25"/>
          <p:cNvGrpSpPr>
            <a:grpSpLocks/>
          </p:cNvGrpSpPr>
          <p:nvPr/>
        </p:nvGrpSpPr>
        <p:grpSpPr bwMode="auto">
          <a:xfrm>
            <a:off x="611560" y="3616698"/>
            <a:ext cx="6408738" cy="460374"/>
            <a:chOff x="340" y="1295"/>
            <a:chExt cx="4037" cy="290"/>
          </a:xfrm>
        </p:grpSpPr>
        <p:graphicFrame>
          <p:nvGraphicFramePr>
            <p:cNvPr id="9" name="Object 10"/>
            <p:cNvGraphicFramePr>
              <a:graphicFrameLocks noChangeAspect="1"/>
            </p:cNvGraphicFramePr>
            <p:nvPr/>
          </p:nvGraphicFramePr>
          <p:xfrm>
            <a:off x="3622" y="1295"/>
            <a:ext cx="755" cy="290"/>
          </p:xfrm>
          <a:graphic>
            <a:graphicData uri="http://schemas.openxmlformats.org/presentationml/2006/ole">
              <p:oleObj spid="_x0000_s1026" name="Equation" r:id="rId4" imgW="660240" imgH="253800" progId="Equation.DSMT4">
                <p:embed/>
              </p:oleObj>
            </a:graphicData>
          </a:graphic>
        </p:graphicFrame>
        <p:sp>
          <p:nvSpPr>
            <p:cNvPr id="10" name="Text Box 11"/>
            <p:cNvSpPr txBox="1">
              <a:spLocks noChangeArrowheads="1"/>
            </p:cNvSpPr>
            <p:nvPr/>
          </p:nvSpPr>
          <p:spPr bwMode="auto">
            <a:xfrm>
              <a:off x="340" y="1311"/>
              <a:ext cx="3333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Условие для </a:t>
              </a:r>
              <a:r>
                <a:rPr lang="ru-RU" i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интерполяционного </a:t>
              </a:r>
              <a:r>
                <a:rPr lang="ru-RU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сплайна:</a:t>
              </a:r>
            </a:p>
          </p:txBody>
        </p:sp>
      </p:grpSp>
      <p:grpSp>
        <p:nvGrpSpPr>
          <p:cNvPr id="11" name="Group 27"/>
          <p:cNvGrpSpPr>
            <a:grpSpLocks/>
          </p:cNvGrpSpPr>
          <p:nvPr/>
        </p:nvGrpSpPr>
        <p:grpSpPr bwMode="auto">
          <a:xfrm>
            <a:off x="683568" y="4581128"/>
            <a:ext cx="7450141" cy="784225"/>
            <a:chOff x="340" y="2147"/>
            <a:chExt cx="4693" cy="494"/>
          </a:xfrm>
        </p:grpSpPr>
        <p:graphicFrame>
          <p:nvGraphicFramePr>
            <p:cNvPr id="12" name="Object 12"/>
            <p:cNvGraphicFramePr>
              <a:graphicFrameLocks noChangeAspect="1"/>
            </p:cNvGraphicFramePr>
            <p:nvPr/>
          </p:nvGraphicFramePr>
          <p:xfrm>
            <a:off x="3464" y="2147"/>
            <a:ext cx="1569" cy="486"/>
          </p:xfrm>
          <a:graphic>
            <a:graphicData uri="http://schemas.openxmlformats.org/presentationml/2006/ole">
              <p:oleObj spid="_x0000_s1027" name="Equation" r:id="rId5" imgW="1473120" imgH="457200" progId="Equation.DSMT4">
                <p:embed/>
              </p:oleObj>
            </a:graphicData>
          </a:graphic>
        </p:graphicFrame>
        <p:sp>
          <p:nvSpPr>
            <p:cNvPr id="13" name="Text Box 13"/>
            <p:cNvSpPr txBox="1">
              <a:spLocks noChangeArrowheads="1"/>
            </p:cNvSpPr>
            <p:nvPr/>
          </p:nvSpPr>
          <p:spPr bwMode="auto">
            <a:xfrm>
              <a:off x="340" y="2292"/>
              <a:ext cx="3036" cy="3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Условие для </a:t>
              </a:r>
              <a:r>
                <a:rPr lang="ru-RU" i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сглаживающего </a:t>
              </a:r>
              <a:r>
                <a:rPr lang="ru-RU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сплайна</a:t>
              </a:r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:</a:t>
              </a:r>
              <a:b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sz="12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(методом Наименьших квадратов)</a:t>
              </a:r>
              <a:endParaRPr lang="ru-RU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23" name="Group 24"/>
          <p:cNvGrpSpPr>
            <a:grpSpLocks/>
          </p:cNvGrpSpPr>
          <p:nvPr/>
        </p:nvGrpSpPr>
        <p:grpSpPr bwMode="auto">
          <a:xfrm>
            <a:off x="539552" y="2492896"/>
            <a:ext cx="4981577" cy="774700"/>
            <a:chOff x="340" y="690"/>
            <a:chExt cx="3138" cy="488"/>
          </a:xfrm>
        </p:grpSpPr>
        <p:sp>
          <p:nvSpPr>
            <p:cNvPr id="25" name="Text Box 7"/>
            <p:cNvSpPr txBox="1">
              <a:spLocks noChangeArrowheads="1"/>
            </p:cNvSpPr>
            <p:nvPr/>
          </p:nvSpPr>
          <p:spPr bwMode="auto">
            <a:xfrm>
              <a:off x="340" y="800"/>
              <a:ext cx="1694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i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Общий вид</a:t>
              </a:r>
              <a:r>
                <a:rPr lang="ru-RU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 сплайна:</a:t>
              </a:r>
            </a:p>
          </p:txBody>
        </p:sp>
        <p:graphicFrame>
          <p:nvGraphicFramePr>
            <p:cNvPr id="27" name="Object 20"/>
            <p:cNvGraphicFramePr>
              <a:graphicFrameLocks noChangeAspect="1"/>
            </p:cNvGraphicFramePr>
            <p:nvPr/>
          </p:nvGraphicFramePr>
          <p:xfrm>
            <a:off x="2072" y="690"/>
            <a:ext cx="1406" cy="488"/>
          </p:xfrm>
          <a:graphic>
            <a:graphicData uri="http://schemas.openxmlformats.org/presentationml/2006/ole">
              <p:oleObj spid="_x0000_s1031" name="Equation" r:id="rId6" imgW="1244520" imgH="431640" progId="Equation.DSMT4">
                <p:embed/>
              </p:oleObj>
            </a:graphicData>
          </a:graphic>
        </p:graphicFrame>
      </p:grpSp>
      <p:grpSp>
        <p:nvGrpSpPr>
          <p:cNvPr id="28" name="Group 24"/>
          <p:cNvGrpSpPr>
            <a:grpSpLocks/>
          </p:cNvGrpSpPr>
          <p:nvPr/>
        </p:nvGrpSpPr>
        <p:grpSpPr bwMode="auto">
          <a:xfrm>
            <a:off x="1763688" y="1335437"/>
            <a:ext cx="4878394" cy="646113"/>
            <a:chOff x="340" y="800"/>
            <a:chExt cx="3073" cy="407"/>
          </a:xfrm>
        </p:grpSpPr>
        <p:sp>
          <p:nvSpPr>
            <p:cNvPr id="29" name="Text Box 7"/>
            <p:cNvSpPr txBox="1">
              <a:spLocks noChangeArrowheads="1"/>
            </p:cNvSpPr>
            <p:nvPr/>
          </p:nvSpPr>
          <p:spPr bwMode="auto">
            <a:xfrm>
              <a:off x="340" y="800"/>
              <a:ext cx="1659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i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Контрольные точки</a:t>
              </a:r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:</a:t>
              </a:r>
              <a:b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sz="12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</a:t>
              </a:r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en-US" i="1" dirty="0" smtClean="0">
                  <a:latin typeface="+mn-lt"/>
                  <a:ea typeface="Verdana" pitchFamily="34" charset="0"/>
                  <a:cs typeface="Verdana" pitchFamily="34" charset="0"/>
                </a:rPr>
                <a:t>f</a:t>
              </a:r>
              <a:r>
                <a:rPr lang="en-US" i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en-US" sz="1200" i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– </a:t>
              </a:r>
              <a:r>
                <a:rPr lang="ru-RU" sz="1200" i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неизвестная функция</a:t>
              </a:r>
              <a:r>
                <a:rPr lang="ru-RU" sz="12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)</a:t>
              </a:r>
              <a:endParaRPr lang="ru-RU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graphicFrame>
          <p:nvGraphicFramePr>
            <p:cNvPr id="30" name="Object 20"/>
            <p:cNvGraphicFramePr>
              <a:graphicFrameLocks noChangeAspect="1"/>
            </p:cNvGraphicFramePr>
            <p:nvPr/>
          </p:nvGraphicFramePr>
          <p:xfrm>
            <a:off x="2064" y="849"/>
            <a:ext cx="1349" cy="301"/>
          </p:xfrm>
          <a:graphic>
            <a:graphicData uri="http://schemas.openxmlformats.org/presentationml/2006/ole">
              <p:oleObj spid="_x0000_s1032" name="Equation" r:id="rId7" imgW="1193760" imgH="266400" progId="Equation.DSMT4">
                <p:embed/>
              </p:oleObj>
            </a:graphicData>
          </a:graphic>
        </p:graphicFrame>
      </p:grpSp>
      <p:grpSp>
        <p:nvGrpSpPr>
          <p:cNvPr id="34" name="Группа 33"/>
          <p:cNvGrpSpPr/>
          <p:nvPr/>
        </p:nvGrpSpPr>
        <p:grpSpPr>
          <a:xfrm>
            <a:off x="683568" y="5661248"/>
            <a:ext cx="7416824" cy="544859"/>
            <a:chOff x="755576" y="5013176"/>
            <a:chExt cx="7416824" cy="544859"/>
          </a:xfrm>
        </p:grpSpPr>
        <p:sp>
          <p:nvSpPr>
            <p:cNvPr id="32" name="Прямоугольник 31"/>
            <p:cNvSpPr/>
            <p:nvPr/>
          </p:nvSpPr>
          <p:spPr>
            <a:xfrm>
              <a:off x="755576" y="5013176"/>
              <a:ext cx="741682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1800"/>
                </a:spcBef>
                <a:buNone/>
              </a:pPr>
              <a:r>
                <a:rPr lang="ru-RU" sz="1400" i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Задача сглаживания </a:t>
              </a:r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– построение достаточно гладкой функции,</a:t>
              </a:r>
              <a:b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		     значения которой в КТ максимально близки к </a:t>
              </a:r>
            </a:p>
          </p:txBody>
        </p:sp>
        <p:graphicFrame>
          <p:nvGraphicFramePr>
            <p:cNvPr id="33" name="Object 20"/>
            <p:cNvGraphicFramePr>
              <a:graphicFrameLocks noChangeAspect="1"/>
            </p:cNvGraphicFramePr>
            <p:nvPr/>
          </p:nvGraphicFramePr>
          <p:xfrm>
            <a:off x="7308304" y="5229200"/>
            <a:ext cx="219223" cy="328835"/>
          </p:xfrm>
          <a:graphic>
            <a:graphicData uri="http://schemas.openxmlformats.org/presentationml/2006/ole">
              <p:oleObj spid="_x0000_s1034" name="Equation" r:id="rId8" imgW="152280" imgH="228600" progId="Equation.DSMT4">
                <p:embed/>
              </p:oleObj>
            </a:graphicData>
          </a:graphic>
        </p:graphicFrame>
      </p:grpSp>
      <p:graphicFrame>
        <p:nvGraphicFramePr>
          <p:cNvPr id="20" name="Object 20"/>
          <p:cNvGraphicFramePr>
            <a:graphicFrameLocks noChangeAspect="1"/>
          </p:cNvGraphicFramePr>
          <p:nvPr/>
        </p:nvGraphicFramePr>
        <p:xfrm>
          <a:off x="7020272" y="1700808"/>
          <a:ext cx="1433513" cy="865188"/>
        </p:xfrm>
        <a:graphic>
          <a:graphicData uri="http://schemas.openxmlformats.org/presentationml/2006/ole">
            <p:oleObj spid="_x0000_s1035" name="Equation" r:id="rId9" imgW="799920" imgH="4824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Одномерные квадратичные базисные функции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ru-RU" sz="2400" dirty="0" err="1" smtClean="0"/>
              <a:t>лагражевы</a:t>
            </a:r>
            <a:r>
              <a:rPr lang="ru-RU" sz="2400" dirty="0" smtClean="0"/>
              <a:t> шаблонные)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2</a:t>
            </a:r>
            <a:r>
              <a:rPr lang="ru-RU" dirty="0" smtClean="0"/>
              <a:t> Одномерные базисы 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/>
          </a:p>
        </p:txBody>
      </p:sp>
      <p:graphicFrame>
        <p:nvGraphicFramePr>
          <p:cNvPr id="29" name="Object 20"/>
          <p:cNvGraphicFramePr>
            <a:graphicFrameLocks noChangeAspect="1"/>
          </p:cNvGraphicFramePr>
          <p:nvPr/>
        </p:nvGraphicFramePr>
        <p:xfrm>
          <a:off x="467544" y="1268760"/>
          <a:ext cx="4498975" cy="1208088"/>
        </p:xfrm>
        <a:graphic>
          <a:graphicData uri="http://schemas.openxmlformats.org/presentationml/2006/ole">
            <p:oleObj spid="_x0000_s54280" name="Equation" r:id="rId4" imgW="2349360" imgH="863280" progId="Equation.DSMT4">
              <p:embed/>
            </p:oleObj>
          </a:graphicData>
        </a:graphic>
      </p:graphicFrame>
      <p:pic>
        <p:nvPicPr>
          <p:cNvPr id="54282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2908895"/>
            <a:ext cx="6827837" cy="340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Объект 6"/>
          <p:cNvGraphicFramePr>
            <a:graphicFrameLocks noChangeAspect="1"/>
          </p:cNvGraphicFramePr>
          <p:nvPr/>
        </p:nvGraphicFramePr>
        <p:xfrm>
          <a:off x="5237163" y="1128810"/>
          <a:ext cx="3367285" cy="1778737"/>
        </p:xfrm>
        <a:graphic>
          <a:graphicData uri="http://schemas.openxmlformats.org/presentationml/2006/ole">
            <p:oleObj spid="_x0000_s54281" name="Equation" r:id="rId6" imgW="1968480" imgH="104112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54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Одномерные кубические базисные функции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ru-RU" sz="2400" dirty="0" err="1" smtClean="0"/>
              <a:t>лагражевы</a:t>
            </a:r>
            <a:r>
              <a:rPr lang="ru-RU" sz="2400" dirty="0" smtClean="0"/>
              <a:t> шаблонные)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2</a:t>
            </a:r>
            <a:r>
              <a:rPr lang="ru-RU" dirty="0" smtClean="0"/>
              <a:t> Одномерные базисы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/>
          </a:p>
        </p:txBody>
      </p:sp>
      <p:graphicFrame>
        <p:nvGraphicFramePr>
          <p:cNvPr id="29" name="Object 20"/>
          <p:cNvGraphicFramePr>
            <a:graphicFrameLocks noChangeAspect="1"/>
          </p:cNvGraphicFramePr>
          <p:nvPr/>
        </p:nvGraphicFramePr>
        <p:xfrm>
          <a:off x="479425" y="1341438"/>
          <a:ext cx="5422900" cy="2308225"/>
        </p:xfrm>
        <a:graphic>
          <a:graphicData uri="http://schemas.openxmlformats.org/presentationml/2006/ole">
            <p:oleObj spid="_x0000_s237570" name="Equation" r:id="rId4" imgW="2831760" imgH="1650960" progId="Equation.DSMT4">
              <p:embed/>
            </p:oleObj>
          </a:graphicData>
        </a:graphic>
      </p:graphicFrame>
      <p:pic>
        <p:nvPicPr>
          <p:cNvPr id="54284" name="Picture 1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4005064"/>
            <a:ext cx="8135257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37572" name="Object 4"/>
          <p:cNvGraphicFramePr>
            <a:graphicFrameLocks noChangeAspect="1"/>
          </p:cNvGraphicFramePr>
          <p:nvPr/>
        </p:nvGraphicFramePr>
        <p:xfrm>
          <a:off x="5724128" y="1916832"/>
          <a:ext cx="3367087" cy="1779587"/>
        </p:xfrm>
        <a:graphic>
          <a:graphicData uri="http://schemas.openxmlformats.org/presentationml/2006/ole">
            <p:oleObj spid="_x0000_s237572" name="Equation" r:id="rId6" imgW="1968480" imgH="104112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54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37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Одномерные кубические базисные функции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ru-RU" sz="2400" dirty="0" err="1" smtClean="0"/>
              <a:t>эрмитовы</a:t>
            </a:r>
            <a:r>
              <a:rPr lang="ru-RU" sz="2400" dirty="0" smtClean="0"/>
              <a:t> шаблонные)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2</a:t>
            </a:r>
            <a:r>
              <a:rPr lang="ru-RU" dirty="0" smtClean="0"/>
              <a:t> Одномерные базисы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/>
          </a:p>
        </p:txBody>
      </p:sp>
      <p:graphicFrame>
        <p:nvGraphicFramePr>
          <p:cNvPr id="57347" name="Object 20"/>
          <p:cNvGraphicFramePr>
            <a:graphicFrameLocks noChangeAspect="1"/>
          </p:cNvGraphicFramePr>
          <p:nvPr/>
        </p:nvGraphicFramePr>
        <p:xfrm>
          <a:off x="467544" y="1484313"/>
          <a:ext cx="2640013" cy="1414462"/>
        </p:xfrm>
        <a:graphic>
          <a:graphicData uri="http://schemas.openxmlformats.org/presentationml/2006/ole">
            <p:oleObj spid="_x0000_s57347" name="Equation" r:id="rId4" imgW="1993680" imgH="1066680" progId="Equation.DSMT4">
              <p:embed/>
            </p:oleObj>
          </a:graphicData>
        </a:graphic>
      </p:graphicFrame>
      <p:pic>
        <p:nvPicPr>
          <p:cNvPr id="5734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0935" y="3429000"/>
            <a:ext cx="8086637" cy="28736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Object 20"/>
          <p:cNvGraphicFramePr>
            <a:graphicFrameLocks noChangeAspect="1"/>
          </p:cNvGraphicFramePr>
          <p:nvPr/>
        </p:nvGraphicFramePr>
        <p:xfrm>
          <a:off x="3347864" y="1484313"/>
          <a:ext cx="5391150" cy="1512887"/>
        </p:xfrm>
        <a:graphic>
          <a:graphicData uri="http://schemas.openxmlformats.org/presentationml/2006/ole">
            <p:oleObj spid="_x0000_s57348" name="Equation" r:id="rId6" imgW="3543120" imgH="99036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7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57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Интерполяционный полином Лагранжа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9</a:t>
            </a:fld>
            <a:r>
              <a:rPr lang="ru-RU" dirty="0" smtClean="0"/>
              <a:t>(42)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2</a:t>
            </a:r>
            <a:r>
              <a:rPr lang="ru-RU" dirty="0" smtClean="0"/>
              <a:t> Одномерные базисы  </a:t>
            </a:r>
            <a:r>
              <a:rPr lang="en-US" dirty="0" smtClean="0"/>
              <a:t>[</a:t>
            </a:r>
            <a:r>
              <a:rPr lang="ru-RU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/>
          </a:p>
        </p:txBody>
      </p:sp>
      <p:graphicFrame>
        <p:nvGraphicFramePr>
          <p:cNvPr id="20" name="Object 20"/>
          <p:cNvGraphicFramePr>
            <a:graphicFrameLocks noChangeAspect="1"/>
          </p:cNvGraphicFramePr>
          <p:nvPr/>
        </p:nvGraphicFramePr>
        <p:xfrm>
          <a:off x="2300337" y="1393825"/>
          <a:ext cx="3279775" cy="955675"/>
        </p:xfrm>
        <a:graphic>
          <a:graphicData uri="http://schemas.openxmlformats.org/presentationml/2006/ole">
            <p:oleObj spid="_x0000_s105479" name="Equation" r:id="rId4" imgW="1828800" imgH="533160" progId="Equation.DSMT4">
              <p:embed/>
            </p:oleObj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611560" y="1628800"/>
            <a:ext cx="15103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Степени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n: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22" name="Object 20"/>
          <p:cNvGraphicFramePr>
            <a:graphicFrameLocks noChangeAspect="1"/>
          </p:cNvGraphicFramePr>
          <p:nvPr/>
        </p:nvGraphicFramePr>
        <p:xfrm>
          <a:off x="2347689" y="2859088"/>
          <a:ext cx="4600575" cy="714375"/>
        </p:xfrm>
        <a:graphic>
          <a:graphicData uri="http://schemas.openxmlformats.org/presentationml/2006/ole">
            <p:oleObj spid="_x0000_s105480" name="Equation" r:id="rId5" imgW="3276360" imgH="507960" progId="Equation.DSMT4">
              <p:embed/>
            </p:oleObj>
          </a:graphicData>
        </a:graphic>
      </p:graphicFrame>
      <p:sp>
        <p:nvSpPr>
          <p:cNvPr id="23" name="Прямоугольник 22"/>
          <p:cNvSpPr/>
          <p:nvPr/>
        </p:nvSpPr>
        <p:spPr>
          <a:xfrm>
            <a:off x="611560" y="2996952"/>
            <a:ext cx="15119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Степени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28" name="Object 20"/>
          <p:cNvGraphicFramePr>
            <a:graphicFrameLocks noChangeAspect="1"/>
          </p:cNvGraphicFramePr>
          <p:nvPr/>
        </p:nvGraphicFramePr>
        <p:xfrm>
          <a:off x="2339752" y="4149725"/>
          <a:ext cx="5153025" cy="749300"/>
        </p:xfrm>
        <a:graphic>
          <a:graphicData uri="http://schemas.openxmlformats.org/presentationml/2006/ole">
            <p:oleObj spid="_x0000_s105481" name="Equation" r:id="rId6" imgW="3670200" imgH="533160" progId="Equation.DSMT4">
              <p:embed/>
            </p:oleObj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611560" y="4283804"/>
            <a:ext cx="15119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Степени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611560" y="5507940"/>
            <a:ext cx="15119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Степени 3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05483" name="Object 11"/>
          <p:cNvGraphicFramePr>
            <a:graphicFrameLocks noChangeAspect="1"/>
          </p:cNvGraphicFramePr>
          <p:nvPr/>
        </p:nvGraphicFramePr>
        <p:xfrm>
          <a:off x="2359025" y="5345113"/>
          <a:ext cx="5688013" cy="747712"/>
        </p:xfrm>
        <a:graphic>
          <a:graphicData uri="http://schemas.openxmlformats.org/presentationml/2006/ole">
            <p:oleObj spid="_x0000_s105483" name="Equation" r:id="rId7" imgW="4051080" imgH="53316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КГ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КГ</Template>
  <TotalTime>5002</TotalTime>
  <Words>1228</Words>
  <Application>Microsoft Office PowerPoint</Application>
  <PresentationFormat>Экран (4:3)</PresentationFormat>
  <Paragraphs>322</Paragraphs>
  <Slides>42</Slides>
  <Notes>41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42</vt:i4>
      </vt:variant>
    </vt:vector>
  </HeadingPairs>
  <TitlesOfParts>
    <vt:vector size="45" baseType="lpstr">
      <vt:lpstr>Тема КГ</vt:lpstr>
      <vt:lpstr>Equation</vt:lpstr>
      <vt:lpstr>MathType 6.0 Equation</vt:lpstr>
      <vt:lpstr>(Сплайны)</vt:lpstr>
      <vt:lpstr>Определения (нестрогое определение)</vt:lpstr>
      <vt:lpstr>Определения (математические определения)</vt:lpstr>
      <vt:lpstr>Виды сплайнов</vt:lpstr>
      <vt:lpstr>Виды сплайнов</vt:lpstr>
      <vt:lpstr>Одномерные квадратичные базисные функции (лагражевы шаблонные)</vt:lpstr>
      <vt:lpstr>Одномерные кубические базисные функции (лагражевы шаблонные)</vt:lpstr>
      <vt:lpstr>Одномерные кубические базисные функции (эрмитовы шаблонные)</vt:lpstr>
      <vt:lpstr>Интерполяционный полином Лагранжа</vt:lpstr>
      <vt:lpstr>Проблема согласования полиномов (негладкий сплайн, независимые параболы)</vt:lpstr>
      <vt:lpstr>Линейный сплайн с полиномами Лагранжа (формулы)</vt:lpstr>
      <vt:lpstr>Квадратичный сплайн с полиномами Лагранжа (формулы)</vt:lpstr>
      <vt:lpstr>Кубический сплайн с полиномами Лагранжа (формулы)</vt:lpstr>
      <vt:lpstr>Кубический сплайн с полиномами Эрмита (интерполяционный сплайн)</vt:lpstr>
      <vt:lpstr>Кубический сплайн с полиномами Эрмита  (сглаживающий сплайн)</vt:lpstr>
      <vt:lpstr>Кубический сплайн с полиномами Эрмита  (сглаживающий сплайн)</vt:lpstr>
      <vt:lpstr>Кривая Безье (Bezier Curve)</vt:lpstr>
      <vt:lpstr>Кривая Безье (2 Контрольных Точки)</vt:lpstr>
      <vt:lpstr>Кривая Безье (3 Контрольных Точки)</vt:lpstr>
      <vt:lpstr>Кривая Безье (4 Контрольных Точки)</vt:lpstr>
      <vt:lpstr>Кривая Безье (6 Контрольных Точки)</vt:lpstr>
      <vt:lpstr>Кривая Безье (некоторые свойства)</vt:lpstr>
      <vt:lpstr>B-сплайн (определение)</vt:lpstr>
      <vt:lpstr>B-сплайн (определение)</vt:lpstr>
      <vt:lpstr>B-сплайн (задание вектора узлов)</vt:lpstr>
      <vt:lpstr>B-сплайн  (некоторые свойства)</vt:lpstr>
      <vt:lpstr>NURBS-сплайн (Non-Uniform Rational B-Spline)</vt:lpstr>
      <vt:lpstr>NURBS-сплайн (Non-Uniform Rational B-Spline)</vt:lpstr>
      <vt:lpstr>Лагранжев квадратичный интерполяционный (различные наборы КТ)</vt:lpstr>
      <vt:lpstr>Эрмитов кубический интерполяционный сплайн (различные наборы КТ)</vt:lpstr>
      <vt:lpstr>Эрмитов кубический сглаживающий сплайн (различные наборы КТ)</vt:lpstr>
      <vt:lpstr>Сравнение интерполяционных сплайнов (эрмитового и лагранжевых)</vt:lpstr>
      <vt:lpstr>Сравнение сглаживающих сплайнов (эрмитов и закрытые B-сплайны)</vt:lpstr>
      <vt:lpstr>Сравнение видов B-сплайнов</vt:lpstr>
      <vt:lpstr>Сплайн-поверхности</vt:lpstr>
      <vt:lpstr>Сплайн-поверхности (Безье и B-сплайн)</vt:lpstr>
      <vt:lpstr>Сплайн-поверхности (Безье)</vt:lpstr>
      <vt:lpstr>Сплайн-поверхности (Безье)</vt:lpstr>
      <vt:lpstr>Сплайн-поверхности (сплайн Безье, чайник Юта)</vt:lpstr>
      <vt:lpstr>Сплайн-поверхности (бикубический интерполяционный)</vt:lpstr>
      <vt:lpstr>Поддержка в OpenGL (библиотека GLU)</vt:lpstr>
      <vt:lpstr>Поддержка в OpenGL (пример построения Безье с равномерным шагом)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458</cp:revision>
  <dcterms:created xsi:type="dcterms:W3CDTF">2014-02-11T08:42:57Z</dcterms:created>
  <dcterms:modified xsi:type="dcterms:W3CDTF">2018-05-16T05:56:22Z</dcterms:modified>
</cp:coreProperties>
</file>