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353" r:id="rId2"/>
    <p:sldId id="375" r:id="rId3"/>
    <p:sldId id="365" r:id="rId4"/>
    <p:sldId id="366" r:id="rId5"/>
    <p:sldId id="367" r:id="rId6"/>
    <p:sldId id="368" r:id="rId7"/>
    <p:sldId id="369" r:id="rId8"/>
    <p:sldId id="379" r:id="rId9"/>
    <p:sldId id="370" r:id="rId10"/>
    <p:sldId id="371" r:id="rId11"/>
    <p:sldId id="372" r:id="rId12"/>
    <p:sldId id="377" r:id="rId13"/>
    <p:sldId id="373" r:id="rId14"/>
    <p:sldId id="378" r:id="rId15"/>
    <p:sldId id="374" r:id="rId16"/>
    <p:sldId id="376" r:id="rId17"/>
    <p:sldId id="380" r:id="rId18"/>
    <p:sldId id="381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>
        <p:scale>
          <a:sx n="100" d="100"/>
          <a:sy n="100" d="100"/>
        </p:scale>
        <p:origin x="-1314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4.wmf"/><Relationship Id="rId1" Type="http://schemas.openxmlformats.org/officeDocument/2006/relationships/image" Target="../media/image6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!&#1050;&#1043;\Projected%20Shadow%20Maps%20with%20Cg%20and%20OpenGL.avi" TargetMode="Externa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тени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Теневые объемы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2400" dirty="0" smtClean="0"/>
              <a:t>(shadow volumes)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6.3.4</a:t>
            </a:r>
            <a:r>
              <a:rPr lang="en-US" dirty="0" smtClean="0"/>
              <a:t> </a:t>
            </a:r>
            <a:r>
              <a:rPr lang="ru-RU" dirty="0" smtClean="0"/>
              <a:t>Теневые объемы  </a:t>
            </a:r>
            <a:r>
              <a:rPr lang="en-US" dirty="0" smtClean="0"/>
              <a:t>[</a:t>
            </a:r>
            <a:r>
              <a:rPr lang="ru-RU" dirty="0" smtClean="0"/>
              <a:t>2/3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(18)</a:t>
            </a:r>
            <a:endParaRPr lang="ru-RU" dirty="0"/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684213" y="1222648"/>
            <a:ext cx="7197725" cy="719137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Строим теневой объем в виде усеченной пирамиды</a:t>
            </a: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(с позиции источника света)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4211638" y="1941785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682625" y="2230710"/>
            <a:ext cx="7197725" cy="71913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Рисуем все объекты без теней со включенным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Z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-буфером</a:t>
            </a:r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4211638" y="2949848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684213" y="3238773"/>
            <a:ext cx="7197725" cy="719137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Рисуем в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S-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 «теневой объем» так,</a:t>
            </a: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чтобы ненулевое значение получают затеняемые пиксели</a:t>
            </a:r>
          </a:p>
        </p:txBody>
      </p:sp>
      <p:sp>
        <p:nvSpPr>
          <p:cNvPr id="19" name="AutoShape 9"/>
          <p:cNvSpPr>
            <a:spLocks noChangeArrowheads="1"/>
          </p:cNvSpPr>
          <p:nvPr/>
        </p:nvSpPr>
        <p:spPr bwMode="auto">
          <a:xfrm>
            <a:off x="4211638" y="3957910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AutoShape 10"/>
          <p:cNvSpPr>
            <a:spLocks noChangeArrowheads="1"/>
          </p:cNvSpPr>
          <p:nvPr/>
        </p:nvSpPr>
        <p:spPr bwMode="auto">
          <a:xfrm>
            <a:off x="684213" y="4246835"/>
            <a:ext cx="7197725" cy="71913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Рисуем сцену со включенным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S-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буфером</a:t>
            </a:r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467544" y="5085184"/>
            <a:ext cx="8280920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корректность</a:t>
            </a: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затратность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неинвариантность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относительно положения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наблюдателя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резкость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теней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Теневые объемы </a:t>
            </a:r>
            <a:br>
              <a:rPr lang="ru-RU" sz="2800" dirty="0" smtClean="0"/>
            </a:br>
            <a:r>
              <a:rPr lang="en-US" sz="2400" dirty="0" smtClean="0"/>
              <a:t>(shadow volumes)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6.3.4</a:t>
            </a:r>
            <a:r>
              <a:rPr lang="en-US" dirty="0" smtClean="0"/>
              <a:t> </a:t>
            </a:r>
            <a:r>
              <a:rPr lang="ru-RU" dirty="0" smtClean="0"/>
              <a:t>Теневые объемы 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(18)</a:t>
            </a:r>
            <a:endParaRPr lang="ru-RU" dirty="0"/>
          </a:p>
        </p:txBody>
      </p:sp>
      <p:pic>
        <p:nvPicPr>
          <p:cNvPr id="14" name="Picture 4" descr="ST_1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604750"/>
            <a:ext cx="2461975" cy="1608226"/>
          </a:xfrm>
          <a:prstGeom prst="rect">
            <a:avLst/>
          </a:prstGeom>
          <a:noFill/>
        </p:spPr>
      </p:pic>
      <p:pic>
        <p:nvPicPr>
          <p:cNvPr id="15" name="Picture 5" descr="ST_1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604750"/>
            <a:ext cx="2213792" cy="1608226"/>
          </a:xfrm>
          <a:prstGeom prst="rect">
            <a:avLst/>
          </a:prstGeom>
          <a:noFill/>
        </p:spPr>
      </p:pic>
      <p:pic>
        <p:nvPicPr>
          <p:cNvPr id="16" name="Picture 8" descr="ST_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725144"/>
            <a:ext cx="2473321" cy="1608226"/>
          </a:xfrm>
          <a:prstGeom prst="rect">
            <a:avLst/>
          </a:prstGeom>
          <a:noFill/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268760"/>
            <a:ext cx="2464812" cy="1608226"/>
          </a:xfrm>
          <a:prstGeom prst="rect">
            <a:avLst/>
          </a:prstGeom>
          <a:noFill/>
        </p:spPr>
      </p:pic>
      <p:pic>
        <p:nvPicPr>
          <p:cNvPr id="18" name="Picture 10" descr="ST_2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912" y="3789040"/>
            <a:ext cx="2437867" cy="1608226"/>
          </a:xfrm>
          <a:prstGeom prst="rect">
            <a:avLst/>
          </a:prstGeom>
          <a:noFill/>
        </p:spPr>
      </p:pic>
      <p:pic>
        <p:nvPicPr>
          <p:cNvPr id="19" name="Picture 11" descr="ST_2b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2200" y="3789040"/>
            <a:ext cx="2376884" cy="1608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Теневые объемы </a:t>
            </a:r>
            <a:br>
              <a:rPr lang="ru-RU" sz="2800" dirty="0" smtClean="0"/>
            </a:br>
            <a:r>
              <a:rPr lang="en-US" sz="2400" dirty="0" smtClean="0"/>
              <a:t>(shadow volumes)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</a:t>
            </a:r>
            <a:r>
              <a:rPr lang="ru-RU" dirty="0" smtClean="0"/>
              <a:t>.4</a:t>
            </a:r>
            <a:r>
              <a:rPr lang="en-US" dirty="0" smtClean="0"/>
              <a:t> </a:t>
            </a:r>
            <a:r>
              <a:rPr lang="ru-RU" dirty="0" smtClean="0"/>
              <a:t>Теневые объемы 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(18)</a:t>
            </a:r>
            <a:endParaRPr lang="ru-R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715" y="1625922"/>
            <a:ext cx="8395471" cy="3387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Карты теней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shadow maps</a:t>
            </a:r>
            <a:r>
              <a:rPr lang="ru-RU" sz="2400" dirty="0" smtClean="0"/>
              <a:t>, </a:t>
            </a:r>
            <a:r>
              <a:rPr lang="en-US" sz="2400" dirty="0" smtClean="0"/>
              <a:t>shadow buffers</a:t>
            </a:r>
            <a:r>
              <a:rPr lang="ru-RU" sz="2400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6.3.5</a:t>
            </a:r>
            <a:r>
              <a:rPr lang="en-US" dirty="0" smtClean="0"/>
              <a:t> </a:t>
            </a:r>
            <a:r>
              <a:rPr lang="ru-RU" dirty="0" smtClean="0"/>
              <a:t>Карты теней  </a:t>
            </a:r>
            <a:r>
              <a:rPr lang="en-US" dirty="0" smtClean="0"/>
              <a:t>[</a:t>
            </a:r>
            <a:r>
              <a:rPr lang="ru-RU" dirty="0" smtClean="0"/>
              <a:t>1/2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(18)</a:t>
            </a:r>
            <a:endParaRPr lang="ru-RU" dirty="0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684213" y="1412875"/>
            <a:ext cx="7197725" cy="6111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Генерируется сцена с позиции источника света</a:t>
            </a:r>
          </a:p>
        </p:txBody>
      </p:sp>
      <p:sp>
        <p:nvSpPr>
          <p:cNvPr id="12" name="AutoShape 16"/>
          <p:cNvSpPr>
            <a:spLocks noChangeArrowheads="1"/>
          </p:cNvSpPr>
          <p:nvPr/>
        </p:nvSpPr>
        <p:spPr bwMode="auto">
          <a:xfrm>
            <a:off x="4211638" y="2027238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17"/>
          <p:cNvSpPr>
            <a:spLocks noChangeArrowheads="1"/>
          </p:cNvSpPr>
          <p:nvPr/>
        </p:nvSpPr>
        <p:spPr bwMode="auto">
          <a:xfrm>
            <a:off x="682625" y="2324100"/>
            <a:ext cx="7197725" cy="6111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Результат записывается в текстуру (карту теней)</a:t>
            </a:r>
          </a:p>
        </p:txBody>
      </p:sp>
      <p:sp>
        <p:nvSpPr>
          <p:cNvPr id="20" name="AutoShape 18"/>
          <p:cNvSpPr>
            <a:spLocks noChangeArrowheads="1"/>
          </p:cNvSpPr>
          <p:nvPr/>
        </p:nvSpPr>
        <p:spPr bwMode="auto">
          <a:xfrm>
            <a:off x="4211638" y="2943225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AutoShape 19"/>
          <p:cNvSpPr>
            <a:spLocks noChangeArrowheads="1"/>
          </p:cNvSpPr>
          <p:nvPr/>
        </p:nvSpPr>
        <p:spPr bwMode="auto">
          <a:xfrm>
            <a:off x="684213" y="3236913"/>
            <a:ext cx="7197725" cy="611187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Генерируется сцена с позиции камеры</a:t>
            </a:r>
          </a:p>
        </p:txBody>
      </p:sp>
      <p:sp>
        <p:nvSpPr>
          <p:cNvPr id="22" name="AutoShape 20"/>
          <p:cNvSpPr>
            <a:spLocks noChangeArrowheads="1"/>
          </p:cNvSpPr>
          <p:nvPr/>
        </p:nvSpPr>
        <p:spPr bwMode="auto">
          <a:xfrm>
            <a:off x="4211638" y="3851275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AutoShape 21"/>
          <p:cNvSpPr>
            <a:spLocks noChangeArrowheads="1"/>
          </p:cNvSpPr>
          <p:nvPr/>
        </p:nvSpPr>
        <p:spPr bwMode="auto">
          <a:xfrm>
            <a:off x="684213" y="4157663"/>
            <a:ext cx="7197725" cy="783505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«Исправленные» текстуры с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тенями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накладываются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на объект</a:t>
            </a: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467544" y="5150222"/>
            <a:ext cx="3640356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регулируемая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точность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spcAft>
                <a:spcPts val="1200"/>
              </a:spcAf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аппаратная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поддержка 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размер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текстуры (память)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ступенчатость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0" grpId="0" animBg="1"/>
      <p:bldP spid="21" grpId="0" animBg="1"/>
      <p:bldP spid="22" grpId="0" animBg="1"/>
      <p:bldP spid="23" grpId="0" animBg="1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Карты теней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shadow maps</a:t>
            </a:r>
            <a:r>
              <a:rPr lang="ru-RU" sz="2400" dirty="0" smtClean="0"/>
              <a:t>, </a:t>
            </a:r>
            <a:r>
              <a:rPr lang="en-US" sz="2400" dirty="0" smtClean="0"/>
              <a:t>shadow buffers</a:t>
            </a:r>
            <a:r>
              <a:rPr lang="ru-RU" sz="2400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6.3.5</a:t>
            </a:r>
            <a:r>
              <a:rPr lang="en-US" dirty="0" smtClean="0"/>
              <a:t> </a:t>
            </a:r>
            <a:r>
              <a:rPr lang="ru-RU" dirty="0" smtClean="0"/>
              <a:t>Карты теней  </a:t>
            </a:r>
            <a:r>
              <a:rPr lang="en-US" dirty="0" smtClean="0"/>
              <a:t>[</a:t>
            </a:r>
            <a:r>
              <a:rPr lang="ru-RU" dirty="0" smtClean="0"/>
              <a:t>2/2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(18)</a:t>
            </a:r>
            <a:endParaRPr lang="ru-RU" dirty="0"/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 rot="16200000">
            <a:off x="2020072" y="2020488"/>
            <a:ext cx="20882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Взгляд с позиции источника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5" y="1268762"/>
            <a:ext cx="229860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9507" y="1196753"/>
            <a:ext cx="2355949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077072"/>
            <a:ext cx="3007487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92774" y="3789040"/>
            <a:ext cx="329565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22"/>
          <p:cNvSpPr txBox="1">
            <a:spLocks noChangeArrowheads="1"/>
          </p:cNvSpPr>
          <p:nvPr/>
        </p:nvSpPr>
        <p:spPr bwMode="auto">
          <a:xfrm rot="16200000">
            <a:off x="5251720" y="2092498"/>
            <a:ext cx="20882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 карты теней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Text Box 22"/>
          <p:cNvSpPr txBox="1">
            <a:spLocks noChangeArrowheads="1"/>
          </p:cNvSpPr>
          <p:nvPr/>
        </p:nvSpPr>
        <p:spPr bwMode="auto">
          <a:xfrm rot="16200000">
            <a:off x="3100192" y="4972816"/>
            <a:ext cx="20882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Взгляд с позиции наблюдателя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auto">
          <a:xfrm rot="16200000">
            <a:off x="7463063" y="5023919"/>
            <a:ext cx="20882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Наложение теней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8" grpId="0"/>
      <p:bldP spid="19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Карты освещения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light maps</a:t>
            </a:r>
            <a:r>
              <a:rPr lang="ru-RU" sz="2400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6.3.6</a:t>
            </a:r>
            <a:r>
              <a:rPr lang="en-US" dirty="0" smtClean="0"/>
              <a:t> </a:t>
            </a:r>
            <a:r>
              <a:rPr lang="ru-RU" dirty="0" smtClean="0"/>
              <a:t>Карты освещения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(18)</a:t>
            </a:r>
            <a:endParaRPr lang="ru-RU" dirty="0"/>
          </a:p>
        </p:txBody>
      </p:sp>
      <p:sp>
        <p:nvSpPr>
          <p:cNvPr id="14" name="Rectangle 23"/>
          <p:cNvSpPr>
            <a:spLocks noChangeArrowheads="1"/>
          </p:cNvSpPr>
          <p:nvPr/>
        </p:nvSpPr>
        <p:spPr bwMode="auto">
          <a:xfrm>
            <a:off x="397321" y="3573016"/>
            <a:ext cx="431881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Aft>
                <a:spcPts val="1200"/>
              </a:spcAft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скорость на этапе </a:t>
            </a:r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рендеринга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размер текстуры (память)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статичность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AutoShape 33"/>
          <p:cNvSpPr>
            <a:spLocks noChangeArrowheads="1"/>
          </p:cNvSpPr>
          <p:nvPr/>
        </p:nvSpPr>
        <p:spPr bwMode="auto">
          <a:xfrm>
            <a:off x="398909" y="1196752"/>
            <a:ext cx="8277547" cy="395287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Строится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ограничивающий прямоугольник-текстура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(«карта освещения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»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AutoShape 34"/>
          <p:cNvSpPr>
            <a:spLocks noChangeArrowheads="1"/>
          </p:cNvSpPr>
          <p:nvPr/>
        </p:nvSpPr>
        <p:spPr bwMode="auto">
          <a:xfrm>
            <a:off x="3926334" y="1587277"/>
            <a:ext cx="288925" cy="166687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AutoShape 35"/>
          <p:cNvSpPr>
            <a:spLocks noChangeArrowheads="1"/>
          </p:cNvSpPr>
          <p:nvPr/>
        </p:nvSpPr>
        <p:spPr bwMode="auto">
          <a:xfrm>
            <a:off x="397321" y="1763489"/>
            <a:ext cx="8279135" cy="3952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lnSpc>
                <a:spcPct val="120000"/>
              </a:lnSpc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В каждом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текселе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(как точке объекта) определяются все видимые источники</a:t>
            </a:r>
          </a:p>
        </p:txBody>
      </p:sp>
      <p:sp>
        <p:nvSpPr>
          <p:cNvPr id="18" name="AutoShape 37"/>
          <p:cNvSpPr>
            <a:spLocks noChangeArrowheads="1"/>
          </p:cNvSpPr>
          <p:nvPr/>
        </p:nvSpPr>
        <p:spPr bwMode="auto">
          <a:xfrm>
            <a:off x="398909" y="2320702"/>
            <a:ext cx="8277547" cy="395287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lnSpc>
                <a:spcPct val="120000"/>
              </a:lnSpc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Цвет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текселя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определяется по модели освещения</a:t>
            </a:r>
          </a:p>
        </p:txBody>
      </p:sp>
      <p:sp>
        <p:nvSpPr>
          <p:cNvPr id="19" name="AutoShape 38"/>
          <p:cNvSpPr>
            <a:spLocks noChangeArrowheads="1"/>
          </p:cNvSpPr>
          <p:nvPr/>
        </p:nvSpPr>
        <p:spPr bwMode="auto">
          <a:xfrm>
            <a:off x="3926334" y="2152427"/>
            <a:ext cx="288925" cy="166687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AutoShape 39"/>
          <p:cNvSpPr>
            <a:spLocks noChangeArrowheads="1"/>
          </p:cNvSpPr>
          <p:nvPr/>
        </p:nvSpPr>
        <p:spPr bwMode="auto">
          <a:xfrm>
            <a:off x="397321" y="2873152"/>
            <a:ext cx="8279135" cy="468312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lnSpc>
                <a:spcPct val="120000"/>
              </a:lnSpc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Полученная текстура накладывается на объект в режиме смешивания</a:t>
            </a:r>
          </a:p>
        </p:txBody>
      </p:sp>
      <p:sp>
        <p:nvSpPr>
          <p:cNvPr id="26" name="AutoShape 40"/>
          <p:cNvSpPr>
            <a:spLocks noChangeArrowheads="1"/>
          </p:cNvSpPr>
          <p:nvPr/>
        </p:nvSpPr>
        <p:spPr bwMode="auto">
          <a:xfrm>
            <a:off x="3924746" y="2709639"/>
            <a:ext cx="288925" cy="166688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 rot="19308057">
            <a:off x="3184674" y="4946650"/>
            <a:ext cx="1223962" cy="1008062"/>
          </a:xfrm>
          <a:prstGeom prst="rect">
            <a:avLst/>
          </a:prstGeom>
          <a:pattFill prst="lgGrid">
            <a:fgClr>
              <a:srgbClr val="00FF00"/>
            </a:fgClr>
            <a:bgClr>
              <a:schemeClr val="bg1"/>
            </a:bgClr>
          </a:pattFill>
          <a:ln w="2540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800"/>
                </a:solidFill>
              </a:rPr>
              <a:t>Объект</a:t>
            </a: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2987824" y="4654550"/>
            <a:ext cx="809625" cy="792162"/>
          </a:xfrm>
          <a:prstGeom prst="rect">
            <a:avLst/>
          </a:prstGeom>
          <a:solidFill>
            <a:srgbClr val="C0C0C0">
              <a:alpha val="50000"/>
            </a:srgbClr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3799036" y="4654550"/>
            <a:ext cx="809625" cy="792162"/>
          </a:xfrm>
          <a:prstGeom prst="rect">
            <a:avLst/>
          </a:prstGeom>
          <a:solidFill>
            <a:srgbClr val="C0C0C0">
              <a:alpha val="50000"/>
            </a:srgbClr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3799036" y="5446712"/>
            <a:ext cx="809625" cy="792163"/>
          </a:xfrm>
          <a:prstGeom prst="rect">
            <a:avLst/>
          </a:prstGeom>
          <a:solidFill>
            <a:srgbClr val="C0C0C0">
              <a:alpha val="50000"/>
            </a:srgbClr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Rectangle 6"/>
          <p:cNvSpPr>
            <a:spLocks noChangeArrowheads="1"/>
          </p:cNvSpPr>
          <p:nvPr/>
        </p:nvSpPr>
        <p:spPr bwMode="auto">
          <a:xfrm>
            <a:off x="2987824" y="5446712"/>
            <a:ext cx="809625" cy="792163"/>
          </a:xfrm>
          <a:prstGeom prst="rect">
            <a:avLst/>
          </a:prstGeom>
          <a:solidFill>
            <a:srgbClr val="C0C0C0">
              <a:alpha val="50000"/>
            </a:srgbClr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AutoShape 11"/>
          <p:cNvSpPr>
            <a:spLocks noChangeArrowheads="1"/>
          </p:cNvSpPr>
          <p:nvPr/>
        </p:nvSpPr>
        <p:spPr bwMode="auto">
          <a:xfrm>
            <a:off x="7235974" y="3429000"/>
            <a:ext cx="576262" cy="576262"/>
          </a:xfrm>
          <a:prstGeom prst="sun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1</a:t>
            </a:r>
          </a:p>
        </p:txBody>
      </p:sp>
      <p:sp>
        <p:nvSpPr>
          <p:cNvPr id="33" name="AutoShape 12"/>
          <p:cNvSpPr>
            <a:spLocks noChangeArrowheads="1"/>
          </p:cNvSpPr>
          <p:nvPr/>
        </p:nvSpPr>
        <p:spPr bwMode="auto">
          <a:xfrm>
            <a:off x="8028136" y="4365625"/>
            <a:ext cx="576263" cy="57467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2</a:t>
            </a:r>
          </a:p>
        </p:txBody>
      </p:sp>
      <p:sp>
        <p:nvSpPr>
          <p:cNvPr id="34" name="Oval 13"/>
          <p:cNvSpPr>
            <a:spLocks noChangeArrowheads="1"/>
          </p:cNvSpPr>
          <p:nvPr/>
        </p:nvSpPr>
        <p:spPr bwMode="auto">
          <a:xfrm>
            <a:off x="5508774" y="3862387"/>
            <a:ext cx="1943100" cy="8636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Затеняющий</a:t>
            </a:r>
            <a:br>
              <a:rPr lang="ru-RU"/>
            </a:br>
            <a:r>
              <a:rPr lang="ru-RU"/>
              <a:t>объект</a:t>
            </a:r>
          </a:p>
        </p:txBody>
      </p:sp>
      <p:sp>
        <p:nvSpPr>
          <p:cNvPr id="35" name="Line 14"/>
          <p:cNvSpPr>
            <a:spLocks noChangeShapeType="1"/>
          </p:cNvSpPr>
          <p:nvPr/>
        </p:nvSpPr>
        <p:spPr bwMode="auto">
          <a:xfrm flipV="1">
            <a:off x="3419624" y="3789362"/>
            <a:ext cx="3816350" cy="1296988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6" name="Line 15"/>
          <p:cNvSpPr>
            <a:spLocks noChangeShapeType="1"/>
          </p:cNvSpPr>
          <p:nvPr/>
        </p:nvSpPr>
        <p:spPr bwMode="auto">
          <a:xfrm flipV="1">
            <a:off x="3419624" y="4725987"/>
            <a:ext cx="4608512" cy="360363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" name="Line 16"/>
          <p:cNvSpPr>
            <a:spLocks noChangeShapeType="1"/>
          </p:cNvSpPr>
          <p:nvPr/>
        </p:nvSpPr>
        <p:spPr bwMode="auto">
          <a:xfrm flipV="1">
            <a:off x="3419624" y="3862387"/>
            <a:ext cx="3816350" cy="1943100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" name="Line 17"/>
          <p:cNvSpPr>
            <a:spLocks noChangeShapeType="1"/>
          </p:cNvSpPr>
          <p:nvPr/>
        </p:nvSpPr>
        <p:spPr bwMode="auto">
          <a:xfrm flipV="1">
            <a:off x="3419624" y="4797425"/>
            <a:ext cx="4608512" cy="1008062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9" name="Line 18"/>
          <p:cNvSpPr>
            <a:spLocks noChangeShapeType="1"/>
          </p:cNvSpPr>
          <p:nvPr/>
        </p:nvSpPr>
        <p:spPr bwMode="auto">
          <a:xfrm flipV="1">
            <a:off x="4211786" y="3862387"/>
            <a:ext cx="3024188" cy="1152525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" name="Line 19"/>
          <p:cNvSpPr>
            <a:spLocks noChangeShapeType="1"/>
          </p:cNvSpPr>
          <p:nvPr/>
        </p:nvSpPr>
        <p:spPr bwMode="auto">
          <a:xfrm flipV="1">
            <a:off x="4211786" y="4725987"/>
            <a:ext cx="3743325" cy="288925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" name="Line 20"/>
          <p:cNvSpPr>
            <a:spLocks noChangeShapeType="1"/>
          </p:cNvSpPr>
          <p:nvPr/>
        </p:nvSpPr>
        <p:spPr bwMode="auto">
          <a:xfrm flipV="1">
            <a:off x="4283224" y="3933825"/>
            <a:ext cx="3024187" cy="1871662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2" name="Line 21"/>
          <p:cNvSpPr>
            <a:spLocks noChangeShapeType="1"/>
          </p:cNvSpPr>
          <p:nvPr/>
        </p:nvSpPr>
        <p:spPr bwMode="auto">
          <a:xfrm flipV="1">
            <a:off x="4211786" y="4797425"/>
            <a:ext cx="3887788" cy="1008062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" name="Oval 24"/>
          <p:cNvSpPr>
            <a:spLocks noChangeArrowheads="1"/>
          </p:cNvSpPr>
          <p:nvPr/>
        </p:nvSpPr>
        <p:spPr bwMode="auto">
          <a:xfrm>
            <a:off x="3346599" y="5013325"/>
            <a:ext cx="144462" cy="144462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Oval 25"/>
          <p:cNvSpPr>
            <a:spLocks noChangeArrowheads="1"/>
          </p:cNvSpPr>
          <p:nvPr/>
        </p:nvSpPr>
        <p:spPr bwMode="auto">
          <a:xfrm>
            <a:off x="3346599" y="5734050"/>
            <a:ext cx="144462" cy="144462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Oval 26"/>
          <p:cNvSpPr>
            <a:spLocks noChangeArrowheads="1"/>
          </p:cNvSpPr>
          <p:nvPr/>
        </p:nvSpPr>
        <p:spPr bwMode="auto">
          <a:xfrm>
            <a:off x="4124474" y="5753100"/>
            <a:ext cx="144462" cy="144462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" name="Oval 27"/>
          <p:cNvSpPr>
            <a:spLocks noChangeArrowheads="1"/>
          </p:cNvSpPr>
          <p:nvPr/>
        </p:nvSpPr>
        <p:spPr bwMode="auto">
          <a:xfrm>
            <a:off x="4138761" y="4975225"/>
            <a:ext cx="144463" cy="144462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теней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сглаженные (мягкие) и </a:t>
            </a:r>
            <a:r>
              <a:rPr lang="ru-RU" sz="2400" dirty="0" err="1" smtClean="0"/>
              <a:t>несглаженные</a:t>
            </a:r>
            <a:r>
              <a:rPr lang="ru-RU" sz="2400" dirty="0" smtClean="0"/>
              <a:t> (жесткие)</a:t>
            </a: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6.3.7</a:t>
            </a:r>
            <a:r>
              <a:rPr lang="en-US" dirty="0" smtClean="0"/>
              <a:t> </a:t>
            </a:r>
            <a:r>
              <a:rPr lang="ru-RU" dirty="0" smtClean="0"/>
              <a:t>Виды теней  </a:t>
            </a:r>
            <a:r>
              <a:rPr lang="en-US" dirty="0" smtClean="0"/>
              <a:t>[</a:t>
            </a:r>
            <a:r>
              <a:rPr lang="ru-RU" dirty="0" smtClean="0"/>
              <a:t>1/2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(18)</a:t>
            </a:r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863" y="1476375"/>
            <a:ext cx="829627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теней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ступенчатые</a:t>
            </a: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6.3.7</a:t>
            </a:r>
            <a:r>
              <a:rPr lang="en-US" dirty="0" smtClean="0"/>
              <a:t> </a:t>
            </a:r>
            <a:r>
              <a:rPr lang="ru-RU" dirty="0" smtClean="0"/>
              <a:t>Виды теней  </a:t>
            </a:r>
            <a:r>
              <a:rPr lang="en-US" dirty="0" smtClean="0"/>
              <a:t>[</a:t>
            </a:r>
            <a:r>
              <a:rPr lang="ru-RU" dirty="0" smtClean="0"/>
              <a:t>2/2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(18)</a:t>
            </a:r>
            <a:endParaRPr lang="ru-RU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3" y="1206277"/>
            <a:ext cx="4220538" cy="5047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Shadow maps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видео</a:t>
            </a: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smtClean="0"/>
              <a:t>6.3.7</a:t>
            </a:r>
            <a:r>
              <a:rPr lang="en-US" dirty="0" smtClean="0"/>
              <a:t> </a:t>
            </a:r>
            <a:r>
              <a:rPr lang="en-US" dirty="0" smtClean="0"/>
              <a:t>Shadow maps</a:t>
            </a:r>
            <a:r>
              <a:rPr lang="ru-RU" dirty="0" smtClean="0"/>
              <a:t> </a:t>
            </a:r>
            <a:r>
              <a:rPr lang="en-US" dirty="0" smtClean="0"/>
              <a:t>video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(18)</a:t>
            </a:r>
            <a:endParaRPr lang="ru-RU" dirty="0"/>
          </a:p>
        </p:txBody>
      </p:sp>
      <p:pic>
        <p:nvPicPr>
          <p:cNvPr id="9" name="Projected Shadow Maps with Cg and OpenGL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449288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7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Классификация алгоритмов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</a:t>
            </a:r>
            <a:r>
              <a:rPr lang="ru-RU" dirty="0" smtClean="0"/>
              <a:t>.3.1</a:t>
            </a:r>
            <a:r>
              <a:rPr lang="en-US" dirty="0" smtClean="0"/>
              <a:t> </a:t>
            </a:r>
            <a:r>
              <a:rPr lang="ru-RU" dirty="0" smtClean="0"/>
              <a:t>Классификация алгоритмов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(18)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10977" y="1225327"/>
          <a:ext cx="8237487" cy="490854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16807"/>
                <a:gridCol w="859438"/>
                <a:gridCol w="2452930"/>
                <a:gridCol w="2808312"/>
              </a:tblGrid>
              <a:tr h="648074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Алгоритмы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(+)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(–)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85209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Вершинный</a:t>
                      </a:r>
                    </a:p>
                    <a:p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vertex shadows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Примитивные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варианты</a:t>
                      </a: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простота</a:t>
                      </a: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скорость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интерполяция тени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85209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Проекционный</a:t>
                      </a:r>
                    </a:p>
                    <a:p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projected shadow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простота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смягчение</a:t>
                      </a:r>
                      <a:r>
                        <a:rPr lang="ru-RU" sz="16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(±)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висячие тени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наложение (</a:t>
                      </a:r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reblending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</a:p>
                  </a:txBody>
                  <a:tcPr anchor="ctr"/>
                </a:tc>
              </a:tr>
              <a:tr h="8520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Теневые объемы 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ru-RU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стенсил-тени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shadow volumes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корректность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затратность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неинвариантность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резкость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85209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Карты теней</a:t>
                      </a:r>
                    </a:p>
                    <a:p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shadow maps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shadow buffers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Текстурные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варианты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скорость </a:t>
                      </a: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качество</a:t>
                      </a:r>
                      <a:r>
                        <a:rPr lang="ru-RU" sz="16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(±)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 текстур</a:t>
                      </a: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ступенчатость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85209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Карты освещения</a:t>
                      </a:r>
                    </a:p>
                    <a:p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light maps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скорость </a:t>
                      </a:r>
                      <a:r>
                        <a:rPr lang="ru-RU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рендеринга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 текстур</a:t>
                      </a: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статичность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Вершинные тени </a:t>
            </a:r>
            <a:br>
              <a:rPr lang="ru-RU" sz="2800" dirty="0" smtClean="0"/>
            </a:br>
            <a:r>
              <a:rPr lang="en-US" sz="2400" dirty="0" smtClean="0"/>
              <a:t>(vertex shadows)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6.3.2</a:t>
            </a:r>
            <a:r>
              <a:rPr lang="en-US" dirty="0" smtClean="0"/>
              <a:t> </a:t>
            </a:r>
            <a:r>
              <a:rPr lang="ru-RU" dirty="0" smtClean="0"/>
              <a:t>Вершинные тени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(18)</a:t>
            </a:r>
            <a:endParaRPr lang="ru-RU" dirty="0"/>
          </a:p>
        </p:txBody>
      </p:sp>
      <p:sp>
        <p:nvSpPr>
          <p:cNvPr id="19" name="Rectangle 40"/>
          <p:cNvSpPr>
            <a:spLocks noChangeArrowheads="1"/>
          </p:cNvSpPr>
          <p:nvPr/>
        </p:nvSpPr>
        <p:spPr bwMode="auto">
          <a:xfrm>
            <a:off x="323850" y="3103800"/>
            <a:ext cx="3063659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простота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скорость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динамичность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интерполяция тени</a:t>
            </a:r>
          </a:p>
        </p:txBody>
      </p:sp>
      <p:sp>
        <p:nvSpPr>
          <p:cNvPr id="7" name="Rectangle 23"/>
          <p:cNvSpPr>
            <a:spLocks noChangeArrowheads="1"/>
          </p:cNvSpPr>
          <p:nvPr/>
        </p:nvSpPr>
        <p:spPr bwMode="auto">
          <a:xfrm rot="19308057">
            <a:off x="2681288" y="4974556"/>
            <a:ext cx="1223962" cy="1008062"/>
          </a:xfrm>
          <a:prstGeom prst="rect">
            <a:avLst/>
          </a:prstGeom>
          <a:pattFill prst="lgGrid">
            <a:fgClr>
              <a:srgbClr val="00FF00"/>
            </a:fgClr>
            <a:bgClr>
              <a:schemeClr val="bg1"/>
            </a:bgClr>
          </a:pattFill>
          <a:ln w="2540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800"/>
                </a:solidFill>
              </a:rPr>
              <a:t>Объект</a:t>
            </a:r>
          </a:p>
        </p:txBody>
      </p:sp>
      <p:sp>
        <p:nvSpPr>
          <p:cNvPr id="8" name="AutoShape 28"/>
          <p:cNvSpPr>
            <a:spLocks noChangeArrowheads="1"/>
          </p:cNvSpPr>
          <p:nvPr/>
        </p:nvSpPr>
        <p:spPr bwMode="auto">
          <a:xfrm>
            <a:off x="6732588" y="3456906"/>
            <a:ext cx="576262" cy="576262"/>
          </a:xfrm>
          <a:prstGeom prst="sun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1</a:t>
            </a:r>
          </a:p>
        </p:txBody>
      </p:sp>
      <p:sp>
        <p:nvSpPr>
          <p:cNvPr id="9" name="AutoShape 29"/>
          <p:cNvSpPr>
            <a:spLocks noChangeArrowheads="1"/>
          </p:cNvSpPr>
          <p:nvPr/>
        </p:nvSpPr>
        <p:spPr bwMode="auto">
          <a:xfrm>
            <a:off x="7524750" y="4393531"/>
            <a:ext cx="576263" cy="57467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2</a:t>
            </a:r>
          </a:p>
        </p:txBody>
      </p:sp>
      <p:sp>
        <p:nvSpPr>
          <p:cNvPr id="10" name="Oval 30"/>
          <p:cNvSpPr>
            <a:spLocks noChangeArrowheads="1"/>
          </p:cNvSpPr>
          <p:nvPr/>
        </p:nvSpPr>
        <p:spPr bwMode="auto">
          <a:xfrm>
            <a:off x="5005388" y="3890293"/>
            <a:ext cx="1943100" cy="8636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Затеняющий</a:t>
            </a:r>
            <a:br>
              <a:rPr lang="ru-RU"/>
            </a:br>
            <a:r>
              <a:rPr lang="ru-RU"/>
              <a:t>объект</a:t>
            </a:r>
          </a:p>
        </p:txBody>
      </p:sp>
      <p:sp>
        <p:nvSpPr>
          <p:cNvPr id="11" name="Line 32"/>
          <p:cNvSpPr>
            <a:spLocks noChangeShapeType="1"/>
          </p:cNvSpPr>
          <p:nvPr/>
        </p:nvSpPr>
        <p:spPr bwMode="auto">
          <a:xfrm flipV="1">
            <a:off x="2484438" y="4753893"/>
            <a:ext cx="5040312" cy="720725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Line 33"/>
          <p:cNvSpPr>
            <a:spLocks noChangeShapeType="1"/>
          </p:cNvSpPr>
          <p:nvPr/>
        </p:nvSpPr>
        <p:spPr bwMode="auto">
          <a:xfrm flipV="1">
            <a:off x="3132138" y="3890293"/>
            <a:ext cx="3600450" cy="2303463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" name="Line 34"/>
          <p:cNvSpPr>
            <a:spLocks noChangeShapeType="1"/>
          </p:cNvSpPr>
          <p:nvPr/>
        </p:nvSpPr>
        <p:spPr bwMode="auto">
          <a:xfrm flipV="1">
            <a:off x="3132138" y="4825331"/>
            <a:ext cx="4392612" cy="1368425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Line 35"/>
          <p:cNvSpPr>
            <a:spLocks noChangeShapeType="1"/>
          </p:cNvSpPr>
          <p:nvPr/>
        </p:nvSpPr>
        <p:spPr bwMode="auto">
          <a:xfrm flipV="1">
            <a:off x="3492500" y="3890293"/>
            <a:ext cx="3240088" cy="792163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" name="Line 36"/>
          <p:cNvSpPr>
            <a:spLocks noChangeShapeType="1"/>
          </p:cNvSpPr>
          <p:nvPr/>
        </p:nvSpPr>
        <p:spPr bwMode="auto">
          <a:xfrm>
            <a:off x="3492500" y="4682456"/>
            <a:ext cx="3959225" cy="71437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" name="Line 37"/>
          <p:cNvSpPr>
            <a:spLocks noChangeShapeType="1"/>
          </p:cNvSpPr>
          <p:nvPr/>
        </p:nvSpPr>
        <p:spPr bwMode="auto">
          <a:xfrm flipV="1">
            <a:off x="4067175" y="3961731"/>
            <a:ext cx="2736850" cy="1512887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" name="Line 38"/>
          <p:cNvSpPr>
            <a:spLocks noChangeShapeType="1"/>
          </p:cNvSpPr>
          <p:nvPr/>
        </p:nvSpPr>
        <p:spPr bwMode="auto">
          <a:xfrm flipV="1">
            <a:off x="4067175" y="4825331"/>
            <a:ext cx="3529013" cy="649287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" name="Line 39"/>
          <p:cNvSpPr>
            <a:spLocks noChangeShapeType="1"/>
          </p:cNvSpPr>
          <p:nvPr/>
        </p:nvSpPr>
        <p:spPr bwMode="auto">
          <a:xfrm flipV="1">
            <a:off x="2484438" y="3961731"/>
            <a:ext cx="4248150" cy="1512887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" name="Oval 41"/>
          <p:cNvSpPr>
            <a:spLocks noChangeArrowheads="1"/>
          </p:cNvSpPr>
          <p:nvPr/>
        </p:nvSpPr>
        <p:spPr bwMode="auto">
          <a:xfrm>
            <a:off x="3390900" y="4638006"/>
            <a:ext cx="144463" cy="144462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Oval 42"/>
          <p:cNvSpPr>
            <a:spLocks noChangeArrowheads="1"/>
          </p:cNvSpPr>
          <p:nvPr/>
        </p:nvSpPr>
        <p:spPr bwMode="auto">
          <a:xfrm>
            <a:off x="2430463" y="5392068"/>
            <a:ext cx="144462" cy="144463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Oval 43"/>
          <p:cNvSpPr>
            <a:spLocks noChangeArrowheads="1"/>
          </p:cNvSpPr>
          <p:nvPr/>
        </p:nvSpPr>
        <p:spPr bwMode="auto">
          <a:xfrm>
            <a:off x="3049588" y="6165181"/>
            <a:ext cx="144462" cy="144462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Oval 44"/>
          <p:cNvSpPr>
            <a:spLocks noChangeArrowheads="1"/>
          </p:cNvSpPr>
          <p:nvPr/>
        </p:nvSpPr>
        <p:spPr bwMode="auto">
          <a:xfrm>
            <a:off x="3995738" y="5401593"/>
            <a:ext cx="144462" cy="144463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AutoShape 54"/>
          <p:cNvSpPr>
            <a:spLocks noChangeArrowheads="1"/>
          </p:cNvSpPr>
          <p:nvPr/>
        </p:nvSpPr>
        <p:spPr bwMode="auto">
          <a:xfrm>
            <a:off x="327025" y="1340768"/>
            <a:ext cx="8277225" cy="3952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В каждой вершине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определяются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все видимые источники</a:t>
            </a:r>
          </a:p>
        </p:txBody>
      </p:sp>
      <p:sp>
        <p:nvSpPr>
          <p:cNvPr id="25" name="AutoShape 56"/>
          <p:cNvSpPr>
            <a:spLocks noChangeArrowheads="1"/>
          </p:cNvSpPr>
          <p:nvPr/>
        </p:nvSpPr>
        <p:spPr bwMode="auto">
          <a:xfrm>
            <a:off x="325438" y="1912268"/>
            <a:ext cx="8277225" cy="3952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Цвет в вершинах определяется по модели освещения</a:t>
            </a:r>
          </a:p>
        </p:txBody>
      </p:sp>
      <p:sp>
        <p:nvSpPr>
          <p:cNvPr id="26" name="AutoShape 58"/>
          <p:cNvSpPr>
            <a:spLocks noChangeArrowheads="1"/>
          </p:cNvSpPr>
          <p:nvPr/>
        </p:nvSpPr>
        <p:spPr bwMode="auto">
          <a:xfrm>
            <a:off x="327025" y="2486943"/>
            <a:ext cx="8277225" cy="3952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 закрашивается по алгоритму </a:t>
            </a:r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Гуро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AutoShape 61"/>
          <p:cNvSpPr>
            <a:spLocks noChangeArrowheads="1"/>
          </p:cNvSpPr>
          <p:nvPr/>
        </p:nvSpPr>
        <p:spPr bwMode="auto">
          <a:xfrm>
            <a:off x="3851275" y="1739231"/>
            <a:ext cx="288925" cy="166687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AutoShape 62"/>
          <p:cNvSpPr>
            <a:spLocks noChangeArrowheads="1"/>
          </p:cNvSpPr>
          <p:nvPr/>
        </p:nvSpPr>
        <p:spPr bwMode="auto">
          <a:xfrm>
            <a:off x="3851275" y="2312318"/>
            <a:ext cx="288925" cy="166688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Проекционные тени </a:t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projected </a:t>
            </a:r>
            <a:r>
              <a:rPr lang="en-US" sz="2400" dirty="0" smtClean="0"/>
              <a:t>shadows)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</a:t>
            </a:r>
            <a:r>
              <a:rPr lang="en-US" dirty="0" smtClean="0"/>
              <a:t>3 </a:t>
            </a:r>
            <a:r>
              <a:rPr lang="ru-RU" dirty="0" smtClean="0"/>
              <a:t>Проекционные тени  </a:t>
            </a:r>
            <a:r>
              <a:rPr lang="en-US" dirty="0" smtClean="0"/>
              <a:t>[</a:t>
            </a:r>
            <a:r>
              <a:rPr lang="ru-RU" dirty="0" smtClean="0"/>
              <a:t>1/5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(18)</a:t>
            </a:r>
            <a:endParaRPr lang="ru-RU" dirty="0"/>
          </a:p>
        </p:txBody>
      </p:sp>
      <p:sp>
        <p:nvSpPr>
          <p:cNvPr id="29" name="AutoShape 2"/>
          <p:cNvSpPr>
            <a:spLocks noChangeArrowheads="1"/>
          </p:cNvSpPr>
          <p:nvPr/>
        </p:nvSpPr>
        <p:spPr bwMode="auto">
          <a:xfrm>
            <a:off x="1763713" y="2295824"/>
            <a:ext cx="6408737" cy="2592287"/>
          </a:xfrm>
          <a:prstGeom prst="parallelogram">
            <a:avLst>
              <a:gd name="adj" fmla="val 44500"/>
            </a:avLst>
          </a:prstGeom>
          <a:pattFill prst="diagBrick">
            <a:fgClr>
              <a:srgbClr val="00FF99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AutoShape 4"/>
          <p:cNvSpPr>
            <a:spLocks noChangeAspect="1" noChangeArrowheads="1"/>
          </p:cNvSpPr>
          <p:nvPr/>
        </p:nvSpPr>
        <p:spPr bwMode="auto">
          <a:xfrm rot="7482386">
            <a:off x="4158457" y="3031580"/>
            <a:ext cx="2541587" cy="2644775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AutoShape 6"/>
          <p:cNvSpPr>
            <a:spLocks noChangeAspect="1" noChangeArrowheads="1"/>
          </p:cNvSpPr>
          <p:nvPr/>
        </p:nvSpPr>
        <p:spPr bwMode="auto">
          <a:xfrm rot="7482386">
            <a:off x="3176588" y="2228627"/>
            <a:ext cx="1246188" cy="1296987"/>
          </a:xfrm>
          <a:prstGeom prst="triangle">
            <a:avLst>
              <a:gd name="adj" fmla="val 5000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3" name="Line 7"/>
          <p:cNvSpPr>
            <a:spLocks noChangeShapeType="1"/>
          </p:cNvSpPr>
          <p:nvPr/>
        </p:nvSpPr>
        <p:spPr bwMode="auto">
          <a:xfrm>
            <a:off x="2195513" y="1431702"/>
            <a:ext cx="4321175" cy="367188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4" name="Line 8"/>
          <p:cNvSpPr>
            <a:spLocks noChangeShapeType="1"/>
          </p:cNvSpPr>
          <p:nvPr/>
        </p:nvSpPr>
        <p:spPr bwMode="auto">
          <a:xfrm>
            <a:off x="2195513" y="1431702"/>
            <a:ext cx="2881312" cy="1152525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" name="Line 9"/>
          <p:cNvSpPr>
            <a:spLocks noChangeShapeType="1"/>
          </p:cNvSpPr>
          <p:nvPr/>
        </p:nvSpPr>
        <p:spPr bwMode="auto">
          <a:xfrm>
            <a:off x="2195513" y="1431702"/>
            <a:ext cx="1439862" cy="324008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6" name="Oval 10"/>
          <p:cNvSpPr>
            <a:spLocks noChangeArrowheads="1"/>
          </p:cNvSpPr>
          <p:nvPr/>
        </p:nvSpPr>
        <p:spPr bwMode="auto">
          <a:xfrm>
            <a:off x="2843213" y="2963640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Oval 11"/>
          <p:cNvSpPr>
            <a:spLocks noChangeArrowheads="1"/>
          </p:cNvSpPr>
          <p:nvPr/>
        </p:nvSpPr>
        <p:spPr bwMode="auto">
          <a:xfrm>
            <a:off x="3573463" y="1936527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Oval 12"/>
          <p:cNvSpPr>
            <a:spLocks noChangeArrowheads="1"/>
          </p:cNvSpPr>
          <p:nvPr/>
        </p:nvSpPr>
        <p:spPr bwMode="auto">
          <a:xfrm>
            <a:off x="4291013" y="3195415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Oval 13"/>
          <p:cNvSpPr>
            <a:spLocks noChangeArrowheads="1"/>
          </p:cNvSpPr>
          <p:nvPr/>
        </p:nvSpPr>
        <p:spPr bwMode="auto">
          <a:xfrm>
            <a:off x="3573463" y="4609877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Oval 14"/>
          <p:cNvSpPr>
            <a:spLocks noChangeArrowheads="1"/>
          </p:cNvSpPr>
          <p:nvPr/>
        </p:nvSpPr>
        <p:spPr bwMode="auto">
          <a:xfrm>
            <a:off x="5003800" y="2546127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Oval 15"/>
          <p:cNvSpPr>
            <a:spLocks noChangeArrowheads="1"/>
          </p:cNvSpPr>
          <p:nvPr/>
        </p:nvSpPr>
        <p:spPr bwMode="auto">
          <a:xfrm>
            <a:off x="6434138" y="5041677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Text Box 41"/>
          <p:cNvSpPr txBox="1">
            <a:spLocks noChangeArrowheads="1"/>
          </p:cNvSpPr>
          <p:nvPr/>
        </p:nvSpPr>
        <p:spPr bwMode="auto">
          <a:xfrm>
            <a:off x="395536" y="5013176"/>
            <a:ext cx="8138766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простота,</a:t>
            </a:r>
          </a:p>
          <a:p>
            <a:pPr marL="342900" indent="-342900">
              <a:spcAft>
                <a:spcPts val="120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возможность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смягчения теней</a:t>
            </a:r>
          </a:p>
          <a:p>
            <a:pPr marL="342900" indent="-342900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(–)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висячие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тени</a:t>
            </a:r>
          </a:p>
          <a:p>
            <a:pPr marL="342900" indent="-342900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(–)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наложение («двойное смешение» -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reblending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1946275" y="1196752"/>
            <a:ext cx="503238" cy="5048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2" grpId="0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Проекционные тени </a:t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projected </a:t>
            </a:r>
            <a:r>
              <a:rPr lang="en-US" sz="2400" dirty="0" smtClean="0"/>
              <a:t>shadows)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</a:t>
            </a:r>
            <a:r>
              <a:rPr lang="en-US" dirty="0" smtClean="0"/>
              <a:t>3 </a:t>
            </a:r>
            <a:r>
              <a:rPr lang="ru-RU" dirty="0" smtClean="0"/>
              <a:t>Проекционные тени  </a:t>
            </a:r>
            <a:r>
              <a:rPr lang="en-US" dirty="0" smtClean="0"/>
              <a:t>[</a:t>
            </a:r>
            <a:r>
              <a:rPr lang="ru-RU" dirty="0" smtClean="0"/>
              <a:t>2/5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(18)</a:t>
            </a:r>
            <a:endParaRPr lang="ru-RU" dirty="0"/>
          </a:p>
        </p:txBody>
      </p:sp>
      <p:sp>
        <p:nvSpPr>
          <p:cNvPr id="18" name="Line 9"/>
          <p:cNvSpPr>
            <a:spLocks noChangeAspect="1" noChangeShapeType="1"/>
          </p:cNvSpPr>
          <p:nvPr/>
        </p:nvSpPr>
        <p:spPr bwMode="auto">
          <a:xfrm>
            <a:off x="6612706" y="3501802"/>
            <a:ext cx="792163" cy="23764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6971481" y="4670202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Oval 13"/>
          <p:cNvSpPr>
            <a:spLocks noChangeArrowheads="1"/>
          </p:cNvSpPr>
          <p:nvPr/>
        </p:nvSpPr>
        <p:spPr bwMode="auto">
          <a:xfrm>
            <a:off x="7362006" y="5890989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7044506" y="4509864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A</a:t>
            </a:r>
            <a:endParaRPr lang="ru-RU" b="1"/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7476306" y="5805264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B</a:t>
            </a:r>
            <a:endParaRPr lang="ru-RU" b="1"/>
          </a:p>
        </p:txBody>
      </p:sp>
      <p:sp>
        <p:nvSpPr>
          <p:cNvPr id="23" name="Line 20"/>
          <p:cNvSpPr>
            <a:spLocks noChangeShapeType="1"/>
          </p:cNvSpPr>
          <p:nvPr/>
        </p:nvSpPr>
        <p:spPr bwMode="auto">
          <a:xfrm>
            <a:off x="6036444" y="3428777"/>
            <a:ext cx="3175" cy="1296987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6036444" y="5373464"/>
            <a:ext cx="503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h1</a:t>
            </a:r>
            <a:endParaRPr lang="ru-RU" b="1"/>
          </a:p>
        </p:txBody>
      </p:sp>
      <p:sp>
        <p:nvSpPr>
          <p:cNvPr id="25" name="Line 22"/>
          <p:cNvSpPr>
            <a:spLocks noChangeShapeType="1"/>
          </p:cNvSpPr>
          <p:nvPr/>
        </p:nvSpPr>
        <p:spPr bwMode="auto">
          <a:xfrm>
            <a:off x="6036444" y="4725764"/>
            <a:ext cx="0" cy="1223963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5968181" y="3933602"/>
            <a:ext cx="503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h2</a:t>
            </a:r>
            <a:endParaRPr lang="ru-RU" b="1"/>
          </a:p>
        </p:txBody>
      </p:sp>
      <p:sp>
        <p:nvSpPr>
          <p:cNvPr id="27" name="Text Box 24"/>
          <p:cNvSpPr txBox="1">
            <a:spLocks noChangeArrowheads="1"/>
          </p:cNvSpPr>
          <p:nvPr/>
        </p:nvSpPr>
        <p:spPr bwMode="auto">
          <a:xfrm>
            <a:off x="6396806" y="2990627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L</a:t>
            </a:r>
            <a:endParaRPr lang="ru-RU" b="1"/>
          </a:p>
        </p:txBody>
      </p:sp>
      <p:sp>
        <p:nvSpPr>
          <p:cNvPr id="28" name="Line 25"/>
          <p:cNvSpPr>
            <a:spLocks noChangeShapeType="1"/>
          </p:cNvSpPr>
          <p:nvPr/>
        </p:nvSpPr>
        <p:spPr bwMode="auto">
          <a:xfrm flipH="1">
            <a:off x="6066606" y="4725764"/>
            <a:ext cx="8636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2" name="Line 26"/>
          <p:cNvSpPr>
            <a:spLocks noChangeShapeType="1"/>
          </p:cNvSpPr>
          <p:nvPr/>
        </p:nvSpPr>
        <p:spPr bwMode="auto">
          <a:xfrm flipH="1">
            <a:off x="6036444" y="5949727"/>
            <a:ext cx="12954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" name="Line 27"/>
          <p:cNvSpPr>
            <a:spLocks noChangeShapeType="1"/>
          </p:cNvSpPr>
          <p:nvPr/>
        </p:nvSpPr>
        <p:spPr bwMode="auto">
          <a:xfrm>
            <a:off x="5244281" y="5302027"/>
            <a:ext cx="3097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" name="Text Box 28"/>
          <p:cNvSpPr txBox="1">
            <a:spLocks noChangeArrowheads="1"/>
          </p:cNvSpPr>
          <p:nvPr/>
        </p:nvSpPr>
        <p:spPr bwMode="auto">
          <a:xfrm>
            <a:off x="8412931" y="5157564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X</a:t>
            </a:r>
            <a:endParaRPr lang="ru-RU"/>
          </a:p>
        </p:txBody>
      </p:sp>
      <p:sp>
        <p:nvSpPr>
          <p:cNvPr id="45" name="Line 29"/>
          <p:cNvSpPr>
            <a:spLocks noChangeShapeType="1"/>
          </p:cNvSpPr>
          <p:nvPr/>
        </p:nvSpPr>
        <p:spPr bwMode="auto">
          <a:xfrm flipH="1">
            <a:off x="4883919" y="5302027"/>
            <a:ext cx="360362" cy="7921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6" name="Text Box 30"/>
          <p:cNvSpPr txBox="1">
            <a:spLocks noChangeArrowheads="1"/>
          </p:cNvSpPr>
          <p:nvPr/>
        </p:nvSpPr>
        <p:spPr bwMode="auto">
          <a:xfrm>
            <a:off x="5028381" y="5949727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Z</a:t>
            </a:r>
            <a:endParaRPr lang="ru-RU"/>
          </a:p>
        </p:txBody>
      </p:sp>
      <p:sp>
        <p:nvSpPr>
          <p:cNvPr id="47" name="Line 31"/>
          <p:cNvSpPr>
            <a:spLocks noChangeShapeType="1"/>
          </p:cNvSpPr>
          <p:nvPr/>
        </p:nvSpPr>
        <p:spPr bwMode="auto">
          <a:xfrm flipH="1" flipV="1">
            <a:off x="5244281" y="2852514"/>
            <a:ext cx="0" cy="24495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8" name="Text Box 32"/>
          <p:cNvSpPr txBox="1">
            <a:spLocks noChangeArrowheads="1"/>
          </p:cNvSpPr>
          <p:nvPr/>
        </p:nvSpPr>
        <p:spPr bwMode="auto">
          <a:xfrm>
            <a:off x="4883919" y="2636614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Y</a:t>
            </a:r>
            <a:endParaRPr lang="ru-RU"/>
          </a:p>
        </p:txBody>
      </p:sp>
      <p:sp>
        <p:nvSpPr>
          <p:cNvPr id="49" name="Oval 38"/>
          <p:cNvSpPr>
            <a:spLocks noChangeArrowheads="1"/>
          </p:cNvSpPr>
          <p:nvPr/>
        </p:nvSpPr>
        <p:spPr bwMode="auto">
          <a:xfrm>
            <a:off x="6531744" y="3358927"/>
            <a:ext cx="107950" cy="10795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Line 40"/>
          <p:cNvSpPr>
            <a:spLocks noChangeShapeType="1"/>
          </p:cNvSpPr>
          <p:nvPr/>
        </p:nvSpPr>
        <p:spPr bwMode="auto">
          <a:xfrm flipH="1">
            <a:off x="6036444" y="3409727"/>
            <a:ext cx="4318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" name="Text Box 41"/>
          <p:cNvSpPr txBox="1">
            <a:spLocks noChangeArrowheads="1"/>
          </p:cNvSpPr>
          <p:nvPr/>
        </p:nvSpPr>
        <p:spPr bwMode="auto">
          <a:xfrm>
            <a:off x="3059832" y="1268760"/>
            <a:ext cx="558678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Цель: спроецировать точку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         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на плоскость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XZ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         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по вектору, выпущенному из точки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Text Box 50"/>
          <p:cNvSpPr txBox="1">
            <a:spLocks noChangeArrowheads="1"/>
          </p:cNvSpPr>
          <p:nvPr/>
        </p:nvSpPr>
        <p:spPr bwMode="auto">
          <a:xfrm>
            <a:off x="424111" y="2277839"/>
            <a:ext cx="31273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en-US" b="1"/>
              <a:t>h1</a:t>
            </a:r>
            <a:r>
              <a:rPr lang="en-US"/>
              <a:t> – </a:t>
            </a:r>
            <a:r>
              <a:rPr lang="ru-RU"/>
              <a:t>расстояние от </a:t>
            </a:r>
            <a:r>
              <a:rPr lang="en-US" b="1"/>
              <a:t>A</a:t>
            </a:r>
            <a:r>
              <a:rPr lang="ru-RU"/>
              <a:t> до </a:t>
            </a:r>
            <a:r>
              <a:rPr lang="en-US" b="1"/>
              <a:t>XZ</a:t>
            </a:r>
            <a:endParaRPr lang="ru-RU" b="1"/>
          </a:p>
        </p:txBody>
      </p:sp>
      <p:sp>
        <p:nvSpPr>
          <p:cNvPr id="53" name="Text Box 51"/>
          <p:cNvSpPr txBox="1">
            <a:spLocks noChangeArrowheads="1"/>
          </p:cNvSpPr>
          <p:nvPr/>
        </p:nvSpPr>
        <p:spPr bwMode="auto">
          <a:xfrm>
            <a:off x="424111" y="2709639"/>
            <a:ext cx="35020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en-US" b="1"/>
              <a:t>h1+h2</a:t>
            </a:r>
            <a:r>
              <a:rPr lang="ru-RU" b="1"/>
              <a:t> </a:t>
            </a:r>
            <a:r>
              <a:rPr lang="en-US"/>
              <a:t>– </a:t>
            </a:r>
            <a:r>
              <a:rPr lang="ru-RU"/>
              <a:t>расстояние от </a:t>
            </a:r>
            <a:r>
              <a:rPr lang="en-US" b="1"/>
              <a:t>L</a:t>
            </a:r>
            <a:r>
              <a:rPr lang="ru-RU"/>
              <a:t> до </a:t>
            </a:r>
            <a:r>
              <a:rPr lang="en-US" b="1"/>
              <a:t>XZ</a:t>
            </a:r>
            <a:endParaRPr lang="ru-RU" b="1"/>
          </a:p>
        </p:txBody>
      </p:sp>
      <p:graphicFrame>
        <p:nvGraphicFramePr>
          <p:cNvPr id="54" name="Object 52"/>
          <p:cNvGraphicFramePr>
            <a:graphicFrameLocks noChangeAspect="1"/>
          </p:cNvGraphicFramePr>
          <p:nvPr/>
        </p:nvGraphicFramePr>
        <p:xfrm>
          <a:off x="2521199" y="3698652"/>
          <a:ext cx="965200" cy="309562"/>
        </p:xfrm>
        <a:graphic>
          <a:graphicData uri="http://schemas.openxmlformats.org/presentationml/2006/ole">
            <p:oleObj spid="_x0000_s1026" name="Equation" r:id="rId4" imgW="634680" imgH="203040" progId="Equation.DSMT4">
              <p:embed/>
            </p:oleObj>
          </a:graphicData>
        </a:graphic>
      </p:graphicFrame>
      <p:graphicFrame>
        <p:nvGraphicFramePr>
          <p:cNvPr id="55" name="Object 53"/>
          <p:cNvGraphicFramePr>
            <a:graphicFrameLocks noChangeAspect="1"/>
          </p:cNvGraphicFramePr>
          <p:nvPr/>
        </p:nvGraphicFramePr>
        <p:xfrm>
          <a:off x="2584699" y="4341589"/>
          <a:ext cx="1643062" cy="600075"/>
        </p:xfrm>
        <a:graphic>
          <a:graphicData uri="http://schemas.openxmlformats.org/presentationml/2006/ole">
            <p:oleObj spid="_x0000_s1027" name="Equation" r:id="rId5" imgW="1079280" imgH="393480" progId="Equation.DSMT4">
              <p:embed/>
            </p:oleObj>
          </a:graphicData>
        </a:graphic>
      </p:graphicFrame>
      <p:graphicFrame>
        <p:nvGraphicFramePr>
          <p:cNvPr id="56" name="Object 54"/>
          <p:cNvGraphicFramePr>
            <a:graphicFrameLocks noChangeAspect="1"/>
          </p:cNvGraphicFramePr>
          <p:nvPr/>
        </p:nvGraphicFramePr>
        <p:xfrm>
          <a:off x="495549" y="5086127"/>
          <a:ext cx="1062037" cy="309562"/>
        </p:xfrm>
        <a:graphic>
          <a:graphicData uri="http://schemas.openxmlformats.org/presentationml/2006/ole">
            <p:oleObj spid="_x0000_s1028" name="Equation" r:id="rId6" imgW="698400" imgH="203040" progId="Equation.DSMT4">
              <p:embed/>
            </p:oleObj>
          </a:graphicData>
        </a:graphic>
      </p:graphicFrame>
      <p:sp>
        <p:nvSpPr>
          <p:cNvPr id="57" name="Text Box 55"/>
          <p:cNvSpPr txBox="1">
            <a:spLocks noChangeArrowheads="1"/>
          </p:cNvSpPr>
          <p:nvPr/>
        </p:nvSpPr>
        <p:spPr bwMode="auto">
          <a:xfrm>
            <a:off x="403474" y="3717702"/>
            <a:ext cx="2100262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/>
              <a:t>Вектор от </a:t>
            </a:r>
            <a:r>
              <a:rPr lang="en-US" b="1"/>
              <a:t>L</a:t>
            </a:r>
            <a:r>
              <a:rPr lang="ru-RU"/>
              <a:t> до </a:t>
            </a:r>
            <a:r>
              <a:rPr lang="en-US" b="1"/>
              <a:t>A</a:t>
            </a:r>
            <a:r>
              <a:rPr lang="ru-RU" b="1"/>
              <a:t> </a:t>
            </a:r>
            <a:r>
              <a:rPr lang="ru-RU"/>
              <a:t>:</a:t>
            </a:r>
          </a:p>
        </p:txBody>
      </p:sp>
      <p:sp>
        <p:nvSpPr>
          <p:cNvPr id="58" name="Text Box 56"/>
          <p:cNvSpPr txBox="1">
            <a:spLocks noChangeArrowheads="1"/>
          </p:cNvSpPr>
          <p:nvPr/>
        </p:nvSpPr>
        <p:spPr bwMode="auto">
          <a:xfrm>
            <a:off x="395536" y="4481289"/>
            <a:ext cx="2227263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/>
              <a:t>Вектор от </a:t>
            </a:r>
            <a:r>
              <a:rPr lang="en-US" b="1"/>
              <a:t>L</a:t>
            </a:r>
            <a:r>
              <a:rPr lang="ru-RU"/>
              <a:t> до </a:t>
            </a:r>
            <a:r>
              <a:rPr lang="en-US" b="1"/>
              <a:t>XZ</a:t>
            </a:r>
            <a:r>
              <a:rPr lang="ru-RU"/>
              <a:t> :</a:t>
            </a:r>
          </a:p>
        </p:txBody>
      </p:sp>
      <p:sp>
        <p:nvSpPr>
          <p:cNvPr id="59" name="Line 57"/>
          <p:cNvSpPr>
            <a:spLocks noChangeAspect="1" noChangeShapeType="1"/>
          </p:cNvSpPr>
          <p:nvPr/>
        </p:nvSpPr>
        <p:spPr bwMode="auto">
          <a:xfrm>
            <a:off x="6607944" y="3476402"/>
            <a:ext cx="384175" cy="115093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60" name="Object 59"/>
          <p:cNvGraphicFramePr>
            <a:graphicFrameLocks noChangeAspect="1"/>
          </p:cNvGraphicFramePr>
          <p:nvPr/>
        </p:nvGraphicFramePr>
        <p:xfrm>
          <a:off x="6769869" y="3768502"/>
          <a:ext cx="250825" cy="309562"/>
        </p:xfrm>
        <a:graphic>
          <a:graphicData uri="http://schemas.openxmlformats.org/presentationml/2006/ole">
            <p:oleObj spid="_x0000_s1029" name="Equation" r:id="rId7" imgW="164880" imgH="2030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  <p:bldP spid="24" grpId="0"/>
      <p:bldP spid="25" grpId="0" animBg="1"/>
      <p:bldP spid="26" grpId="0"/>
      <p:bldP spid="28" grpId="0" animBg="1"/>
      <p:bldP spid="42" grpId="0" animBg="1"/>
      <p:bldP spid="50" grpId="0" animBg="1"/>
      <p:bldP spid="52" grpId="0"/>
      <p:bldP spid="53" grpId="0"/>
      <p:bldP spid="57" grpId="0"/>
      <p:bldP spid="58" grpId="0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Проекционные тени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2400" dirty="0" smtClean="0"/>
              <a:t>(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projected </a:t>
            </a:r>
            <a:r>
              <a:rPr lang="en-US" sz="2400" dirty="0" smtClean="0"/>
              <a:t>shadows)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</a:t>
            </a:r>
            <a:r>
              <a:rPr lang="en-US" dirty="0" smtClean="0"/>
              <a:t>3 </a:t>
            </a:r>
            <a:r>
              <a:rPr lang="ru-RU" dirty="0" smtClean="0"/>
              <a:t>Проекционные тени  </a:t>
            </a:r>
            <a:r>
              <a:rPr lang="en-US" dirty="0" smtClean="0"/>
              <a:t>[</a:t>
            </a:r>
            <a:r>
              <a:rPr lang="ru-RU" dirty="0" smtClean="0"/>
              <a:t>3/5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(18)</a:t>
            </a:r>
            <a:endParaRPr lang="ru-RU" dirty="0"/>
          </a:p>
        </p:txBody>
      </p:sp>
      <p:sp>
        <p:nvSpPr>
          <p:cNvPr id="35" name="AutoShape 34"/>
          <p:cNvSpPr>
            <a:spLocks noChangeArrowheads="1"/>
          </p:cNvSpPr>
          <p:nvPr/>
        </p:nvSpPr>
        <p:spPr bwMode="auto">
          <a:xfrm rot="20388083">
            <a:off x="5724847" y="4507458"/>
            <a:ext cx="2663825" cy="1366838"/>
          </a:xfrm>
          <a:prstGeom prst="parallelogram">
            <a:avLst>
              <a:gd name="adj" fmla="val 48722"/>
            </a:avLst>
          </a:prstGeom>
          <a:solidFill>
            <a:srgbClr val="C0C0C0"/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Line 3"/>
          <p:cNvSpPr>
            <a:spLocks noChangeAspect="1" noChangeShapeType="1"/>
          </p:cNvSpPr>
          <p:nvPr/>
        </p:nvSpPr>
        <p:spPr bwMode="auto">
          <a:xfrm>
            <a:off x="6540822" y="2997746"/>
            <a:ext cx="792163" cy="23764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" name="Oval 4"/>
          <p:cNvSpPr>
            <a:spLocks noChangeArrowheads="1"/>
          </p:cNvSpPr>
          <p:nvPr/>
        </p:nvSpPr>
        <p:spPr bwMode="auto">
          <a:xfrm>
            <a:off x="6728147" y="3666083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Oval 5"/>
          <p:cNvSpPr>
            <a:spLocks noChangeArrowheads="1"/>
          </p:cNvSpPr>
          <p:nvPr/>
        </p:nvSpPr>
        <p:spPr bwMode="auto">
          <a:xfrm>
            <a:off x="7290122" y="5386933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Text Box 6"/>
          <p:cNvSpPr txBox="1">
            <a:spLocks noChangeArrowheads="1"/>
          </p:cNvSpPr>
          <p:nvPr/>
        </p:nvSpPr>
        <p:spPr bwMode="auto">
          <a:xfrm>
            <a:off x="6804347" y="3500983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A</a:t>
            </a:r>
            <a:endParaRPr lang="ru-RU" b="1"/>
          </a:p>
        </p:txBody>
      </p:sp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7404422" y="5301208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B</a:t>
            </a:r>
            <a:endParaRPr lang="ru-RU" b="1"/>
          </a:p>
        </p:txBody>
      </p:sp>
      <p:sp>
        <p:nvSpPr>
          <p:cNvPr id="41" name="Text Box 12"/>
          <p:cNvSpPr txBox="1">
            <a:spLocks noChangeArrowheads="1"/>
          </p:cNvSpPr>
          <p:nvPr/>
        </p:nvSpPr>
        <p:spPr bwMode="auto">
          <a:xfrm>
            <a:off x="6324922" y="2486571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L</a:t>
            </a:r>
            <a:endParaRPr lang="ru-RU" b="1"/>
          </a:p>
        </p:txBody>
      </p:sp>
      <p:sp>
        <p:nvSpPr>
          <p:cNvPr id="61" name="Line 15"/>
          <p:cNvSpPr>
            <a:spLocks noChangeShapeType="1"/>
          </p:cNvSpPr>
          <p:nvPr/>
        </p:nvSpPr>
        <p:spPr bwMode="auto">
          <a:xfrm>
            <a:off x="5172397" y="5294908"/>
            <a:ext cx="3097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2" name="Text Box 16"/>
          <p:cNvSpPr txBox="1">
            <a:spLocks noChangeArrowheads="1"/>
          </p:cNvSpPr>
          <p:nvPr/>
        </p:nvSpPr>
        <p:spPr bwMode="auto">
          <a:xfrm>
            <a:off x="8341047" y="515044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X</a:t>
            </a:r>
            <a:endParaRPr lang="ru-RU"/>
          </a:p>
        </p:txBody>
      </p:sp>
      <p:sp>
        <p:nvSpPr>
          <p:cNvPr id="63" name="Line 17"/>
          <p:cNvSpPr>
            <a:spLocks noChangeShapeType="1"/>
          </p:cNvSpPr>
          <p:nvPr/>
        </p:nvSpPr>
        <p:spPr bwMode="auto">
          <a:xfrm flipH="1">
            <a:off x="4812035" y="5294908"/>
            <a:ext cx="360362" cy="7921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4" name="Text Box 18"/>
          <p:cNvSpPr txBox="1">
            <a:spLocks noChangeArrowheads="1"/>
          </p:cNvSpPr>
          <p:nvPr/>
        </p:nvSpPr>
        <p:spPr bwMode="auto">
          <a:xfrm>
            <a:off x="4956497" y="594260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Z</a:t>
            </a:r>
            <a:endParaRPr lang="ru-RU"/>
          </a:p>
        </p:txBody>
      </p:sp>
      <p:sp>
        <p:nvSpPr>
          <p:cNvPr id="65" name="Line 19"/>
          <p:cNvSpPr>
            <a:spLocks noChangeShapeType="1"/>
          </p:cNvSpPr>
          <p:nvPr/>
        </p:nvSpPr>
        <p:spPr bwMode="auto">
          <a:xfrm flipH="1" flipV="1">
            <a:off x="5172397" y="2845395"/>
            <a:ext cx="0" cy="24495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6" name="Text Box 20"/>
          <p:cNvSpPr txBox="1">
            <a:spLocks noChangeArrowheads="1"/>
          </p:cNvSpPr>
          <p:nvPr/>
        </p:nvSpPr>
        <p:spPr bwMode="auto">
          <a:xfrm>
            <a:off x="4812035" y="262949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Y</a:t>
            </a:r>
            <a:endParaRPr lang="ru-RU"/>
          </a:p>
        </p:txBody>
      </p:sp>
      <p:sp>
        <p:nvSpPr>
          <p:cNvPr id="67" name="Oval 21"/>
          <p:cNvSpPr>
            <a:spLocks noChangeArrowheads="1"/>
          </p:cNvSpPr>
          <p:nvPr/>
        </p:nvSpPr>
        <p:spPr bwMode="auto">
          <a:xfrm>
            <a:off x="6459860" y="2854871"/>
            <a:ext cx="107950" cy="10795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8" name="Text Box 23"/>
          <p:cNvSpPr txBox="1">
            <a:spLocks noChangeArrowheads="1"/>
          </p:cNvSpPr>
          <p:nvPr/>
        </p:nvSpPr>
        <p:spPr bwMode="auto">
          <a:xfrm>
            <a:off x="3779912" y="1086247"/>
            <a:ext cx="46027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latin typeface="+mn-lt"/>
              </a:rPr>
              <a:t>Цель: спроецировать точку </a:t>
            </a:r>
            <a:r>
              <a:rPr lang="en-US" b="1" dirty="0">
                <a:latin typeface="+mn-lt"/>
              </a:rPr>
              <a:t>A</a:t>
            </a:r>
            <a:r>
              <a:rPr lang="ru-RU" dirty="0">
                <a:latin typeface="+mn-lt"/>
              </a:rPr>
              <a:t> </a:t>
            </a:r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           </a:t>
            </a:r>
            <a:r>
              <a:rPr lang="ru-RU" dirty="0">
                <a:latin typeface="+mn-lt"/>
              </a:rPr>
              <a:t>на произвольную плоскость </a:t>
            </a:r>
            <a:r>
              <a:rPr lang="en-US" b="1" dirty="0">
                <a:latin typeface="+mn-lt"/>
              </a:rPr>
              <a:t>P</a:t>
            </a:r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           (</a:t>
            </a:r>
            <a:r>
              <a:rPr lang="ru-RU" dirty="0">
                <a:latin typeface="+mn-lt"/>
              </a:rPr>
              <a:t>проходящую через начало координат</a:t>
            </a:r>
            <a:r>
              <a:rPr lang="en-US" dirty="0">
                <a:latin typeface="+mn-lt"/>
              </a:rPr>
              <a:t>)</a:t>
            </a:r>
          </a:p>
          <a:p>
            <a:r>
              <a:rPr lang="en-US" dirty="0">
                <a:latin typeface="+mn-lt"/>
              </a:rPr>
              <a:t>           </a:t>
            </a:r>
            <a:r>
              <a:rPr lang="ru-RU" dirty="0">
                <a:latin typeface="+mn-lt"/>
              </a:rPr>
              <a:t>по вектору, выпущенному из точки </a:t>
            </a:r>
            <a:r>
              <a:rPr lang="en-US" b="1" dirty="0">
                <a:latin typeface="+mn-lt"/>
              </a:rPr>
              <a:t>L</a:t>
            </a:r>
            <a:endParaRPr lang="ru-RU" b="1" dirty="0">
              <a:latin typeface="+mn-lt"/>
            </a:endParaRPr>
          </a:p>
        </p:txBody>
      </p:sp>
      <p:sp>
        <p:nvSpPr>
          <p:cNvPr id="69" name="Text Box 24"/>
          <p:cNvSpPr txBox="1">
            <a:spLocks noChangeArrowheads="1"/>
          </p:cNvSpPr>
          <p:nvPr/>
        </p:nvSpPr>
        <p:spPr bwMode="auto">
          <a:xfrm>
            <a:off x="539750" y="2780928"/>
            <a:ext cx="35528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/>
              <a:t>Вектор нормали к плоскости </a:t>
            </a:r>
            <a:r>
              <a:rPr lang="en-US" b="1" dirty="0"/>
              <a:t>P</a:t>
            </a:r>
            <a:r>
              <a:rPr lang="en-US" dirty="0"/>
              <a:t> </a:t>
            </a:r>
            <a:r>
              <a:rPr lang="ru-RU" dirty="0"/>
              <a:t>:</a:t>
            </a:r>
          </a:p>
        </p:txBody>
      </p:sp>
      <p:graphicFrame>
        <p:nvGraphicFramePr>
          <p:cNvPr id="70" name="Object 27"/>
          <p:cNvGraphicFramePr>
            <a:graphicFrameLocks noChangeAspect="1"/>
          </p:cNvGraphicFramePr>
          <p:nvPr/>
        </p:nvGraphicFramePr>
        <p:xfrm>
          <a:off x="666750" y="4436691"/>
          <a:ext cx="3905250" cy="793750"/>
        </p:xfrm>
        <a:graphic>
          <a:graphicData uri="http://schemas.openxmlformats.org/presentationml/2006/ole">
            <p:oleObj spid="_x0000_s2054" name="Equation" r:id="rId4" imgW="2565360" imgH="520560" progId="Equation.DSMT4">
              <p:embed/>
            </p:oleObj>
          </a:graphicData>
        </a:graphic>
      </p:graphicFrame>
      <p:graphicFrame>
        <p:nvGraphicFramePr>
          <p:cNvPr id="71" name="Object 28"/>
          <p:cNvGraphicFramePr>
            <a:graphicFrameLocks noChangeAspect="1"/>
          </p:cNvGraphicFramePr>
          <p:nvPr/>
        </p:nvGraphicFramePr>
        <p:xfrm>
          <a:off x="611188" y="5589216"/>
          <a:ext cx="1062037" cy="309562"/>
        </p:xfrm>
        <a:graphic>
          <a:graphicData uri="http://schemas.openxmlformats.org/presentationml/2006/ole">
            <p:oleObj spid="_x0000_s2055" name="Equation" r:id="rId5" imgW="698400" imgH="203040" progId="Equation.DSMT4">
              <p:embed/>
            </p:oleObj>
          </a:graphicData>
        </a:graphic>
      </p:graphicFrame>
      <p:sp>
        <p:nvSpPr>
          <p:cNvPr id="72" name="Text Box 30"/>
          <p:cNvSpPr txBox="1">
            <a:spLocks noChangeArrowheads="1"/>
          </p:cNvSpPr>
          <p:nvPr/>
        </p:nvSpPr>
        <p:spPr bwMode="auto">
          <a:xfrm>
            <a:off x="611188" y="4147766"/>
            <a:ext cx="2087562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/>
              <a:t>Вектор от </a:t>
            </a:r>
            <a:r>
              <a:rPr lang="en-US" b="1"/>
              <a:t>L</a:t>
            </a:r>
            <a:r>
              <a:rPr lang="ru-RU"/>
              <a:t> до </a:t>
            </a:r>
            <a:r>
              <a:rPr lang="en-US" b="1"/>
              <a:t>P</a:t>
            </a:r>
            <a:r>
              <a:rPr lang="ru-RU"/>
              <a:t> :</a:t>
            </a:r>
          </a:p>
        </p:txBody>
      </p:sp>
      <p:graphicFrame>
        <p:nvGraphicFramePr>
          <p:cNvPr id="73" name="Object 33"/>
          <p:cNvGraphicFramePr>
            <a:graphicFrameLocks noChangeAspect="1"/>
          </p:cNvGraphicFramePr>
          <p:nvPr/>
        </p:nvGraphicFramePr>
        <p:xfrm>
          <a:off x="2843213" y="3068266"/>
          <a:ext cx="1662112" cy="463550"/>
        </p:xfrm>
        <a:graphic>
          <a:graphicData uri="http://schemas.openxmlformats.org/presentationml/2006/ole">
            <p:oleObj spid="_x0000_s2056" name="Equation" r:id="rId6" imgW="1091880" imgH="304560" progId="Equation.DSMT4">
              <p:embed/>
            </p:oleObj>
          </a:graphicData>
        </a:graphic>
      </p:graphicFrame>
      <p:sp>
        <p:nvSpPr>
          <p:cNvPr id="74" name="Text Box 35"/>
          <p:cNvSpPr txBox="1">
            <a:spLocks noChangeArrowheads="1"/>
          </p:cNvSpPr>
          <p:nvPr/>
        </p:nvSpPr>
        <p:spPr bwMode="auto">
          <a:xfrm>
            <a:off x="6156647" y="5733008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P</a:t>
            </a:r>
            <a:endParaRPr lang="ru-RU" b="1"/>
          </a:p>
        </p:txBody>
      </p:sp>
      <p:sp>
        <p:nvSpPr>
          <p:cNvPr id="75" name="Line 36"/>
          <p:cNvSpPr>
            <a:spLocks noChangeShapeType="1"/>
          </p:cNvSpPr>
          <p:nvPr/>
        </p:nvSpPr>
        <p:spPr bwMode="auto">
          <a:xfrm flipH="1" flipV="1">
            <a:off x="7740972" y="3500983"/>
            <a:ext cx="287338" cy="5762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76" name="Object 37"/>
          <p:cNvGraphicFramePr>
            <a:graphicFrameLocks noChangeAspect="1"/>
          </p:cNvGraphicFramePr>
          <p:nvPr/>
        </p:nvGraphicFramePr>
        <p:xfrm>
          <a:off x="7669535" y="3213646"/>
          <a:ext cx="198437" cy="288925"/>
        </p:xfrm>
        <a:graphic>
          <a:graphicData uri="http://schemas.openxmlformats.org/presentationml/2006/ole">
            <p:oleObj spid="_x0000_s2057" name="Equation" r:id="rId7" imgW="139680" imgH="2030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69" grpId="0"/>
      <p:bldP spid="72" grpId="0"/>
      <p:bldP spid="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Проекционные тени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2400" dirty="0" smtClean="0"/>
              <a:t>(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projected </a:t>
            </a:r>
            <a:r>
              <a:rPr lang="en-US" sz="2400" dirty="0" smtClean="0"/>
              <a:t>shadows)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</a:t>
            </a:r>
            <a:r>
              <a:rPr lang="en-US" dirty="0" smtClean="0"/>
              <a:t>3 </a:t>
            </a:r>
            <a:r>
              <a:rPr lang="ru-RU" dirty="0" smtClean="0"/>
              <a:t>Проекционные тени  </a:t>
            </a:r>
            <a:r>
              <a:rPr lang="en-US" dirty="0" smtClean="0"/>
              <a:t>[</a:t>
            </a:r>
            <a:r>
              <a:rPr lang="ru-RU" dirty="0" smtClean="0"/>
              <a:t>4/5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(18)</a:t>
            </a:r>
            <a:endParaRPr lang="ru-RU" dirty="0"/>
          </a:p>
        </p:txBody>
      </p:sp>
      <p:sp>
        <p:nvSpPr>
          <p:cNvPr id="68" name="Text Box 23"/>
          <p:cNvSpPr txBox="1">
            <a:spLocks noChangeArrowheads="1"/>
          </p:cNvSpPr>
          <p:nvPr/>
        </p:nvSpPr>
        <p:spPr bwMode="auto">
          <a:xfrm>
            <a:off x="3779912" y="1086247"/>
            <a:ext cx="447231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>
                <a:latin typeface="+mn-lt"/>
              </a:rPr>
              <a:t>Цель: спроецировать точку </a:t>
            </a:r>
            <a:r>
              <a:rPr lang="en-US" b="1" dirty="0" smtClean="0">
                <a:latin typeface="+mn-lt"/>
              </a:rPr>
              <a:t>A</a:t>
            </a:r>
            <a:r>
              <a:rPr lang="ru-RU" dirty="0" smtClean="0">
                <a:latin typeface="+mn-lt"/>
              </a:rPr>
              <a:t> </a:t>
            </a:r>
            <a:endParaRPr lang="en-US" dirty="0" smtClean="0">
              <a:latin typeface="+mn-lt"/>
            </a:endParaRPr>
          </a:p>
          <a:p>
            <a:r>
              <a:rPr lang="en-US" dirty="0" smtClean="0">
                <a:latin typeface="+mn-lt"/>
              </a:rPr>
              <a:t>           </a:t>
            </a:r>
            <a:r>
              <a:rPr lang="ru-RU" dirty="0" smtClean="0">
                <a:latin typeface="+mn-lt"/>
              </a:rPr>
              <a:t>на произвольную плоскость </a:t>
            </a:r>
            <a:r>
              <a:rPr lang="en-US" b="1" dirty="0" smtClean="0">
                <a:latin typeface="+mn-lt"/>
              </a:rPr>
              <a:t>P</a:t>
            </a:r>
            <a:endParaRPr lang="en-US" dirty="0" smtClean="0">
              <a:latin typeface="+mn-lt"/>
            </a:endParaRPr>
          </a:p>
          <a:p>
            <a:r>
              <a:rPr lang="en-US" dirty="0" smtClean="0">
                <a:latin typeface="+mn-lt"/>
              </a:rPr>
              <a:t>           </a:t>
            </a:r>
            <a:r>
              <a:rPr lang="ru-RU" dirty="0" smtClean="0">
                <a:latin typeface="+mn-lt"/>
              </a:rPr>
              <a:t>по вектору, выпущенному из точки </a:t>
            </a:r>
            <a:r>
              <a:rPr lang="en-US" b="1" dirty="0" smtClean="0">
                <a:latin typeface="+mn-lt"/>
              </a:rPr>
              <a:t>L</a:t>
            </a:r>
            <a:endParaRPr lang="ru-RU" b="1" dirty="0">
              <a:latin typeface="+mn-lt"/>
            </a:endParaRPr>
          </a:p>
        </p:txBody>
      </p:sp>
      <p:sp>
        <p:nvSpPr>
          <p:cNvPr id="28" name="AutoShape 2"/>
          <p:cNvSpPr>
            <a:spLocks noChangeArrowheads="1"/>
          </p:cNvSpPr>
          <p:nvPr/>
        </p:nvSpPr>
        <p:spPr bwMode="auto">
          <a:xfrm rot="20388083">
            <a:off x="5628828" y="4452626"/>
            <a:ext cx="2663825" cy="1366838"/>
          </a:xfrm>
          <a:prstGeom prst="parallelogram">
            <a:avLst>
              <a:gd name="adj" fmla="val 48722"/>
            </a:avLst>
          </a:prstGeom>
          <a:solidFill>
            <a:srgbClr val="C0C0C0"/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Line 4"/>
          <p:cNvSpPr>
            <a:spLocks noChangeAspect="1" noChangeShapeType="1"/>
          </p:cNvSpPr>
          <p:nvPr/>
        </p:nvSpPr>
        <p:spPr bwMode="auto">
          <a:xfrm>
            <a:off x="6444803" y="2942914"/>
            <a:ext cx="792163" cy="23764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" name="Oval 5"/>
          <p:cNvSpPr>
            <a:spLocks noChangeArrowheads="1"/>
          </p:cNvSpPr>
          <p:nvPr/>
        </p:nvSpPr>
        <p:spPr bwMode="auto">
          <a:xfrm>
            <a:off x="6632128" y="3611251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Oval 6"/>
          <p:cNvSpPr>
            <a:spLocks noChangeArrowheads="1"/>
          </p:cNvSpPr>
          <p:nvPr/>
        </p:nvSpPr>
        <p:spPr bwMode="auto">
          <a:xfrm>
            <a:off x="7194103" y="5332101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6708328" y="3446151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A</a:t>
            </a:r>
            <a:endParaRPr lang="ru-RU" b="1"/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7308403" y="5246376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B</a:t>
            </a:r>
            <a:endParaRPr lang="ru-RU" b="1"/>
          </a:p>
        </p:txBody>
      </p:sp>
      <p:sp>
        <p:nvSpPr>
          <p:cNvPr id="34" name="Text Box 9"/>
          <p:cNvSpPr txBox="1">
            <a:spLocks noChangeArrowheads="1"/>
          </p:cNvSpPr>
          <p:nvPr/>
        </p:nvSpPr>
        <p:spPr bwMode="auto">
          <a:xfrm>
            <a:off x="6228903" y="2431739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L</a:t>
            </a:r>
            <a:endParaRPr lang="ru-RU" b="1"/>
          </a:p>
        </p:txBody>
      </p:sp>
      <p:sp>
        <p:nvSpPr>
          <p:cNvPr id="42" name="Line 10"/>
          <p:cNvSpPr>
            <a:spLocks noChangeShapeType="1"/>
          </p:cNvSpPr>
          <p:nvPr/>
        </p:nvSpPr>
        <p:spPr bwMode="auto">
          <a:xfrm>
            <a:off x="5076378" y="4743139"/>
            <a:ext cx="3097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" name="Text Box 11"/>
          <p:cNvSpPr txBox="1">
            <a:spLocks noChangeArrowheads="1"/>
          </p:cNvSpPr>
          <p:nvPr/>
        </p:nvSpPr>
        <p:spPr bwMode="auto">
          <a:xfrm>
            <a:off x="8245028" y="4598676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X</a:t>
            </a:r>
            <a:endParaRPr lang="ru-RU"/>
          </a:p>
        </p:txBody>
      </p:sp>
      <p:sp>
        <p:nvSpPr>
          <p:cNvPr id="44" name="Line 12"/>
          <p:cNvSpPr>
            <a:spLocks noChangeShapeType="1"/>
          </p:cNvSpPr>
          <p:nvPr/>
        </p:nvSpPr>
        <p:spPr bwMode="auto">
          <a:xfrm flipH="1">
            <a:off x="4716016" y="4743139"/>
            <a:ext cx="360362" cy="7921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4860478" y="5390839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Z</a:t>
            </a:r>
            <a:endParaRPr lang="ru-RU"/>
          </a:p>
        </p:txBody>
      </p:sp>
      <p:sp>
        <p:nvSpPr>
          <p:cNvPr id="46" name="Line 14"/>
          <p:cNvSpPr>
            <a:spLocks noChangeShapeType="1"/>
          </p:cNvSpPr>
          <p:nvPr/>
        </p:nvSpPr>
        <p:spPr bwMode="auto">
          <a:xfrm flipH="1" flipV="1">
            <a:off x="5076378" y="2293626"/>
            <a:ext cx="0" cy="24495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" name="Text Box 15"/>
          <p:cNvSpPr txBox="1">
            <a:spLocks noChangeArrowheads="1"/>
          </p:cNvSpPr>
          <p:nvPr/>
        </p:nvSpPr>
        <p:spPr bwMode="auto">
          <a:xfrm>
            <a:off x="4716016" y="2077726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Y</a:t>
            </a:r>
            <a:endParaRPr lang="ru-RU"/>
          </a:p>
        </p:txBody>
      </p:sp>
      <p:sp>
        <p:nvSpPr>
          <p:cNvPr id="48" name="Oval 16"/>
          <p:cNvSpPr>
            <a:spLocks noChangeArrowheads="1"/>
          </p:cNvSpPr>
          <p:nvPr/>
        </p:nvSpPr>
        <p:spPr bwMode="auto">
          <a:xfrm>
            <a:off x="6363841" y="2800039"/>
            <a:ext cx="107950" cy="10795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" name="Text Box 18"/>
          <p:cNvSpPr txBox="1">
            <a:spLocks noChangeArrowheads="1"/>
          </p:cNvSpPr>
          <p:nvPr/>
        </p:nvSpPr>
        <p:spPr bwMode="auto">
          <a:xfrm>
            <a:off x="586730" y="3125837"/>
            <a:ext cx="2972352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/>
              <a:t> – вектор </a:t>
            </a:r>
            <a:r>
              <a:rPr lang="ru-RU" dirty="0" smtClean="0"/>
              <a:t>нормали</a:t>
            </a:r>
            <a:br>
              <a:rPr lang="ru-RU" dirty="0" smtClean="0"/>
            </a:br>
            <a:r>
              <a:rPr lang="ru-RU" dirty="0" smtClean="0"/>
              <a:t>    </a:t>
            </a:r>
            <a:r>
              <a:rPr lang="ru-RU" dirty="0"/>
              <a:t>к плоскости </a:t>
            </a:r>
            <a:r>
              <a:rPr lang="en-US" b="1" dirty="0"/>
              <a:t>P</a:t>
            </a:r>
            <a:r>
              <a:rPr lang="en-US" dirty="0"/>
              <a:t> </a:t>
            </a:r>
            <a:r>
              <a:rPr lang="ru-RU" dirty="0"/>
              <a:t>в точке </a:t>
            </a:r>
            <a:r>
              <a:rPr lang="ru-RU" b="1" dirty="0"/>
              <a:t>С</a:t>
            </a:r>
          </a:p>
        </p:txBody>
      </p:sp>
      <p:graphicFrame>
        <p:nvGraphicFramePr>
          <p:cNvPr id="50" name="Object 19"/>
          <p:cNvGraphicFramePr>
            <a:graphicFrameLocks noChangeAspect="1"/>
          </p:cNvGraphicFramePr>
          <p:nvPr/>
        </p:nvGraphicFramePr>
        <p:xfrm>
          <a:off x="731193" y="3916536"/>
          <a:ext cx="2687637" cy="736600"/>
        </p:xfrm>
        <a:graphic>
          <a:graphicData uri="http://schemas.openxmlformats.org/presentationml/2006/ole">
            <p:oleObj spid="_x0000_s3078" name="Equation" r:id="rId4" imgW="1765080" imgH="482400" progId="Equation.DSMT4">
              <p:embed/>
            </p:oleObj>
          </a:graphicData>
        </a:graphic>
      </p:graphicFrame>
      <p:graphicFrame>
        <p:nvGraphicFramePr>
          <p:cNvPr id="51" name="Object 22"/>
          <p:cNvGraphicFramePr>
            <a:graphicFrameLocks noChangeAspect="1"/>
          </p:cNvGraphicFramePr>
          <p:nvPr/>
        </p:nvGraphicFramePr>
        <p:xfrm>
          <a:off x="474018" y="3081387"/>
          <a:ext cx="212725" cy="307975"/>
        </p:xfrm>
        <a:graphic>
          <a:graphicData uri="http://schemas.openxmlformats.org/presentationml/2006/ole">
            <p:oleObj spid="_x0000_s3079" name="Equation" r:id="rId5" imgW="139680" imgH="203040" progId="Equation.DSMT4">
              <p:embed/>
            </p:oleObj>
          </a:graphicData>
        </a:graphic>
      </p:graphicFrame>
      <p:sp>
        <p:nvSpPr>
          <p:cNvPr id="52" name="Text Box 23"/>
          <p:cNvSpPr txBox="1">
            <a:spLocks noChangeArrowheads="1"/>
          </p:cNvSpPr>
          <p:nvPr/>
        </p:nvSpPr>
        <p:spPr bwMode="auto">
          <a:xfrm>
            <a:off x="6060628" y="5678176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P</a:t>
            </a:r>
            <a:endParaRPr lang="ru-RU" b="1"/>
          </a:p>
        </p:txBody>
      </p:sp>
      <p:sp>
        <p:nvSpPr>
          <p:cNvPr id="53" name="Line 24"/>
          <p:cNvSpPr>
            <a:spLocks noChangeShapeType="1"/>
          </p:cNvSpPr>
          <p:nvPr/>
        </p:nvSpPr>
        <p:spPr bwMode="auto">
          <a:xfrm flipH="1" flipV="1">
            <a:off x="7644953" y="3446151"/>
            <a:ext cx="287338" cy="5762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54" name="Object 25"/>
          <p:cNvGraphicFramePr>
            <a:graphicFrameLocks noChangeAspect="1"/>
          </p:cNvGraphicFramePr>
          <p:nvPr/>
        </p:nvGraphicFramePr>
        <p:xfrm>
          <a:off x="7573516" y="3158814"/>
          <a:ext cx="198437" cy="288925"/>
        </p:xfrm>
        <a:graphic>
          <a:graphicData uri="http://schemas.openxmlformats.org/presentationml/2006/ole">
            <p:oleObj spid="_x0000_s3080" name="Equation" r:id="rId6" imgW="139680" imgH="203040" progId="Equation.DSMT4">
              <p:embed/>
            </p:oleObj>
          </a:graphicData>
        </a:graphic>
      </p:graphicFrame>
      <p:sp>
        <p:nvSpPr>
          <p:cNvPr id="55" name="Oval 26"/>
          <p:cNvSpPr>
            <a:spLocks noChangeArrowheads="1"/>
          </p:cNvSpPr>
          <p:nvPr/>
        </p:nvSpPr>
        <p:spPr bwMode="auto">
          <a:xfrm>
            <a:off x="7910066" y="3992251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Text Box 27"/>
          <p:cNvSpPr txBox="1">
            <a:spLocks noChangeArrowheads="1"/>
          </p:cNvSpPr>
          <p:nvPr/>
        </p:nvSpPr>
        <p:spPr bwMode="auto">
          <a:xfrm>
            <a:off x="8024366" y="3887476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49" grpId="0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теней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висячие</a:t>
            </a: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</a:t>
            </a:r>
            <a:r>
              <a:rPr lang="en-US" dirty="0" smtClean="0"/>
              <a:t>3 </a:t>
            </a:r>
            <a:r>
              <a:rPr lang="ru-RU" dirty="0" smtClean="0"/>
              <a:t>Проекционные тени  </a:t>
            </a:r>
            <a:r>
              <a:rPr lang="en-US" dirty="0" smtClean="0"/>
              <a:t>[</a:t>
            </a:r>
            <a:r>
              <a:rPr lang="ru-RU" dirty="0" smtClean="0"/>
              <a:t>5/5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(18)</a:t>
            </a:r>
            <a:endParaRPr lang="ru-RU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72244"/>
            <a:ext cx="7111054" cy="5065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Теневые объемы </a:t>
            </a:r>
            <a:br>
              <a:rPr lang="ru-RU" sz="2800" dirty="0" smtClean="0"/>
            </a:br>
            <a:r>
              <a:rPr lang="en-US" sz="2400" dirty="0" smtClean="0"/>
              <a:t>(shadow volumes)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6.3.4</a:t>
            </a:r>
            <a:r>
              <a:rPr lang="en-US" dirty="0" smtClean="0"/>
              <a:t> </a:t>
            </a:r>
            <a:r>
              <a:rPr lang="ru-RU" dirty="0" smtClean="0"/>
              <a:t>Теневые объемы  </a:t>
            </a:r>
            <a:r>
              <a:rPr lang="en-US" dirty="0" smtClean="0"/>
              <a:t>[</a:t>
            </a:r>
            <a:r>
              <a:rPr lang="ru-RU" dirty="0" smtClean="0"/>
              <a:t>1/3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(18)</a:t>
            </a:r>
            <a:endParaRPr lang="ru-RU" dirty="0"/>
          </a:p>
        </p:txBody>
      </p:sp>
      <p:sp>
        <p:nvSpPr>
          <p:cNvPr id="35" name="AutoShape 5"/>
          <p:cNvSpPr>
            <a:spLocks noChangeArrowheads="1"/>
          </p:cNvSpPr>
          <p:nvPr/>
        </p:nvSpPr>
        <p:spPr bwMode="auto">
          <a:xfrm>
            <a:off x="683568" y="1196752"/>
            <a:ext cx="7632848" cy="1224136"/>
          </a:xfrm>
          <a:prstGeom prst="foldedCorner">
            <a:avLst>
              <a:gd name="adj" fmla="val 12500"/>
            </a:avLst>
          </a:prstGeom>
          <a:solidFill>
            <a:srgbClr val="2AF01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«</a:t>
            </a:r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Теневой объем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» (</a:t>
            </a:r>
            <a:r>
              <a:rPr lang="en-US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Shadow Volume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это особый невидимый объект,</a:t>
            </a:r>
          </a:p>
          <a:p>
            <a:pPr algn="ctr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представляющий собой объемную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тень,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отбрасываемую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объектом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AutoShape 8"/>
          <p:cNvSpPr>
            <a:spLocks noChangeArrowheads="1"/>
          </p:cNvSpPr>
          <p:nvPr/>
        </p:nvSpPr>
        <p:spPr bwMode="auto">
          <a:xfrm>
            <a:off x="2195264" y="2781027"/>
            <a:ext cx="6121400" cy="863600"/>
          </a:xfrm>
          <a:prstGeom prst="foldedCorner">
            <a:avLst>
              <a:gd name="adj" fmla="val 12500"/>
            </a:avLst>
          </a:prstGeom>
          <a:solidFill>
            <a:srgbClr val="2AF01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 smtClean="0">
                <a:latin typeface="+mn-lt"/>
              </a:rPr>
              <a:t>Все</a:t>
            </a:r>
            <a:r>
              <a:rPr lang="ru-RU" dirty="0">
                <a:latin typeface="+mn-lt"/>
              </a:rPr>
              <a:t>, что попадает в тень от исходного объекта,</a:t>
            </a:r>
          </a:p>
          <a:p>
            <a:pPr algn="ctr"/>
            <a:r>
              <a:rPr lang="ru-RU" dirty="0">
                <a:latin typeface="+mn-lt"/>
              </a:rPr>
              <a:t>находится внутри его «теневого объема» </a:t>
            </a:r>
          </a:p>
        </p:txBody>
      </p:sp>
      <p:sp>
        <p:nvSpPr>
          <p:cNvPr id="37" name="AutoShape 9"/>
          <p:cNvSpPr>
            <a:spLocks noChangeArrowheads="1"/>
          </p:cNvSpPr>
          <p:nvPr/>
        </p:nvSpPr>
        <p:spPr bwMode="auto">
          <a:xfrm>
            <a:off x="2195264" y="3933552"/>
            <a:ext cx="6121400" cy="863600"/>
          </a:xfrm>
          <a:prstGeom prst="foldedCorner">
            <a:avLst>
              <a:gd name="adj" fmla="val 12500"/>
            </a:avLst>
          </a:prstGeom>
          <a:solidFill>
            <a:srgbClr val="2AF01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+mn-lt"/>
              </a:rPr>
              <a:t>Фактически, «теневой объем» – это сам объект, </a:t>
            </a:r>
          </a:p>
          <a:p>
            <a:pPr algn="ctr"/>
            <a:r>
              <a:rPr lang="ru-RU" dirty="0">
                <a:latin typeface="+mn-lt"/>
              </a:rPr>
              <a:t>вытянутый по направлению от источника</a:t>
            </a:r>
          </a:p>
        </p:txBody>
      </p:sp>
      <p:grpSp>
        <p:nvGrpSpPr>
          <p:cNvPr id="38" name="Group 16"/>
          <p:cNvGrpSpPr>
            <a:grpSpLocks/>
          </p:cNvGrpSpPr>
          <p:nvPr/>
        </p:nvGrpSpPr>
        <p:grpSpPr bwMode="auto">
          <a:xfrm>
            <a:off x="1403101" y="2493690"/>
            <a:ext cx="792163" cy="863600"/>
            <a:chOff x="748" y="1707"/>
            <a:chExt cx="499" cy="544"/>
          </a:xfrm>
        </p:grpSpPr>
        <p:sp>
          <p:nvSpPr>
            <p:cNvPr id="39" name="Line 12"/>
            <p:cNvSpPr>
              <a:spLocks noChangeShapeType="1"/>
            </p:cNvSpPr>
            <p:nvPr/>
          </p:nvSpPr>
          <p:spPr bwMode="auto">
            <a:xfrm>
              <a:off x="748" y="1707"/>
              <a:ext cx="0" cy="544"/>
            </a:xfrm>
            <a:prstGeom prst="line">
              <a:avLst/>
            </a:prstGeom>
            <a:noFill/>
            <a:ln w="76200" cap="rnd">
              <a:solidFill>
                <a:srgbClr val="00CD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Line 13"/>
            <p:cNvSpPr>
              <a:spLocks noChangeShapeType="1"/>
            </p:cNvSpPr>
            <p:nvPr/>
          </p:nvSpPr>
          <p:spPr bwMode="auto">
            <a:xfrm>
              <a:off x="748" y="2184"/>
              <a:ext cx="499" cy="0"/>
            </a:xfrm>
            <a:prstGeom prst="line">
              <a:avLst/>
            </a:prstGeom>
            <a:noFill/>
            <a:ln w="76200" cap="rnd">
              <a:solidFill>
                <a:srgbClr val="00CD00"/>
              </a:solidFill>
              <a:prstDash val="sysDot"/>
              <a:round/>
              <a:headEnd/>
              <a:tailEnd type="diamond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1" name="Group 17"/>
          <p:cNvGrpSpPr>
            <a:grpSpLocks/>
          </p:cNvGrpSpPr>
          <p:nvPr/>
        </p:nvGrpSpPr>
        <p:grpSpPr bwMode="auto">
          <a:xfrm>
            <a:off x="1403101" y="3400152"/>
            <a:ext cx="792163" cy="1042988"/>
            <a:chOff x="748" y="2278"/>
            <a:chExt cx="499" cy="657"/>
          </a:xfrm>
        </p:grpSpPr>
        <p:sp>
          <p:nvSpPr>
            <p:cNvPr id="57" name="Line 14"/>
            <p:cNvSpPr>
              <a:spLocks noChangeShapeType="1"/>
            </p:cNvSpPr>
            <p:nvPr/>
          </p:nvSpPr>
          <p:spPr bwMode="auto">
            <a:xfrm>
              <a:off x="748" y="2278"/>
              <a:ext cx="0" cy="657"/>
            </a:xfrm>
            <a:prstGeom prst="line">
              <a:avLst/>
            </a:prstGeom>
            <a:noFill/>
            <a:ln w="76200" cap="rnd">
              <a:solidFill>
                <a:srgbClr val="00CD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Line 15"/>
            <p:cNvSpPr>
              <a:spLocks noChangeShapeType="1"/>
            </p:cNvSpPr>
            <p:nvPr/>
          </p:nvSpPr>
          <p:spPr bwMode="auto">
            <a:xfrm>
              <a:off x="748" y="2856"/>
              <a:ext cx="499" cy="0"/>
            </a:xfrm>
            <a:prstGeom prst="line">
              <a:avLst/>
            </a:prstGeom>
            <a:noFill/>
            <a:ln w="76200" cap="rnd">
              <a:solidFill>
                <a:srgbClr val="00CD00"/>
              </a:solidFill>
              <a:prstDash val="sysDot"/>
              <a:round/>
              <a:headEnd/>
              <a:tailEnd type="diamond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3082</TotalTime>
  <Words>668</Words>
  <Application>Microsoft Office PowerPoint</Application>
  <PresentationFormat>Экран (4:3)</PresentationFormat>
  <Paragraphs>201</Paragraphs>
  <Slides>18</Slides>
  <Notes>17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КГ</vt:lpstr>
      <vt:lpstr>Equation</vt:lpstr>
      <vt:lpstr>(тени)</vt:lpstr>
      <vt:lpstr>Классификация алгоритмов</vt:lpstr>
      <vt:lpstr>Вершинные тени  (vertex shadows)</vt:lpstr>
      <vt:lpstr>Проекционные тени  (projected shadows)</vt:lpstr>
      <vt:lpstr>Проекционные тени  (projected shadows)</vt:lpstr>
      <vt:lpstr>Проекционные тени  (projected shadows)</vt:lpstr>
      <vt:lpstr>Проекционные тени  (projected shadows)</vt:lpstr>
      <vt:lpstr>Виды теней висячие</vt:lpstr>
      <vt:lpstr>Теневые объемы  (shadow volumes)</vt:lpstr>
      <vt:lpstr>Теневые объемы  (shadow volumes)</vt:lpstr>
      <vt:lpstr>Теневые объемы  (shadow volumes)</vt:lpstr>
      <vt:lpstr>Теневые объемы  (shadow volumes)</vt:lpstr>
      <vt:lpstr>Карты теней (shadow maps, shadow buffers) </vt:lpstr>
      <vt:lpstr>Карты теней (shadow maps, shadow buffers) </vt:lpstr>
      <vt:lpstr>Карты освещения (light maps) </vt:lpstr>
      <vt:lpstr>Виды теней сглаженные (мягкие) и несглаженные (жесткие)</vt:lpstr>
      <vt:lpstr>Виды теней ступенчатые</vt:lpstr>
      <vt:lpstr>Shadow maps видео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307</cp:revision>
  <dcterms:created xsi:type="dcterms:W3CDTF">2014-02-11T08:42:57Z</dcterms:created>
  <dcterms:modified xsi:type="dcterms:W3CDTF">2018-04-18T05:34:55Z</dcterms:modified>
</cp:coreProperties>
</file>