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sldIdLst>
    <p:sldId id="257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308" r:id="rId11"/>
    <p:sldId id="289" r:id="rId12"/>
    <p:sldId id="309" r:id="rId13"/>
    <p:sldId id="290" r:id="rId14"/>
    <p:sldId id="291" r:id="rId15"/>
    <p:sldId id="292" r:id="rId16"/>
    <p:sldId id="293" r:id="rId17"/>
    <p:sldId id="294" r:id="rId18"/>
    <p:sldId id="307" r:id="rId19"/>
    <p:sldId id="297" r:id="rId20"/>
    <p:sldId id="296" r:id="rId21"/>
    <p:sldId id="298" r:id="rId22"/>
    <p:sldId id="299" r:id="rId23"/>
    <p:sldId id="300" r:id="rId24"/>
    <p:sldId id="301" r:id="rId25"/>
    <p:sldId id="306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4DD"/>
    <a:srgbClr val="007E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i="1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180845" custScaleY="114917" custLinFactNeighborX="0" custLinFactNeighborY="-12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57916" custScaleY="105346" custLinFactNeighborX="-3534" custLinFactNeighborY="38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139906" custScaleY="112511" custLinFactNeighborX="-379" custLinFactNeighborY="376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6A1271AF-5BF8-477C-932A-802C29A586F7}" type="presOf" srcId="{47D84AEC-E9FD-487C-A400-013D731B1EDE}" destId="{0B3C6D9E-6220-4F5D-A968-5FA2A3B41F70}" srcOrd="0" destOrd="0" presId="urn:microsoft.com/office/officeart/2005/8/layout/orgChart1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892AA29A-4E74-4A68-A7FC-7AF154074481}" type="presOf" srcId="{336DDCFE-C0E3-47A4-830C-CE24F8A9291B}" destId="{7A828BB0-585C-46D2-8B2B-13D27E9786D9}" srcOrd="0" destOrd="0" presId="urn:microsoft.com/office/officeart/2005/8/layout/orgChart1"/>
    <dgm:cxn modelId="{FA49BC20-5AE2-4896-90BB-CDC2E2725C9F}" type="presOf" srcId="{FCA66CE2-80B8-4819-B515-8226DD314C2D}" destId="{E0734DDE-9723-4FFB-872C-64CB5F6BD9FD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A23724FC-EC38-44E8-8C61-29BBBAF657ED}" type="presOf" srcId="{F2D7F66C-9DD6-402D-B2FD-BA2114747A4B}" destId="{1A3D32BD-1C0D-46D6-8050-BE85CF347686}" srcOrd="1" destOrd="0" presId="urn:microsoft.com/office/officeart/2005/8/layout/orgChart1"/>
    <dgm:cxn modelId="{75B78D7A-0F32-49F5-99A7-24C3A065E400}" type="presOf" srcId="{98DC3916-6105-4917-87C7-BCA0E1906184}" destId="{020F81F5-8A6A-4DE6-BA68-7048AC76DA62}" srcOrd="0" destOrd="0" presId="urn:microsoft.com/office/officeart/2005/8/layout/orgChart1"/>
    <dgm:cxn modelId="{439CA118-0327-4F74-990D-EB63A278C79E}" type="presOf" srcId="{0F0DE018-11A6-4245-8492-7E007A97BB44}" destId="{ACD6FFA7-0967-4A5A-875E-06AA69D01A62}" srcOrd="0" destOrd="0" presId="urn:microsoft.com/office/officeart/2005/8/layout/orgChart1"/>
    <dgm:cxn modelId="{476C10BB-3D5B-42E8-9DF0-10BE0EC88AAB}" type="presOf" srcId="{98DC3916-6105-4917-87C7-BCA0E1906184}" destId="{82EE32F8-33FC-4F0D-8559-3CE32F766470}" srcOrd="1" destOrd="0" presId="urn:microsoft.com/office/officeart/2005/8/layout/orgChart1"/>
    <dgm:cxn modelId="{1BFA702D-C3A4-47BF-8E39-D6820E23091C}" type="presOf" srcId="{FCA66CE2-80B8-4819-B515-8226DD314C2D}" destId="{7DF3E661-7D49-4DA9-8263-8415E821A8CB}" srcOrd="1" destOrd="0" presId="urn:microsoft.com/office/officeart/2005/8/layout/orgChart1"/>
    <dgm:cxn modelId="{7E2D0781-7FBB-463A-92DA-73A6A0F02D8E}" type="presOf" srcId="{F2D7F66C-9DD6-402D-B2FD-BA2114747A4B}" destId="{BAC008A7-3ABB-41E5-901B-4F808EE36000}" srcOrd="0" destOrd="0" presId="urn:microsoft.com/office/officeart/2005/8/layout/orgChart1"/>
    <dgm:cxn modelId="{691A599A-F9BF-489A-B34D-9027706A5DE3}" type="presParOf" srcId="{0B3C6D9E-6220-4F5D-A968-5FA2A3B41F70}" destId="{54CA1F1E-E31E-46DC-983B-78FAC81956A7}" srcOrd="0" destOrd="0" presId="urn:microsoft.com/office/officeart/2005/8/layout/orgChart1"/>
    <dgm:cxn modelId="{B1FEBDC0-5F51-49F3-90E3-1B2DFECA273A}" type="presParOf" srcId="{54CA1F1E-E31E-46DC-983B-78FAC81956A7}" destId="{D161B077-42CA-49DD-802F-DAEA10AE1612}" srcOrd="0" destOrd="0" presId="urn:microsoft.com/office/officeart/2005/8/layout/orgChart1"/>
    <dgm:cxn modelId="{A2116A2E-DB5C-4446-B5BC-659D61AAA5F7}" type="presParOf" srcId="{D161B077-42CA-49DD-802F-DAEA10AE1612}" destId="{BAC008A7-3ABB-41E5-901B-4F808EE36000}" srcOrd="0" destOrd="0" presId="urn:microsoft.com/office/officeart/2005/8/layout/orgChart1"/>
    <dgm:cxn modelId="{03C41A10-A046-42D6-9302-8106F26A2482}" type="presParOf" srcId="{D161B077-42CA-49DD-802F-DAEA10AE1612}" destId="{1A3D32BD-1C0D-46D6-8050-BE85CF347686}" srcOrd="1" destOrd="0" presId="urn:microsoft.com/office/officeart/2005/8/layout/orgChart1"/>
    <dgm:cxn modelId="{179EFDE7-B818-46A8-BE24-0A63DAFDCD15}" type="presParOf" srcId="{54CA1F1E-E31E-46DC-983B-78FAC81956A7}" destId="{B990F075-060E-4738-AB11-4359E63CCA57}" srcOrd="1" destOrd="0" presId="urn:microsoft.com/office/officeart/2005/8/layout/orgChart1"/>
    <dgm:cxn modelId="{220B0C80-FAA7-482D-9DF6-4DD97D3F6F1B}" type="presParOf" srcId="{B990F075-060E-4738-AB11-4359E63CCA57}" destId="{ACD6FFA7-0967-4A5A-875E-06AA69D01A62}" srcOrd="0" destOrd="0" presId="urn:microsoft.com/office/officeart/2005/8/layout/orgChart1"/>
    <dgm:cxn modelId="{9D45DE95-0D8E-403F-A894-68A8D7F9C682}" type="presParOf" srcId="{B990F075-060E-4738-AB11-4359E63CCA57}" destId="{B66F299C-11D6-49D5-A2BB-AE947978817E}" srcOrd="1" destOrd="0" presId="urn:microsoft.com/office/officeart/2005/8/layout/orgChart1"/>
    <dgm:cxn modelId="{391F1067-D628-4509-8D4E-98242CE9A6C4}" type="presParOf" srcId="{B66F299C-11D6-49D5-A2BB-AE947978817E}" destId="{625A5FCF-A60C-40B2-B2A4-7401D3AE5F1B}" srcOrd="0" destOrd="0" presId="urn:microsoft.com/office/officeart/2005/8/layout/orgChart1"/>
    <dgm:cxn modelId="{7E498EF0-02AF-43F8-830E-D3DB3688BBF5}" type="presParOf" srcId="{625A5FCF-A60C-40B2-B2A4-7401D3AE5F1B}" destId="{E0734DDE-9723-4FFB-872C-64CB5F6BD9FD}" srcOrd="0" destOrd="0" presId="urn:microsoft.com/office/officeart/2005/8/layout/orgChart1"/>
    <dgm:cxn modelId="{FA23201D-BF52-426E-95C3-FACD64306C4A}" type="presParOf" srcId="{625A5FCF-A60C-40B2-B2A4-7401D3AE5F1B}" destId="{7DF3E661-7D49-4DA9-8263-8415E821A8CB}" srcOrd="1" destOrd="0" presId="urn:microsoft.com/office/officeart/2005/8/layout/orgChart1"/>
    <dgm:cxn modelId="{CE1E5FE3-B0FC-4612-A151-2C67F4DB33E6}" type="presParOf" srcId="{B66F299C-11D6-49D5-A2BB-AE947978817E}" destId="{1D4DFD57-5CC0-4B1B-B252-2BAB15991846}" srcOrd="1" destOrd="0" presId="urn:microsoft.com/office/officeart/2005/8/layout/orgChart1"/>
    <dgm:cxn modelId="{3FE7DEF0-574F-4E73-8A11-52DD89469FA7}" type="presParOf" srcId="{B66F299C-11D6-49D5-A2BB-AE947978817E}" destId="{35C8CFDC-42D0-45A2-9ACC-B87DC03F9B6B}" srcOrd="2" destOrd="0" presId="urn:microsoft.com/office/officeart/2005/8/layout/orgChart1"/>
    <dgm:cxn modelId="{A532D5E4-DAC6-4603-82C4-848B26DA9ABB}" type="presParOf" srcId="{B990F075-060E-4738-AB11-4359E63CCA57}" destId="{7A828BB0-585C-46D2-8B2B-13D27E9786D9}" srcOrd="2" destOrd="0" presId="urn:microsoft.com/office/officeart/2005/8/layout/orgChart1"/>
    <dgm:cxn modelId="{AA98FE9E-4E0E-4211-8434-F30490E01DE3}" type="presParOf" srcId="{B990F075-060E-4738-AB11-4359E63CCA57}" destId="{73B2D53F-6D35-4F90-B645-BB34484FC285}" srcOrd="3" destOrd="0" presId="urn:microsoft.com/office/officeart/2005/8/layout/orgChart1"/>
    <dgm:cxn modelId="{10C5D733-4833-48D0-A2B3-8C5AFB0E8BB4}" type="presParOf" srcId="{73B2D53F-6D35-4F90-B645-BB34484FC285}" destId="{D47E5BF9-93F4-4F81-80DF-530EE1B4B0BE}" srcOrd="0" destOrd="0" presId="urn:microsoft.com/office/officeart/2005/8/layout/orgChart1"/>
    <dgm:cxn modelId="{7E4AF212-DFC4-4948-AAA5-2B79A13BE57F}" type="presParOf" srcId="{D47E5BF9-93F4-4F81-80DF-530EE1B4B0BE}" destId="{020F81F5-8A6A-4DE6-BA68-7048AC76DA62}" srcOrd="0" destOrd="0" presId="urn:microsoft.com/office/officeart/2005/8/layout/orgChart1"/>
    <dgm:cxn modelId="{9CFC86B9-F1A2-40FF-88D0-CE66AB5DDDE8}" type="presParOf" srcId="{D47E5BF9-93F4-4F81-80DF-530EE1B4B0BE}" destId="{82EE32F8-33FC-4F0D-8559-3CE32F766470}" srcOrd="1" destOrd="0" presId="urn:microsoft.com/office/officeart/2005/8/layout/orgChart1"/>
    <dgm:cxn modelId="{FF7A3519-CE00-4290-9AD9-7FB1738C0E25}" type="presParOf" srcId="{73B2D53F-6D35-4F90-B645-BB34484FC285}" destId="{8B39125E-0EBA-4A51-8D6C-1AB2D211618F}" srcOrd="1" destOrd="0" presId="urn:microsoft.com/office/officeart/2005/8/layout/orgChart1"/>
    <dgm:cxn modelId="{8722CA16-2E08-46A5-9038-D9563AF8BA41}" type="presParOf" srcId="{73B2D53F-6D35-4F90-B645-BB34484FC285}" destId="{8261DCDF-E902-4CE7-802C-07B75AB0FFCA}" srcOrd="2" destOrd="0" presId="urn:microsoft.com/office/officeart/2005/8/layout/orgChart1"/>
    <dgm:cxn modelId="{308E1376-A18C-452F-94C1-A2591337D8DE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247200" custScaleY="74287" custLinFactNeighborY="-819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91305" custScaleY="259656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214959" custScaleY="259656" custLinFactNeighborX="-379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68AADBDC-409F-46D9-B07C-E4721C7C2DA4}" type="presOf" srcId="{F2D7F66C-9DD6-402D-B2FD-BA2114747A4B}" destId="{BAC008A7-3ABB-41E5-901B-4F808EE36000}" srcOrd="0" destOrd="0" presId="urn:microsoft.com/office/officeart/2005/8/layout/orgChart1"/>
    <dgm:cxn modelId="{4E0A31D7-C60E-4E4A-AE07-F0B694E005F5}" type="presOf" srcId="{FCA66CE2-80B8-4819-B515-8226DD314C2D}" destId="{7DF3E661-7D49-4DA9-8263-8415E821A8CB}" srcOrd="1" destOrd="0" presId="urn:microsoft.com/office/officeart/2005/8/layout/orgChart1"/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2441B566-BD68-45CA-BAA4-6B56E4C12299}" type="presOf" srcId="{47D84AEC-E9FD-487C-A400-013D731B1EDE}" destId="{0B3C6D9E-6220-4F5D-A968-5FA2A3B41F70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6161A943-0F2B-45BB-9A7A-2BE5FE0AB242}" type="presOf" srcId="{98DC3916-6105-4917-87C7-BCA0E1906184}" destId="{020F81F5-8A6A-4DE6-BA68-7048AC76DA62}" srcOrd="0" destOrd="0" presId="urn:microsoft.com/office/officeart/2005/8/layout/orgChart1"/>
    <dgm:cxn modelId="{B9827266-0926-4193-B33F-FAB066989229}" type="presOf" srcId="{FCA66CE2-80B8-4819-B515-8226DD314C2D}" destId="{E0734DDE-9723-4FFB-872C-64CB5F6BD9FD}" srcOrd="0" destOrd="0" presId="urn:microsoft.com/office/officeart/2005/8/layout/orgChart1"/>
    <dgm:cxn modelId="{20393A78-2164-4C7F-A7A6-9585C83BBDF5}" type="presOf" srcId="{98DC3916-6105-4917-87C7-BCA0E1906184}" destId="{82EE32F8-33FC-4F0D-8559-3CE32F766470}" srcOrd="1" destOrd="0" presId="urn:microsoft.com/office/officeart/2005/8/layout/orgChart1"/>
    <dgm:cxn modelId="{710F9028-6454-44C3-B074-ADB18D04324D}" type="presOf" srcId="{F2D7F66C-9DD6-402D-B2FD-BA2114747A4B}" destId="{1A3D32BD-1C0D-46D6-8050-BE85CF347686}" srcOrd="1" destOrd="0" presId="urn:microsoft.com/office/officeart/2005/8/layout/orgChart1"/>
    <dgm:cxn modelId="{9623DC09-9D92-43F3-9D1F-CF9ED43EA589}" type="presOf" srcId="{0F0DE018-11A6-4245-8492-7E007A97BB44}" destId="{ACD6FFA7-0967-4A5A-875E-06AA69D01A62}" srcOrd="0" destOrd="0" presId="urn:microsoft.com/office/officeart/2005/8/layout/orgChart1"/>
    <dgm:cxn modelId="{C60B5620-CBEB-4749-B67A-7968F2314097}" type="presOf" srcId="{336DDCFE-C0E3-47A4-830C-CE24F8A9291B}" destId="{7A828BB0-585C-46D2-8B2B-13D27E9786D9}" srcOrd="0" destOrd="0" presId="urn:microsoft.com/office/officeart/2005/8/layout/orgChart1"/>
    <dgm:cxn modelId="{E4C1E46B-BD4D-4D9D-B06F-887C56AE36AA}" type="presParOf" srcId="{0B3C6D9E-6220-4F5D-A968-5FA2A3B41F70}" destId="{54CA1F1E-E31E-46DC-983B-78FAC81956A7}" srcOrd="0" destOrd="0" presId="urn:microsoft.com/office/officeart/2005/8/layout/orgChart1"/>
    <dgm:cxn modelId="{888134C0-0BBE-4E72-8C51-7A477FC05B66}" type="presParOf" srcId="{54CA1F1E-E31E-46DC-983B-78FAC81956A7}" destId="{D161B077-42CA-49DD-802F-DAEA10AE1612}" srcOrd="0" destOrd="0" presId="urn:microsoft.com/office/officeart/2005/8/layout/orgChart1"/>
    <dgm:cxn modelId="{69B15670-31C9-420B-8456-E923883AE46F}" type="presParOf" srcId="{D161B077-42CA-49DD-802F-DAEA10AE1612}" destId="{BAC008A7-3ABB-41E5-901B-4F808EE36000}" srcOrd="0" destOrd="0" presId="urn:microsoft.com/office/officeart/2005/8/layout/orgChart1"/>
    <dgm:cxn modelId="{8AC1541E-801E-44D2-9A4D-0E97E6E834C1}" type="presParOf" srcId="{D161B077-42CA-49DD-802F-DAEA10AE1612}" destId="{1A3D32BD-1C0D-46D6-8050-BE85CF347686}" srcOrd="1" destOrd="0" presId="urn:microsoft.com/office/officeart/2005/8/layout/orgChart1"/>
    <dgm:cxn modelId="{B9901F37-05B1-48A6-AF75-071382BC940B}" type="presParOf" srcId="{54CA1F1E-E31E-46DC-983B-78FAC81956A7}" destId="{B990F075-060E-4738-AB11-4359E63CCA57}" srcOrd="1" destOrd="0" presId="urn:microsoft.com/office/officeart/2005/8/layout/orgChart1"/>
    <dgm:cxn modelId="{BB4C2370-0C1B-46F2-BC04-4D4CA49CBE65}" type="presParOf" srcId="{B990F075-060E-4738-AB11-4359E63CCA57}" destId="{ACD6FFA7-0967-4A5A-875E-06AA69D01A62}" srcOrd="0" destOrd="0" presId="urn:microsoft.com/office/officeart/2005/8/layout/orgChart1"/>
    <dgm:cxn modelId="{E483B4B8-3B71-4D4F-9319-1E30B2B2AEF6}" type="presParOf" srcId="{B990F075-060E-4738-AB11-4359E63CCA57}" destId="{B66F299C-11D6-49D5-A2BB-AE947978817E}" srcOrd="1" destOrd="0" presId="urn:microsoft.com/office/officeart/2005/8/layout/orgChart1"/>
    <dgm:cxn modelId="{CDAADC70-81B1-44D4-8588-9528299B6038}" type="presParOf" srcId="{B66F299C-11D6-49D5-A2BB-AE947978817E}" destId="{625A5FCF-A60C-40B2-B2A4-7401D3AE5F1B}" srcOrd="0" destOrd="0" presId="urn:microsoft.com/office/officeart/2005/8/layout/orgChart1"/>
    <dgm:cxn modelId="{25F4F410-D8F6-46A5-810F-DA7112AD37A9}" type="presParOf" srcId="{625A5FCF-A60C-40B2-B2A4-7401D3AE5F1B}" destId="{E0734DDE-9723-4FFB-872C-64CB5F6BD9FD}" srcOrd="0" destOrd="0" presId="urn:microsoft.com/office/officeart/2005/8/layout/orgChart1"/>
    <dgm:cxn modelId="{2B169B2E-092F-4669-829C-8517818C68D7}" type="presParOf" srcId="{625A5FCF-A60C-40B2-B2A4-7401D3AE5F1B}" destId="{7DF3E661-7D49-4DA9-8263-8415E821A8CB}" srcOrd="1" destOrd="0" presId="urn:microsoft.com/office/officeart/2005/8/layout/orgChart1"/>
    <dgm:cxn modelId="{BB258C3D-45E1-4A02-B496-3EE362025EF6}" type="presParOf" srcId="{B66F299C-11D6-49D5-A2BB-AE947978817E}" destId="{1D4DFD57-5CC0-4B1B-B252-2BAB15991846}" srcOrd="1" destOrd="0" presId="urn:microsoft.com/office/officeart/2005/8/layout/orgChart1"/>
    <dgm:cxn modelId="{FAE64D5C-9331-4978-A97A-7D1F7727E395}" type="presParOf" srcId="{B66F299C-11D6-49D5-A2BB-AE947978817E}" destId="{35C8CFDC-42D0-45A2-9ACC-B87DC03F9B6B}" srcOrd="2" destOrd="0" presId="urn:microsoft.com/office/officeart/2005/8/layout/orgChart1"/>
    <dgm:cxn modelId="{B601B1A8-369B-4F83-B703-1844C986F004}" type="presParOf" srcId="{B990F075-060E-4738-AB11-4359E63CCA57}" destId="{7A828BB0-585C-46D2-8B2B-13D27E9786D9}" srcOrd="2" destOrd="0" presId="urn:microsoft.com/office/officeart/2005/8/layout/orgChart1"/>
    <dgm:cxn modelId="{C98AE87A-6307-4395-BF83-67D847CC442A}" type="presParOf" srcId="{B990F075-060E-4738-AB11-4359E63CCA57}" destId="{73B2D53F-6D35-4F90-B645-BB34484FC285}" srcOrd="3" destOrd="0" presId="urn:microsoft.com/office/officeart/2005/8/layout/orgChart1"/>
    <dgm:cxn modelId="{45F22976-3A4E-47E4-8AFE-39708DC11F7C}" type="presParOf" srcId="{73B2D53F-6D35-4F90-B645-BB34484FC285}" destId="{D47E5BF9-93F4-4F81-80DF-530EE1B4B0BE}" srcOrd="0" destOrd="0" presId="urn:microsoft.com/office/officeart/2005/8/layout/orgChart1"/>
    <dgm:cxn modelId="{68FF0657-B7BE-40E5-8971-EED926512A18}" type="presParOf" srcId="{D47E5BF9-93F4-4F81-80DF-530EE1B4B0BE}" destId="{020F81F5-8A6A-4DE6-BA68-7048AC76DA62}" srcOrd="0" destOrd="0" presId="urn:microsoft.com/office/officeart/2005/8/layout/orgChart1"/>
    <dgm:cxn modelId="{788E308E-3B4F-4F38-9E4F-7B50E2A97665}" type="presParOf" srcId="{D47E5BF9-93F4-4F81-80DF-530EE1B4B0BE}" destId="{82EE32F8-33FC-4F0D-8559-3CE32F766470}" srcOrd="1" destOrd="0" presId="urn:microsoft.com/office/officeart/2005/8/layout/orgChart1"/>
    <dgm:cxn modelId="{3CF52EB7-D3BF-4AEF-89E1-78BA3BD10682}" type="presParOf" srcId="{73B2D53F-6D35-4F90-B645-BB34484FC285}" destId="{8B39125E-0EBA-4A51-8D6C-1AB2D211618F}" srcOrd="1" destOrd="0" presId="urn:microsoft.com/office/officeart/2005/8/layout/orgChart1"/>
    <dgm:cxn modelId="{DD1E14C0-501E-47C3-ACEC-685464BC8678}" type="presParOf" srcId="{73B2D53F-6D35-4F90-B645-BB34484FC285}" destId="{8261DCDF-E902-4CE7-802C-07B75AB0FFCA}" srcOrd="2" destOrd="0" presId="urn:microsoft.com/office/officeart/2005/8/layout/orgChart1"/>
    <dgm:cxn modelId="{CA69C6FB-170E-446D-B7B7-8260F9817088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2117689"/>
          <a:ext cx="2390014" cy="787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5294"/>
              </a:lnTo>
              <a:lnTo>
                <a:pt x="2390014" y="505294"/>
              </a:lnTo>
              <a:lnTo>
                <a:pt x="2390014" y="7870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2118464" y="2117689"/>
          <a:ext cx="2166011" cy="788193"/>
        </a:xfrm>
        <a:custGeom>
          <a:avLst/>
          <a:gdLst/>
          <a:ahLst/>
          <a:cxnLst/>
          <a:rect l="0" t="0" r="0" b="0"/>
          <a:pathLst>
            <a:path>
              <a:moveTo>
                <a:pt x="2166011" y="0"/>
              </a:moveTo>
              <a:lnTo>
                <a:pt x="2166011" y="506475"/>
              </a:lnTo>
              <a:lnTo>
                <a:pt x="0" y="506475"/>
              </a:lnTo>
              <a:lnTo>
                <a:pt x="0" y="7881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58415" y="576062"/>
          <a:ext cx="4852121" cy="1541627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58415" y="576062"/>
        <a:ext cx="4852121" cy="1541627"/>
      </dsp:txXfrm>
    </dsp:sp>
    <dsp:sp modelId="{E0734DDE-9723-4FFB-872C-64CB5F6BD9FD}">
      <dsp:nvSpPr>
        <dsp:cNvPr id="0" name=""/>
        <dsp:cNvSpPr/>
      </dsp:nvSpPr>
      <dsp:spPr>
        <a:xfrm>
          <a:off x="0" y="2905882"/>
          <a:ext cx="4236929" cy="1413231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i="1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sp:txBody>
      <dsp:txXfrm>
        <a:off x="0" y="2905882"/>
        <a:ext cx="4236929" cy="1413231"/>
      </dsp:txXfrm>
    </dsp:sp>
    <dsp:sp modelId="{020F81F5-8A6A-4DE6-BA68-7048AC76DA62}">
      <dsp:nvSpPr>
        <dsp:cNvPr id="0" name=""/>
        <dsp:cNvSpPr/>
      </dsp:nvSpPr>
      <dsp:spPr>
        <a:xfrm>
          <a:off x="4797631" y="2904701"/>
          <a:ext cx="3753716" cy="1509350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sp:txBody>
      <dsp:txXfrm>
        <a:off x="4797631" y="2904701"/>
        <a:ext cx="3753716" cy="15093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744028"/>
          <a:ext cx="2118768" cy="54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40"/>
              </a:lnTo>
              <a:lnTo>
                <a:pt x="2118768" y="334140"/>
              </a:lnTo>
              <a:lnTo>
                <a:pt x="2118768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1921207" y="744028"/>
          <a:ext cx="2363268" cy="544467"/>
        </a:xfrm>
        <a:custGeom>
          <a:avLst/>
          <a:gdLst/>
          <a:ahLst/>
          <a:cxnLst/>
          <a:rect l="0" t="0" r="0" b="0"/>
          <a:pathLst>
            <a:path>
              <a:moveTo>
                <a:pt x="2363268" y="0"/>
              </a:moveTo>
              <a:lnTo>
                <a:pt x="2363268" y="334140"/>
              </a:lnTo>
              <a:lnTo>
                <a:pt x="0" y="334140"/>
              </a:lnTo>
              <a:lnTo>
                <a:pt x="0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08622" y="0"/>
          <a:ext cx="4951707" cy="74402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sp:txBody>
      <dsp:txXfrm>
        <a:off x="1808622" y="0"/>
        <a:ext cx="4951707" cy="744028"/>
      </dsp:txXfrm>
    </dsp:sp>
    <dsp:sp modelId="{E0734DDE-9723-4FFB-872C-64CB5F6BD9FD}">
      <dsp:nvSpPr>
        <dsp:cNvPr id="0" name=""/>
        <dsp:cNvSpPr/>
      </dsp:nvSpPr>
      <dsp:spPr>
        <a:xfrm>
          <a:off x="5174" y="1288495"/>
          <a:ext cx="3832064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sp:txBody>
      <dsp:txXfrm>
        <a:off x="5174" y="1288495"/>
        <a:ext cx="3832064" cy="2600608"/>
      </dsp:txXfrm>
    </dsp:sp>
    <dsp:sp modelId="{020F81F5-8A6A-4DE6-BA68-7048AC76DA62}">
      <dsp:nvSpPr>
        <dsp:cNvPr id="0" name=""/>
        <dsp:cNvSpPr/>
      </dsp:nvSpPr>
      <dsp:spPr>
        <a:xfrm>
          <a:off x="4250302" y="1288495"/>
          <a:ext cx="4305882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250302" y="1288495"/>
        <a:ext cx="4305882" cy="2600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Improving%20SIMD%20Efficiency%20for%20Parallel%20Monte%20Carlo%20Light%20Transport%20on%20the%20GPU_mpeg4.avi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GTC%202009%20Bugatti%20Raytracing%20demo.avi" TargetMode="Externa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Real-time%20ray%20tracing%20demo.avi" TargetMode="Externa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AntiPlanet2.avi" TargetMode="Externa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4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трассировка лучей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сферой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95536" y="1259468"/>
            <a:ext cx="820891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сферы с центром в точке                    и радиусом   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98625" y="1606550"/>
          <a:ext cx="3703638" cy="527050"/>
        </p:xfrm>
        <a:graphic>
          <a:graphicData uri="http://schemas.openxmlformats.org/presentationml/2006/ole">
            <p:oleObj spid="_x0000_s32776" name="Equation" r:id="rId4" imgW="2145960" imgH="30456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467544" y="4085630"/>
            <a:ext cx="136815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763688" y="3744191"/>
          <a:ext cx="5326063" cy="1071562"/>
        </p:xfrm>
        <a:graphic>
          <a:graphicData uri="http://schemas.openxmlformats.org/presentationml/2006/ole">
            <p:oleObj spid="_x0000_s32779" name="Equation" r:id="rId5" imgW="3429000" imgH="685800" progId="Equation.DSMT4">
              <p:embed/>
            </p:oleObj>
          </a:graphicData>
        </a:graphic>
      </p:graphicFrame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95536" y="2276872"/>
            <a:ext cx="525658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Соответствующее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80112" y="2249713"/>
          <a:ext cx="1709738" cy="374650"/>
        </p:xfrm>
        <a:graphic>
          <a:graphicData uri="http://schemas.openxmlformats.org/presentationml/2006/ole">
            <p:oleObj spid="_x0000_s32780" name="Equation" r:id="rId6" imgW="927000" imgH="203040" progId="Equation.DSMT4">
              <p:embed/>
            </p:oleObj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3779912" y="3123012"/>
          <a:ext cx="1440160" cy="385175"/>
        </p:xfrm>
        <a:graphic>
          <a:graphicData uri="http://schemas.openxmlformats.org/presentationml/2006/ole">
            <p:oleObj spid="_x0000_s32781" name="Equation" r:id="rId7" imgW="761760" imgH="203040" progId="Equation.DSMT4">
              <p:embed/>
            </p:oleObj>
          </a:graphicData>
        </a:graphic>
      </p:graphicFrame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835696" y="2790131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835696" y="3150171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483768" y="2786103"/>
          <a:ext cx="4941888" cy="436563"/>
        </p:xfrm>
        <a:graphic>
          <a:graphicData uri="http://schemas.openxmlformats.org/presentationml/2006/ole">
            <p:oleObj spid="_x0000_s32782" name="Equation" r:id="rId8" imgW="2869920" imgH="253800" progId="Equation.DSMT4">
              <p:embed/>
            </p:oleObj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854126" y="1214858"/>
          <a:ext cx="1590082" cy="499740"/>
        </p:xfrm>
        <a:graphic>
          <a:graphicData uri="http://schemas.openxmlformats.org/presentationml/2006/ole">
            <p:oleObj spid="_x0000_s32785" name="Equation" r:id="rId9" imgW="888840" imgH="27936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812360" y="1347469"/>
          <a:ext cx="204788" cy="227013"/>
        </p:xfrm>
        <a:graphic>
          <a:graphicData uri="http://schemas.openxmlformats.org/presentationml/2006/ole">
            <p:oleObj spid="_x0000_s32786" name="Equation" r:id="rId10" imgW="114120" imgH="126720" progId="Equation.DSMT4">
              <p:embed/>
            </p:oleObj>
          </a:graphicData>
        </a:graphic>
      </p:graphicFrame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95536" y="5013176"/>
            <a:ext cx="2304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Точка пересечения: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627784" y="4983979"/>
          <a:ext cx="1355773" cy="371370"/>
        </p:xfrm>
        <a:graphic>
          <a:graphicData uri="http://schemas.openxmlformats.org/presentationml/2006/ole">
            <p:oleObj spid="_x0000_s32787" name="Equation" r:id="rId11" imgW="78732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4" grpId="0"/>
      <p:bldP spid="27" grpId="0"/>
      <p:bldP spid="2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базовой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базовой плоскости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-плоскости):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2348880"/>
            <a:ext cx="532859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r(t)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пересекает плоскость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z=0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3635732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Находим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корнень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уравнения: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93736" y="5517232"/>
            <a:ext cx="4006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точку пересечения:</a:t>
            </a:r>
            <a:endParaRPr lang="ru-RU" dirty="0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6228184" y="1268760"/>
          <a:ext cx="1346200" cy="390525"/>
        </p:xfrm>
        <a:graphic>
          <a:graphicData uri="http://schemas.openxmlformats.org/presentationml/2006/ole">
            <p:oleObj spid="_x0000_s4105" name="Equation" r:id="rId4" imgW="876240" imgH="2538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6228184" y="1628800"/>
          <a:ext cx="1035050" cy="428625"/>
        </p:xfrm>
        <a:graphic>
          <a:graphicData uri="http://schemas.openxmlformats.org/presentationml/2006/ole">
            <p:oleObj spid="_x0000_s4106" name="Equation" r:id="rId5" imgW="672840" imgH="27936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24128" y="2366986"/>
          <a:ext cx="1211263" cy="350838"/>
        </p:xfrm>
        <a:graphic>
          <a:graphicData uri="http://schemas.openxmlformats.org/presentationml/2006/ole">
            <p:oleObj spid="_x0000_s4107" name="Equation" r:id="rId6" imgW="787320" imgH="2286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439863" y="4103092"/>
          <a:ext cx="2149475" cy="1054100"/>
        </p:xfrm>
        <a:graphic>
          <a:graphicData uri="http://schemas.openxmlformats.org/presentationml/2006/ole">
            <p:oleObj spid="_x0000_s4108" name="Equation" r:id="rId7" imgW="1396800" imgH="685800" progId="Equation.DSMT4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995936" y="5517232"/>
          <a:ext cx="1211263" cy="331787"/>
        </p:xfrm>
        <a:graphic>
          <a:graphicData uri="http://schemas.openxmlformats.org/presentationml/2006/ole">
            <p:oleObj spid="_x0000_s4111" name="Equation" r:id="rId8" imgW="787320" imgH="215640" progId="Equation.DSMT4">
              <p:embed/>
            </p:oleObj>
          </a:graphicData>
        </a:graphic>
      </p:graphicFrame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619672" y="2924944"/>
            <a:ext cx="331236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Условие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4788024" y="2924944"/>
          <a:ext cx="644525" cy="350838"/>
        </p:xfrm>
        <a:graphic>
          <a:graphicData uri="http://schemas.openxmlformats.org/presentationml/2006/ole">
            <p:oleObj spid="_x0000_s4112" name="Equation" r:id="rId9" imgW="4190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1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92600" y="1312863"/>
          <a:ext cx="1852613" cy="312737"/>
        </p:xfrm>
        <a:graphic>
          <a:graphicData uri="http://schemas.openxmlformats.org/presentationml/2006/ole">
            <p:oleObj spid="_x0000_s33794" name="Equation" r:id="rId4" imgW="1206360" imgH="203040" progId="Equation.DSMT4">
              <p:embed/>
            </p:oleObj>
          </a:graphicData>
        </a:graphic>
      </p:graphicFrame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539552" y="1700808"/>
            <a:ext cx="374441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к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4283968" y="1700808"/>
          <a:ext cx="1131887" cy="392113"/>
        </p:xfrm>
        <a:graphic>
          <a:graphicData uri="http://schemas.openxmlformats.org/presentationml/2006/ole">
            <p:oleObj spid="_x0000_s33800" name="Equation" r:id="rId5" imgW="736560" imgH="25380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9552" y="2771131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4716016" y="2780928"/>
          <a:ext cx="2030413" cy="371475"/>
        </p:xfrm>
        <a:graphic>
          <a:graphicData uri="http://schemas.openxmlformats.org/presentationml/2006/ole">
            <p:oleObj spid="_x0000_s33802" name="Equation" r:id="rId6" imgW="1320480" imgH="241200" progId="Equation.DSMT4">
              <p:embed/>
            </p:oleObj>
          </a:graphicData>
        </a:graphic>
      </p:graphicFrame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539552" y="3573016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корни: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671010" y="3410894"/>
          <a:ext cx="1669808" cy="792088"/>
        </p:xfrm>
        <a:graphic>
          <a:graphicData uri="http://schemas.openxmlformats.org/presentationml/2006/ole">
            <p:oleObj spid="_x0000_s33804" name="Equation" r:id="rId7" imgW="990360" imgH="469800" progId="Equation.DSMT4">
              <p:embed/>
            </p:oleObj>
          </a:graphicData>
        </a:graphic>
      </p:graphicFrame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539552" y="2204864"/>
            <a:ext cx="324036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Условия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/>
        </p:nvGraphicFramePr>
        <p:xfrm>
          <a:off x="3923928" y="2167012"/>
          <a:ext cx="957262" cy="469900"/>
        </p:xfrm>
        <a:graphic>
          <a:graphicData uri="http://schemas.openxmlformats.org/presentationml/2006/ole">
            <p:oleObj spid="_x0000_s33805" name="Equation" r:id="rId8" imgW="62208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9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Использование экстентов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5" name="Солнце 14"/>
          <p:cNvSpPr/>
          <p:nvPr/>
        </p:nvSpPr>
        <p:spPr>
          <a:xfrm>
            <a:off x="6805389" y="1885206"/>
            <a:ext cx="792088" cy="1008112"/>
          </a:xfrm>
          <a:prstGeom prst="sun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2412901" y="2461270"/>
            <a:ext cx="3312368" cy="2376264"/>
          </a:xfrm>
          <a:prstGeom prst="bevel">
            <a:avLst>
              <a:gd name="adj" fmla="val 528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/>
          <p:cNvSpPr/>
          <p:nvPr/>
        </p:nvSpPr>
        <p:spPr>
          <a:xfrm>
            <a:off x="540693" y="5075262"/>
            <a:ext cx="482352" cy="482352"/>
          </a:xfrm>
          <a:prstGeom prst="smileyFac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044749" y="1196752"/>
            <a:ext cx="2735163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4749" y="1196752"/>
            <a:ext cx="410331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044749" y="1196752"/>
            <a:ext cx="331122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044749" y="1196752"/>
            <a:ext cx="475138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044749" y="1196752"/>
            <a:ext cx="547146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044749" y="1196752"/>
            <a:ext cx="626355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044749" y="1196752"/>
            <a:ext cx="6983635" cy="400082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1044749" y="1813198"/>
            <a:ext cx="6984776" cy="33843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1044749" y="2101230"/>
            <a:ext cx="6984776" cy="309634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116757" y="2389262"/>
            <a:ext cx="6912768" cy="280831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1116757" y="2780928"/>
            <a:ext cx="6839619" cy="241664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044749" y="3140968"/>
            <a:ext cx="6911627" cy="2056606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1044749" y="3573016"/>
            <a:ext cx="6911627" cy="162455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1044749" y="3933056"/>
            <a:ext cx="6911627" cy="126451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116757" y="4365104"/>
            <a:ext cx="6839619" cy="83247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одержимое 4"/>
          <p:cNvSpPr>
            <a:spLocks noGrp="1"/>
          </p:cNvSpPr>
          <p:nvPr>
            <p:ph sz="quarter" idx="1"/>
          </p:nvPr>
        </p:nvSpPr>
        <p:spPr>
          <a:xfrm>
            <a:off x="1547664" y="5157192"/>
            <a:ext cx="7200800" cy="1152128"/>
          </a:xfrm>
        </p:spPr>
        <p:txBody>
          <a:bodyPr>
            <a:noAutofit/>
          </a:bodyPr>
          <a:lstStyle/>
          <a:p>
            <a:pPr marL="0" indent="0" algn="r">
              <a:spcBef>
                <a:spcPct val="0"/>
              </a:spcBef>
              <a:spcAft>
                <a:spcPct val="25000"/>
              </a:spcAft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Экстент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extent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форма, охватывающая сложный объект,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которым ищется пересечение только тогда,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 луч пересекает экстент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733381" y="1813198"/>
            <a:ext cx="936104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Достоинства и недостатки</a:t>
            </a:r>
            <a:br>
              <a:rPr lang="ru-RU" sz="2800" dirty="0" smtClean="0"/>
            </a:br>
            <a:r>
              <a:rPr lang="ru-RU" sz="2400" dirty="0" smtClean="0"/>
              <a:t>обратной трассировки лучей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456152"/>
          </a:xfrm>
        </p:spPr>
        <p:txBody>
          <a:bodyPr>
            <a:normAutofit/>
          </a:bodyPr>
          <a:lstStyle/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Корректно обрабатывает: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отражения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преломление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полупрозрачные объекты</a:t>
            </a:r>
          </a:p>
          <a:p>
            <a:pPr lvl="1">
              <a:spcBef>
                <a:spcPts val="1200"/>
              </a:spcBef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Может работать с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неполигональными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объектами</a:t>
            </a:r>
          </a:p>
          <a:p>
            <a:pPr lvl="1">
              <a:spcBef>
                <a:spcPts val="1200"/>
              </a:spcBef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Хорошая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распараллеливаемость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поиск пересечений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(особенности)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64" y="1196752"/>
            <a:ext cx="702151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0945" y="5252427"/>
            <a:ext cx="820449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Солнца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скрыто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облаками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→ освещение почти полностью рассеянное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Теней вообще нет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(только темнота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чащи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Рябь на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(стандартная растеризация)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5" y="3284985"/>
            <a:ext cx="82089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 стволов и основных веток изобразить примитивами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остальные ветки изобразить спрайтами 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дальние деревья скрыть туманом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отрендерить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сцену с точки зрения воды – и наложить как текстуру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рябь на воде сымитировать рельефной текстурой 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(трассировка лучей)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3284984"/>
            <a:ext cx="8208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луч пересекается с массой мелких веточек, листвой,…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Из-за кривизны придется пускать много лучей через пиксель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нельзя провести луч к Солнцу и проверить на затенение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отражений/рассеиваний/преломлений от деревьев и воды</a:t>
            </a:r>
          </a:p>
          <a:p>
            <a:pPr marL="1257300" lvl="2" indent="-342900">
              <a:buFont typeface="Wingdings" pitchFamily="2" charset="2"/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сглаживания</a:t>
            </a:r>
            <a:r>
              <a:rPr lang="en-US" sz="2800" dirty="0" smtClean="0"/>
              <a:t> SSAA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00958" y="645333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Рисунок 5" descr="RT_S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4556"/>
            <a:ext cx="4121893" cy="3240000"/>
          </a:xfrm>
          <a:prstGeom prst="rect">
            <a:avLst/>
          </a:prstGeom>
        </p:spPr>
      </p:pic>
      <p:pic>
        <p:nvPicPr>
          <p:cNvPr id="7" name="Рисунок 6" descr="RT_SS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4584" y="1774557"/>
            <a:ext cx="4163880" cy="32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5086925"/>
            <a:ext cx="1859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луч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75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86925"/>
            <a:ext cx="198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 луча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9" name="Picture 2" descr="raytrac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07" y="1177702"/>
            <a:ext cx="6876256" cy="51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лучей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8.1.1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Луиджи</a:t>
            </a:r>
            <a:r>
              <a:rPr lang="ru-RU" sz="2400" dirty="0" smtClean="0"/>
              <a:t> из м/</a:t>
            </a:r>
            <a:r>
              <a:rPr lang="ru-RU" sz="2400" dirty="0" err="1" smtClean="0"/>
              <a:t>ф</a:t>
            </a:r>
            <a:r>
              <a:rPr lang="ru-RU" sz="2400" dirty="0" smtClean="0"/>
              <a:t> «Тачки»)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5661248"/>
            <a:ext cx="45365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Студия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Pixar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использует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гибридный движок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(карты окружения + трассировка лучей)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учета отражения глаз на капоте и т.п.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09" y="1196752"/>
            <a:ext cx="778102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первичных лучей</a:t>
            </a:r>
            <a:br>
              <a:rPr lang="ru-RU" sz="2800" dirty="0" smtClean="0"/>
            </a:br>
            <a:r>
              <a:rPr lang="en-US" sz="2400" dirty="0" smtClean="0"/>
              <a:t>(ray casting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en-US" sz="2400" dirty="0" smtClean="0"/>
              <a:t> ray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71339"/>
            <a:ext cx="3957861" cy="39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7" y="5300663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только первичных лучей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(пришедших напрямую от источника)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5478" y="5300663"/>
            <a:ext cx="32640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и вторичных лучей 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(отраженных и преломленных)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</a:t>
            </a:r>
            <a:br>
              <a:rPr lang="ru-RU" sz="2800" dirty="0" smtClean="0"/>
            </a:br>
            <a:r>
              <a:rPr lang="en-US" sz="2400" dirty="0" smtClean="0"/>
              <a:t>(path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5" y="5608290"/>
            <a:ext cx="82089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испускается 2 новых луча: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напрямую к источнику света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случайном направлении (не факт, что достигнет источника света)</a:t>
            </a:r>
          </a:p>
        </p:txBody>
      </p:sp>
      <p:pic>
        <p:nvPicPr>
          <p:cNvPr id="10" name="Рисунок 9" descr="Path_tracing_sampling_valu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4499992" cy="4499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BDPT</a:t>
            </a:r>
            <a:r>
              <a:rPr lang="en-US" sz="2400" dirty="0" smtClean="0"/>
              <a:t> </a:t>
            </a:r>
            <a:r>
              <a:rPr lang="ru-RU" sz="2400" dirty="0" smtClean="0"/>
              <a:t>и MLT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24545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Bidirectional Path Tracing (</a:t>
            </a:r>
            <a:r>
              <a:rPr lang="ru-RU" sz="1600" dirty="0" smtClean="0"/>
              <a:t>испускает лучи одновременно от источника и из камеры</a:t>
            </a:r>
            <a:endParaRPr lang="en-US" sz="1600" dirty="0" smtClean="0"/>
          </a:p>
          <a:p>
            <a:pPr marL="342900" indent="-342900"/>
            <a:r>
              <a:rPr lang="en-US" sz="1600" dirty="0" smtClean="0"/>
              <a:t>Metropolis Light Transport (</a:t>
            </a:r>
            <a:r>
              <a:rPr lang="ru-RU" sz="1600" dirty="0" smtClean="0"/>
              <a:t>учитывает значимость луча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10" name="Improving SIMD Efficiency for Parallel Monte Carlo Light Transport on the GPU_mpeg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715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err="1" smtClean="0"/>
              <a:t>Излучательность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radiosity</a:t>
            </a:r>
            <a:r>
              <a:rPr lang="ru-RU" sz="2400" dirty="0" smtClean="0"/>
              <a:t> 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58996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Ограничения: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весь свет – диффузионный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система – замкнута (суммарная энергия </a:t>
            </a:r>
            <a:r>
              <a:rPr lang="en-US" dirty="0" smtClean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константа)</a:t>
            </a:r>
            <a:endParaRPr lang="ru-RU" dirty="0"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7545" y="2276872"/>
            <a:ext cx="561662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Алгоритм: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Все </a:t>
            </a:r>
            <a:r>
              <a:rPr lang="ru-RU" dirty="0">
                <a:latin typeface="+mn-lt"/>
              </a:rPr>
              <a:t>поверхности сцены делятся на </a:t>
            </a:r>
            <a:r>
              <a:rPr lang="ru-RU" dirty="0" err="1" smtClean="0">
                <a:latin typeface="+mn-lt"/>
              </a:rPr>
              <a:t>патчи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(фрагменты</a:t>
            </a:r>
            <a:r>
              <a:rPr lang="ru-RU" dirty="0">
                <a:latin typeface="+mn-lt"/>
              </a:rPr>
              <a:t>, элементарные единицы)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dirty="0">
                <a:latin typeface="+mn-lt"/>
              </a:rPr>
              <a:t>Д</a:t>
            </a:r>
            <a:r>
              <a:rPr lang="ru-RU" dirty="0" smtClean="0">
                <a:latin typeface="+mn-lt"/>
              </a:rPr>
              <a:t>ля </a:t>
            </a:r>
            <a:r>
              <a:rPr lang="ru-RU" dirty="0">
                <a:latin typeface="+mn-lt"/>
              </a:rPr>
              <a:t>каждого </a:t>
            </a:r>
            <a:r>
              <a:rPr lang="ru-RU" dirty="0" err="1">
                <a:latin typeface="+mn-lt"/>
              </a:rPr>
              <a:t>патча</a:t>
            </a:r>
            <a:r>
              <a:rPr lang="ru-RU" dirty="0">
                <a:latin typeface="+mn-lt"/>
              </a:rPr>
              <a:t> итерационно вычисляется </a:t>
            </a:r>
            <a:r>
              <a:rPr lang="ru-RU" dirty="0" smtClean="0">
                <a:latin typeface="+mn-lt"/>
              </a:rPr>
              <a:t>доля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излученной </a:t>
            </a:r>
            <a:r>
              <a:rPr lang="ru-RU" dirty="0">
                <a:latin typeface="+mn-lt"/>
              </a:rPr>
              <a:t>и поглощенной энергии</a:t>
            </a:r>
          </a:p>
        </p:txBody>
      </p:sp>
      <p:pic>
        <p:nvPicPr>
          <p:cNvPr id="11" name="Picture 5" descr="800px-Radiosity_Progr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8208912" cy="206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665" y="1196752"/>
            <a:ext cx="268679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Окружающие помехи</a:t>
            </a:r>
            <a:br>
              <a:rPr lang="ru-RU" sz="2800" dirty="0" smtClean="0"/>
            </a:br>
            <a:r>
              <a:rPr lang="en-US" sz="2400" dirty="0" smtClean="0"/>
              <a:t>(ambient occlusion)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10" name="Picture 8" descr="1728192Samples_monk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785" y="1196752"/>
            <a:ext cx="659455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515719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пускаются во всех направлениях по сфере:</a:t>
            </a:r>
          </a:p>
          <a:p>
            <a:endParaRPr lang="ru-RU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достигнувшие фона («неба»), увеличивают яркость на поверхности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пересекающие другие объекты, не добавляют яркости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1885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Фотонные карты</a:t>
            </a:r>
            <a:br>
              <a:rPr lang="ru-RU" sz="2800" dirty="0" smtClean="0"/>
            </a:br>
            <a:r>
              <a:rPr lang="en-US" sz="2400" dirty="0" smtClean="0"/>
              <a:t>(Photon Mapping)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5" y="1182811"/>
            <a:ext cx="8424935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(фотоны) от источника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столкновении с поверхностями, фотоны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отдают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часть своей энергии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отражаются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некотором направлении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информация об энергии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сохраняется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фотонной карте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из камеры</a:t>
            </a:r>
          </a:p>
          <a:p>
            <a:pPr marL="809625" lvl="1" indent="-352425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интенсивность рассчитывается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ближайших значений в фотонной карте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789" y="2780928"/>
            <a:ext cx="4752667" cy="351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2456"/>
            <a:ext cx="340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err="1" smtClean="0"/>
              <a:t>NVidia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39172"/>
            <a:ext cx="8180337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г. от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совокупности нескольких четырёхпроцессорных профессиональных карт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GTC 2009 Bugatti Ray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-5400000">
            <a:off x="6023696" y="3193521"/>
            <a:ext cx="3802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один автомобиль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Bugatti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smtClean="0"/>
              <a:t>Intel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86797"/>
            <a:ext cx="609210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2010 г. 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совокупности систем большой мощности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Real-time ray 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-5400000">
            <a:off x="5463388" y="3024244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рассеивание в приповерхностном слое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неровность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колжи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волоски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(AntiPlanet2 - мир сфер)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939988"/>
            <a:ext cx="82523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2х ядерный процессор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GeForce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GTX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CUDA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2492896"/>
            <a:ext cx="1872208" cy="159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Динамические:</a:t>
            </a:r>
          </a:p>
          <a:p>
            <a:pPr>
              <a:lnSpc>
                <a:spcPct val="70000"/>
              </a:lnSpc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прозрачность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ntiPlanet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Прямая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Direct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8.1.2</a:t>
            </a:r>
            <a:r>
              <a:rPr lang="en-US" dirty="0" smtClean="0"/>
              <a:t> </a:t>
            </a:r>
            <a:r>
              <a:rPr lang="ru-RU" dirty="0" smtClean="0"/>
              <a:t>Прямая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331913" y="46529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 flipH="1">
            <a:off x="2197100" y="36449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 flipH="1">
            <a:off x="2197100" y="3932238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 flipH="1">
            <a:off x="2197100" y="42195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flipH="1">
            <a:off x="2197100" y="45085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 flipH="1">
            <a:off x="2197100" y="479742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2197100" y="4364038"/>
            <a:ext cx="0" cy="1152525"/>
            <a:chOff x="2109" y="1479"/>
            <a:chExt cx="0" cy="726"/>
          </a:xfrm>
        </p:grpSpPr>
        <p:sp>
          <p:nvSpPr>
            <p:cNvPr id="14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2403475" y="4183063"/>
            <a:ext cx="0" cy="1152525"/>
            <a:chOff x="2109" y="1479"/>
            <a:chExt cx="0" cy="726"/>
          </a:xfrm>
        </p:grpSpPr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60"/>
          <p:cNvGrpSpPr>
            <a:grpSpLocks/>
          </p:cNvGrpSpPr>
          <p:nvPr/>
        </p:nvGrpSpPr>
        <p:grpSpPr bwMode="auto">
          <a:xfrm>
            <a:off x="2605088" y="4000500"/>
            <a:ext cx="0" cy="1152525"/>
            <a:chOff x="2109" y="1479"/>
            <a:chExt cx="0" cy="726"/>
          </a:xfrm>
        </p:grpSpPr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65"/>
          <p:cNvGrpSpPr>
            <a:grpSpLocks/>
          </p:cNvGrpSpPr>
          <p:nvPr/>
        </p:nvGrpSpPr>
        <p:grpSpPr bwMode="auto">
          <a:xfrm>
            <a:off x="2801938" y="3822700"/>
            <a:ext cx="0" cy="1152525"/>
            <a:chOff x="2109" y="1479"/>
            <a:chExt cx="0" cy="726"/>
          </a:xfrm>
        </p:grpSpPr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70"/>
          <p:cNvGrpSpPr>
            <a:grpSpLocks/>
          </p:cNvGrpSpPr>
          <p:nvPr/>
        </p:nvGrpSpPr>
        <p:grpSpPr bwMode="auto">
          <a:xfrm>
            <a:off x="2989263" y="3644900"/>
            <a:ext cx="0" cy="1152525"/>
            <a:chOff x="2109" y="1479"/>
            <a:chExt cx="0" cy="726"/>
          </a:xfrm>
        </p:grpSpPr>
        <p:sp>
          <p:nvSpPr>
            <p:cNvPr id="34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Oval 79"/>
          <p:cNvSpPr>
            <a:spLocks noChangeArrowheads="1"/>
          </p:cNvSpPr>
          <p:nvPr/>
        </p:nvSpPr>
        <p:spPr bwMode="auto">
          <a:xfrm>
            <a:off x="2751138" y="46355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 rot="1619762">
            <a:off x="3781425" y="4365625"/>
            <a:ext cx="792163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492500" y="1844675"/>
            <a:ext cx="360363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80"/>
          <p:cNvSpPr>
            <a:spLocks noChangeArrowheads="1"/>
          </p:cNvSpPr>
          <p:nvPr/>
        </p:nvSpPr>
        <p:spPr bwMode="auto">
          <a:xfrm>
            <a:off x="3889375" y="45450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87"/>
          <p:cNvSpPr>
            <a:spLocks noChangeAspect="1" noChangeShapeType="1"/>
          </p:cNvSpPr>
          <p:nvPr/>
        </p:nvSpPr>
        <p:spPr bwMode="auto">
          <a:xfrm flipV="1">
            <a:off x="1660525" y="46005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" name="Oval 80"/>
          <p:cNvSpPr>
            <a:spLocks noChangeArrowheads="1"/>
          </p:cNvSpPr>
          <p:nvPr/>
        </p:nvSpPr>
        <p:spPr bwMode="auto">
          <a:xfrm>
            <a:off x="4465638" y="46894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88" y="2200275"/>
            <a:ext cx="3587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12"/>
          <p:cNvSpPr txBox="1">
            <a:spLocks noChangeArrowheads="1" noChangeShapeType="1"/>
          </p:cNvSpPr>
          <p:nvPr/>
        </p:nvSpPr>
        <p:spPr bwMode="auto">
          <a:xfrm rot="10800000">
            <a:off x="3924300" y="45100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961063" y="367823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2114550"/>
            <a:ext cx="23653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16"/>
          <p:cNvSpPr txBox="1">
            <a:spLocks noChangeArrowheads="1" noChangeShapeType="1"/>
          </p:cNvSpPr>
          <p:nvPr/>
        </p:nvSpPr>
        <p:spPr bwMode="auto">
          <a:xfrm rot="10800000">
            <a:off x="6013450" y="38623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9" name="Oval 80"/>
          <p:cNvSpPr>
            <a:spLocks noChangeArrowheads="1"/>
          </p:cNvSpPr>
          <p:nvPr/>
        </p:nvSpPr>
        <p:spPr bwMode="auto">
          <a:xfrm>
            <a:off x="5976938" y="38623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87"/>
          <p:cNvSpPr>
            <a:spLocks noChangeShapeType="1"/>
          </p:cNvSpPr>
          <p:nvPr/>
        </p:nvSpPr>
        <p:spPr bwMode="auto">
          <a:xfrm flipV="1">
            <a:off x="1652588" y="3925888"/>
            <a:ext cx="4319587" cy="863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Oval 80"/>
          <p:cNvSpPr>
            <a:spLocks noChangeArrowheads="1"/>
          </p:cNvSpPr>
          <p:nvPr/>
        </p:nvSpPr>
        <p:spPr bwMode="auto">
          <a:xfrm>
            <a:off x="6445250" y="36449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Овал 51"/>
          <p:cNvSpPr/>
          <p:nvPr/>
        </p:nvSpPr>
        <p:spPr>
          <a:xfrm rot="21046441">
            <a:off x="3763963" y="51673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Text Box 23"/>
          <p:cNvSpPr txBox="1">
            <a:spLocks noChangeArrowheads="1" noChangeShapeType="1"/>
          </p:cNvSpPr>
          <p:nvPr/>
        </p:nvSpPr>
        <p:spPr bwMode="auto">
          <a:xfrm rot="10800000">
            <a:off x="4500563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54" name="Line 87"/>
          <p:cNvSpPr>
            <a:spLocks noChangeShapeType="1"/>
          </p:cNvSpPr>
          <p:nvPr/>
        </p:nvSpPr>
        <p:spPr bwMode="auto">
          <a:xfrm flipH="1" flipV="1">
            <a:off x="3779838" y="2060575"/>
            <a:ext cx="2665412" cy="158432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87"/>
          <p:cNvSpPr>
            <a:spLocks noChangeShapeType="1"/>
          </p:cNvSpPr>
          <p:nvPr/>
        </p:nvSpPr>
        <p:spPr bwMode="auto">
          <a:xfrm flipH="1">
            <a:off x="6516688" y="3213100"/>
            <a:ext cx="647700" cy="431800"/>
          </a:xfrm>
          <a:prstGeom prst="line">
            <a:avLst/>
          </a:prstGeom>
          <a:noFill/>
          <a:ln w="38100">
            <a:solidFill>
              <a:srgbClr val="00B05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87"/>
          <p:cNvSpPr>
            <a:spLocks noChangeShapeType="1"/>
          </p:cNvSpPr>
          <p:nvPr/>
        </p:nvSpPr>
        <p:spPr bwMode="auto">
          <a:xfrm flipH="1" flipV="1">
            <a:off x="4573588" y="4797425"/>
            <a:ext cx="1006475" cy="50323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87"/>
          <p:cNvSpPr>
            <a:spLocks noChangeShapeType="1"/>
          </p:cNvSpPr>
          <p:nvPr/>
        </p:nvSpPr>
        <p:spPr bwMode="auto">
          <a:xfrm flipH="1" flipV="1">
            <a:off x="3852863" y="1989138"/>
            <a:ext cx="3887787" cy="1444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 flipV="1">
            <a:off x="1116013" y="2133600"/>
            <a:ext cx="2376487" cy="22320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87"/>
          <p:cNvSpPr>
            <a:spLocks noChangeShapeType="1"/>
          </p:cNvSpPr>
          <p:nvPr/>
        </p:nvSpPr>
        <p:spPr bwMode="auto">
          <a:xfrm>
            <a:off x="1908175" y="1412875"/>
            <a:ext cx="1584325" cy="5048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87"/>
          <p:cNvSpPr>
            <a:spLocks noChangeShapeType="1"/>
          </p:cNvSpPr>
          <p:nvPr/>
        </p:nvSpPr>
        <p:spPr bwMode="auto">
          <a:xfrm flipH="1">
            <a:off x="3851275" y="1341438"/>
            <a:ext cx="865188" cy="5762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80"/>
          <p:cNvSpPr>
            <a:spLocks noChangeArrowheads="1"/>
          </p:cNvSpPr>
          <p:nvPr/>
        </p:nvSpPr>
        <p:spPr bwMode="auto">
          <a:xfrm>
            <a:off x="2932113" y="44688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2305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80"/>
          <p:cNvSpPr>
            <a:spLocks noChangeArrowheads="1"/>
          </p:cNvSpPr>
          <p:nvPr/>
        </p:nvSpPr>
        <p:spPr bwMode="auto">
          <a:xfrm>
            <a:off x="5940425" y="40767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87"/>
          <p:cNvSpPr>
            <a:spLocks noChangeShapeType="1"/>
          </p:cNvSpPr>
          <p:nvPr/>
        </p:nvSpPr>
        <p:spPr bwMode="auto">
          <a:xfrm flipV="1">
            <a:off x="4572000" y="4149725"/>
            <a:ext cx="1368425" cy="57467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5885307" y="587727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(-) много лишних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3" grpId="0" animBg="1"/>
      <p:bldP spid="6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65" name="AutoShape 26"/>
          <p:cNvSpPr>
            <a:spLocks noChangeArrowheads="1"/>
          </p:cNvSpPr>
          <p:nvPr/>
        </p:nvSpPr>
        <p:spPr bwMode="auto">
          <a:xfrm>
            <a:off x="1155700" y="48688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>
            <a:off x="2020888" y="38608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1"/>
          <p:cNvSpPr>
            <a:spLocks noChangeShapeType="1"/>
          </p:cNvSpPr>
          <p:nvPr/>
        </p:nvSpPr>
        <p:spPr bwMode="auto">
          <a:xfrm flipH="1">
            <a:off x="2020888" y="4148138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42"/>
          <p:cNvSpPr>
            <a:spLocks noChangeShapeType="1"/>
          </p:cNvSpPr>
          <p:nvPr/>
        </p:nvSpPr>
        <p:spPr bwMode="auto">
          <a:xfrm flipH="1">
            <a:off x="2020888" y="443547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43"/>
          <p:cNvSpPr>
            <a:spLocks noChangeShapeType="1"/>
          </p:cNvSpPr>
          <p:nvPr/>
        </p:nvSpPr>
        <p:spPr bwMode="auto">
          <a:xfrm flipH="1">
            <a:off x="2020888" y="47244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>
            <a:off x="2020888" y="501332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2020888" y="4579938"/>
            <a:ext cx="0" cy="1152525"/>
            <a:chOff x="2109" y="1479"/>
            <a:chExt cx="0" cy="726"/>
          </a:xfrm>
        </p:grpSpPr>
        <p:sp>
          <p:nvSpPr>
            <p:cNvPr id="72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2227263" y="4398963"/>
            <a:ext cx="0" cy="1152525"/>
            <a:chOff x="2109" y="1479"/>
            <a:chExt cx="0" cy="726"/>
          </a:xfrm>
        </p:grpSpPr>
        <p:sp>
          <p:nvSpPr>
            <p:cNvPr id="77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2428875" y="4216400"/>
            <a:ext cx="0" cy="1152525"/>
            <a:chOff x="2109" y="1479"/>
            <a:chExt cx="0" cy="726"/>
          </a:xfrm>
        </p:grpSpPr>
        <p:sp>
          <p:nvSpPr>
            <p:cNvPr id="82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Group 65"/>
          <p:cNvGrpSpPr>
            <a:grpSpLocks/>
          </p:cNvGrpSpPr>
          <p:nvPr/>
        </p:nvGrpSpPr>
        <p:grpSpPr bwMode="auto">
          <a:xfrm>
            <a:off x="2625725" y="4038600"/>
            <a:ext cx="0" cy="1152525"/>
            <a:chOff x="2109" y="1479"/>
            <a:chExt cx="0" cy="726"/>
          </a:xfrm>
        </p:grpSpPr>
        <p:sp>
          <p:nvSpPr>
            <p:cNvPr id="87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" name="Group 70"/>
          <p:cNvGrpSpPr>
            <a:grpSpLocks/>
          </p:cNvGrpSpPr>
          <p:nvPr/>
        </p:nvGrpSpPr>
        <p:grpSpPr bwMode="auto">
          <a:xfrm>
            <a:off x="2813050" y="3860800"/>
            <a:ext cx="0" cy="1152525"/>
            <a:chOff x="2109" y="1479"/>
            <a:chExt cx="0" cy="726"/>
          </a:xfrm>
        </p:grpSpPr>
        <p:sp>
          <p:nvSpPr>
            <p:cNvPr id="92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" name="Oval 79"/>
          <p:cNvSpPr>
            <a:spLocks noChangeArrowheads="1"/>
          </p:cNvSpPr>
          <p:nvPr/>
        </p:nvSpPr>
        <p:spPr bwMode="auto">
          <a:xfrm>
            <a:off x="2574925" y="4851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Овал 96"/>
          <p:cNvSpPr/>
          <p:nvPr/>
        </p:nvSpPr>
        <p:spPr>
          <a:xfrm rot="1619762">
            <a:off x="3605213" y="4581525"/>
            <a:ext cx="792162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AutoShape 6"/>
          <p:cNvSpPr>
            <a:spLocks noChangeArrowheads="1"/>
          </p:cNvSpPr>
          <p:nvPr/>
        </p:nvSpPr>
        <p:spPr bwMode="auto">
          <a:xfrm>
            <a:off x="3316288" y="2060575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0"/>
          <p:cNvSpPr>
            <a:spLocks noChangeArrowheads="1"/>
          </p:cNvSpPr>
          <p:nvPr/>
        </p:nvSpPr>
        <p:spPr bwMode="auto">
          <a:xfrm>
            <a:off x="3713163" y="47609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Line 87"/>
          <p:cNvSpPr>
            <a:spLocks noChangeAspect="1" noChangeShapeType="1"/>
          </p:cNvSpPr>
          <p:nvPr/>
        </p:nvSpPr>
        <p:spPr bwMode="auto">
          <a:xfrm flipV="1">
            <a:off x="1484313" y="48164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1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2306638"/>
            <a:ext cx="3603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Text Box 12"/>
          <p:cNvSpPr txBox="1">
            <a:spLocks noChangeArrowheads="1" noChangeShapeType="1"/>
          </p:cNvSpPr>
          <p:nvPr/>
        </p:nvSpPr>
        <p:spPr bwMode="auto">
          <a:xfrm rot="10800000">
            <a:off x="3748088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784850" y="3894138"/>
            <a:ext cx="792163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4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0750" y="2233613"/>
            <a:ext cx="25114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Text Box 17"/>
          <p:cNvSpPr txBox="1">
            <a:spLocks noChangeArrowheads="1" noChangeShapeType="1"/>
          </p:cNvSpPr>
          <p:nvPr/>
        </p:nvSpPr>
        <p:spPr bwMode="auto">
          <a:xfrm rot="10800000">
            <a:off x="5981700" y="40052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6" name="Oval 80"/>
          <p:cNvSpPr>
            <a:spLocks noChangeArrowheads="1"/>
          </p:cNvSpPr>
          <p:nvPr/>
        </p:nvSpPr>
        <p:spPr bwMode="auto">
          <a:xfrm>
            <a:off x="5981700" y="40052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Овал 106"/>
          <p:cNvSpPr/>
          <p:nvPr/>
        </p:nvSpPr>
        <p:spPr>
          <a:xfrm rot="21046441">
            <a:off x="3587750" y="53832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Oval 80"/>
          <p:cNvSpPr>
            <a:spLocks noChangeArrowheads="1"/>
          </p:cNvSpPr>
          <p:nvPr/>
        </p:nvSpPr>
        <p:spPr bwMode="auto">
          <a:xfrm>
            <a:off x="2752725" y="46783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Line 87"/>
          <p:cNvSpPr>
            <a:spLocks noChangeShapeType="1"/>
          </p:cNvSpPr>
          <p:nvPr/>
        </p:nvSpPr>
        <p:spPr bwMode="auto">
          <a:xfrm flipV="1">
            <a:off x="1516063" y="4078288"/>
            <a:ext cx="4465637" cy="93503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0" name="Oval 80"/>
          <p:cNvSpPr>
            <a:spLocks noChangeArrowheads="1"/>
          </p:cNvSpPr>
          <p:nvPr/>
        </p:nvSpPr>
        <p:spPr bwMode="auto">
          <a:xfrm>
            <a:off x="2759075" y="41068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7"/>
          <p:cNvSpPr>
            <a:spLocks noChangeShapeType="1"/>
          </p:cNvSpPr>
          <p:nvPr/>
        </p:nvSpPr>
        <p:spPr bwMode="auto">
          <a:xfrm flipV="1">
            <a:off x="1503363" y="1557338"/>
            <a:ext cx="5341937" cy="345598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" name="Line 87"/>
          <p:cNvSpPr>
            <a:spLocks noChangeShapeType="1"/>
          </p:cNvSpPr>
          <p:nvPr/>
        </p:nvSpPr>
        <p:spPr bwMode="auto">
          <a:xfrm>
            <a:off x="1516063" y="5013325"/>
            <a:ext cx="2592387" cy="144463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3" name="Oval 80"/>
          <p:cNvSpPr>
            <a:spLocks noChangeArrowheads="1"/>
          </p:cNvSpPr>
          <p:nvPr/>
        </p:nvSpPr>
        <p:spPr bwMode="auto">
          <a:xfrm>
            <a:off x="2374900" y="502602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Oval 80"/>
          <p:cNvSpPr>
            <a:spLocks noChangeArrowheads="1"/>
          </p:cNvSpPr>
          <p:nvPr/>
        </p:nvSpPr>
        <p:spPr bwMode="auto">
          <a:xfrm>
            <a:off x="4108450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87"/>
          <p:cNvSpPr>
            <a:spLocks noChangeShapeType="1"/>
          </p:cNvSpPr>
          <p:nvPr/>
        </p:nvSpPr>
        <p:spPr bwMode="auto">
          <a:xfrm>
            <a:off x="1516063" y="5013325"/>
            <a:ext cx="2305050" cy="647700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Oval 80"/>
          <p:cNvSpPr>
            <a:spLocks noChangeArrowheads="1"/>
          </p:cNvSpPr>
          <p:nvPr/>
        </p:nvSpPr>
        <p:spPr bwMode="auto">
          <a:xfrm>
            <a:off x="1960563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Oval 80"/>
          <p:cNvSpPr>
            <a:spLocks noChangeArrowheads="1"/>
          </p:cNvSpPr>
          <p:nvPr/>
        </p:nvSpPr>
        <p:spPr bwMode="auto">
          <a:xfrm>
            <a:off x="3811588" y="56292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4499992" y="6011996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просчет только нужных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9" grpId="0" animBg="1"/>
      <p:bldP spid="106" grpId="0" animBg="1"/>
      <p:bldP spid="107" grpId="0" animBg="1"/>
      <p:bldP spid="108" grpId="0" animBg="1"/>
      <p:bldP spid="110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auto">
          <a:xfrm>
            <a:off x="467544" y="5661248"/>
            <a:ext cx="288925" cy="287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40"/>
          <p:cNvSpPr>
            <a:spLocks noChangeShapeType="1"/>
          </p:cNvSpPr>
          <p:nvPr/>
        </p:nvSpPr>
        <p:spPr bwMode="auto">
          <a:xfrm flipH="1">
            <a:off x="1116013" y="43640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41"/>
          <p:cNvSpPr>
            <a:spLocks noChangeShapeType="1"/>
          </p:cNvSpPr>
          <p:nvPr/>
        </p:nvSpPr>
        <p:spPr bwMode="auto">
          <a:xfrm flipH="1">
            <a:off x="1116013" y="4651399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 flipH="1">
            <a:off x="1116013" y="493873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 flipH="1">
            <a:off x="1116013" y="52276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4"/>
          <p:cNvSpPr>
            <a:spLocks noChangeShapeType="1"/>
          </p:cNvSpPr>
          <p:nvPr/>
        </p:nvSpPr>
        <p:spPr bwMode="auto">
          <a:xfrm flipH="1">
            <a:off x="1116013" y="551658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1116013" y="5083199"/>
            <a:ext cx="0" cy="1152525"/>
            <a:chOff x="2109" y="1479"/>
            <a:chExt cx="0" cy="726"/>
          </a:xfrm>
        </p:grpSpPr>
        <p:sp>
          <p:nvSpPr>
            <p:cNvPr id="76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9" name="Group 55"/>
          <p:cNvGrpSpPr>
            <a:grpSpLocks/>
          </p:cNvGrpSpPr>
          <p:nvPr/>
        </p:nvGrpSpPr>
        <p:grpSpPr bwMode="auto">
          <a:xfrm>
            <a:off x="1322388" y="4902224"/>
            <a:ext cx="0" cy="1152525"/>
            <a:chOff x="2109" y="1479"/>
            <a:chExt cx="0" cy="726"/>
          </a:xfrm>
        </p:grpSpPr>
        <p:sp>
          <p:nvSpPr>
            <p:cNvPr id="120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60"/>
          <p:cNvGrpSpPr>
            <a:grpSpLocks/>
          </p:cNvGrpSpPr>
          <p:nvPr/>
        </p:nvGrpSpPr>
        <p:grpSpPr bwMode="auto">
          <a:xfrm>
            <a:off x="1524000" y="4719662"/>
            <a:ext cx="0" cy="1152525"/>
            <a:chOff x="2109" y="1479"/>
            <a:chExt cx="0" cy="726"/>
          </a:xfrm>
        </p:grpSpPr>
        <p:sp>
          <p:nvSpPr>
            <p:cNvPr id="125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9" name="Group 65"/>
          <p:cNvGrpSpPr>
            <a:grpSpLocks/>
          </p:cNvGrpSpPr>
          <p:nvPr/>
        </p:nvGrpSpPr>
        <p:grpSpPr bwMode="auto">
          <a:xfrm>
            <a:off x="1720850" y="4541862"/>
            <a:ext cx="0" cy="1152525"/>
            <a:chOff x="2109" y="1479"/>
            <a:chExt cx="0" cy="726"/>
          </a:xfrm>
        </p:grpSpPr>
        <p:sp>
          <p:nvSpPr>
            <p:cNvPr id="130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" name="Group 70"/>
          <p:cNvGrpSpPr>
            <a:grpSpLocks/>
          </p:cNvGrpSpPr>
          <p:nvPr/>
        </p:nvGrpSpPr>
        <p:grpSpPr bwMode="auto">
          <a:xfrm>
            <a:off x="1908175" y="4364062"/>
            <a:ext cx="0" cy="1152525"/>
            <a:chOff x="2109" y="1479"/>
            <a:chExt cx="0" cy="726"/>
          </a:xfrm>
        </p:grpSpPr>
        <p:sp>
          <p:nvSpPr>
            <p:cNvPr id="135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" name="Oval 79"/>
          <p:cNvSpPr>
            <a:spLocks noChangeArrowheads="1"/>
          </p:cNvSpPr>
          <p:nvPr/>
        </p:nvSpPr>
        <p:spPr bwMode="auto">
          <a:xfrm>
            <a:off x="1269157" y="571839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Овал 139"/>
          <p:cNvSpPr/>
          <p:nvPr/>
        </p:nvSpPr>
        <p:spPr>
          <a:xfrm rot="1619762">
            <a:off x="2620403" y="522181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2915816" y="1556792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Oval 80"/>
          <p:cNvSpPr>
            <a:spLocks noChangeArrowheads="1"/>
          </p:cNvSpPr>
          <p:nvPr/>
        </p:nvSpPr>
        <p:spPr bwMode="auto">
          <a:xfrm>
            <a:off x="2808288" y="55530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Line 87"/>
          <p:cNvSpPr>
            <a:spLocks noChangeShapeType="1"/>
          </p:cNvSpPr>
          <p:nvPr/>
        </p:nvSpPr>
        <p:spPr bwMode="auto">
          <a:xfrm flipV="1">
            <a:off x="971600" y="5608638"/>
            <a:ext cx="1871613" cy="196626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E39"/>
                </a:gs>
              </a:gsLst>
              <a:lin ang="2700000" scaled="1"/>
              <a:tileRect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Oval 80"/>
          <p:cNvSpPr>
            <a:spLocks noChangeArrowheads="1"/>
          </p:cNvSpPr>
          <p:nvPr/>
        </p:nvSpPr>
        <p:spPr bwMode="auto">
          <a:xfrm>
            <a:off x="3203575" y="55276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 Box 12"/>
          <p:cNvSpPr txBox="1">
            <a:spLocks noChangeArrowheads="1" noChangeShapeType="1"/>
          </p:cNvSpPr>
          <p:nvPr/>
        </p:nvSpPr>
        <p:spPr bwMode="auto">
          <a:xfrm rot="10800000">
            <a:off x="2843213" y="551815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4200376" y="5157117"/>
            <a:ext cx="1955800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Зеркало</a:t>
            </a:r>
          </a:p>
        </p:txBody>
      </p:sp>
      <p:sp>
        <p:nvSpPr>
          <p:cNvPr id="148" name="Line 87"/>
          <p:cNvSpPr>
            <a:spLocks noChangeAspect="1" noChangeShapeType="1"/>
          </p:cNvSpPr>
          <p:nvPr/>
        </p:nvSpPr>
        <p:spPr bwMode="auto">
          <a:xfrm flipV="1">
            <a:off x="3316288" y="5405438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E6A4DD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" name="Text Box 17"/>
          <p:cNvSpPr txBox="1">
            <a:spLocks noChangeArrowheads="1" noChangeShapeType="1"/>
          </p:cNvSpPr>
          <p:nvPr/>
        </p:nvSpPr>
        <p:spPr bwMode="auto">
          <a:xfrm rot="10800000">
            <a:off x="5076825" y="47974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50" name="Oval 80"/>
          <p:cNvSpPr>
            <a:spLocks noChangeArrowheads="1"/>
          </p:cNvSpPr>
          <p:nvPr/>
        </p:nvSpPr>
        <p:spPr bwMode="auto">
          <a:xfrm>
            <a:off x="5429250" y="53546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Line 87"/>
          <p:cNvSpPr>
            <a:spLocks noChangeAspect="1" noChangeShapeType="1"/>
          </p:cNvSpPr>
          <p:nvPr/>
        </p:nvSpPr>
        <p:spPr bwMode="auto">
          <a:xfrm flipV="1">
            <a:off x="5580063" y="5229225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E6A4DD"/>
                </a:gs>
                <a:gs pos="100000">
                  <a:schemeClr val="tx1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2186211" y="5267300"/>
            <a:ext cx="673100" cy="339725"/>
          </a:xfrm>
          <a:prstGeom prst="straightConnector1">
            <a:avLst/>
          </a:prstGeom>
          <a:ln w="38100">
            <a:solidFill>
              <a:srgbClr val="C00000"/>
            </a:solidFill>
            <a:headEnd type="oval" w="sm" len="sm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Скругленный прямоугольник 152"/>
          <p:cNvSpPr/>
          <p:nvPr/>
        </p:nvSpPr>
        <p:spPr>
          <a:xfrm>
            <a:off x="4644008" y="1177678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каждый пиксель пускаем луч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644008" y="1692028"/>
            <a:ext cx="4032448" cy="54672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Находим ближайшую точку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пересечения луча со всеми объектами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Стрелка вниз 154"/>
          <p:cNvSpPr/>
          <p:nvPr/>
        </p:nvSpPr>
        <p:spPr>
          <a:xfrm>
            <a:off x="6372225" y="1537718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4644008" y="2389910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нормаль в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Стрелка вниз 156"/>
          <p:cNvSpPr/>
          <p:nvPr/>
        </p:nvSpPr>
        <p:spPr>
          <a:xfrm>
            <a:off x="6372225" y="2238748"/>
            <a:ext cx="360363" cy="14446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4644008" y="2907435"/>
            <a:ext cx="4032448" cy="55544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ко всем источникам света для определения их видимости в 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Стрелка вниз 158"/>
          <p:cNvSpPr/>
          <p:nvPr/>
        </p:nvSpPr>
        <p:spPr>
          <a:xfrm>
            <a:off x="6372225" y="2758044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4644008" y="3613662"/>
            <a:ext cx="4032448" cy="49094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суммарный цвет в точке по модели освещения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1" name="Стрелка вниз 160"/>
          <p:cNvSpPr/>
          <p:nvPr/>
        </p:nvSpPr>
        <p:spPr>
          <a:xfrm>
            <a:off x="6372225" y="3462884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2" name="Line 87"/>
          <p:cNvSpPr>
            <a:spLocks noChangeShapeType="1"/>
          </p:cNvSpPr>
          <p:nvPr/>
        </p:nvSpPr>
        <p:spPr bwMode="auto">
          <a:xfrm flipV="1">
            <a:off x="2931691" y="5310730"/>
            <a:ext cx="1368152" cy="28803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" name="Line 87"/>
          <p:cNvSpPr>
            <a:spLocks noChangeShapeType="1"/>
          </p:cNvSpPr>
          <p:nvPr/>
        </p:nvSpPr>
        <p:spPr bwMode="auto">
          <a:xfrm flipH="1" flipV="1">
            <a:off x="3169940" y="1835299"/>
            <a:ext cx="1123555" cy="336532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" name="Oval 80"/>
          <p:cNvSpPr>
            <a:spLocks noChangeArrowheads="1"/>
          </p:cNvSpPr>
          <p:nvPr/>
        </p:nvSpPr>
        <p:spPr bwMode="auto">
          <a:xfrm>
            <a:off x="4283968" y="52292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4644008" y="4248622"/>
            <a:ext cx="4032448" cy="76455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 зеркальным/преломляющим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объектам</a:t>
            </a:r>
            <a:b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исправляем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освещенность</a:t>
            </a:r>
          </a:p>
        </p:txBody>
      </p:sp>
      <p:sp>
        <p:nvSpPr>
          <p:cNvPr id="166" name="Стрелка вниз 165"/>
          <p:cNvSpPr/>
          <p:nvPr/>
        </p:nvSpPr>
        <p:spPr>
          <a:xfrm>
            <a:off x="6372225" y="4104606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7" name="AutoShape 6"/>
          <p:cNvSpPr>
            <a:spLocks noChangeArrowheads="1"/>
          </p:cNvSpPr>
          <p:nvPr/>
        </p:nvSpPr>
        <p:spPr bwMode="auto">
          <a:xfrm>
            <a:off x="1259632" y="1484784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Трапеция 167"/>
          <p:cNvSpPr/>
          <p:nvPr/>
        </p:nvSpPr>
        <p:spPr>
          <a:xfrm>
            <a:off x="899592" y="3068960"/>
            <a:ext cx="1511300" cy="504825"/>
          </a:xfrm>
          <a:prstGeom prst="trapezoid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Призма</a:t>
            </a:r>
          </a:p>
        </p:txBody>
      </p:sp>
      <p:sp>
        <p:nvSpPr>
          <p:cNvPr id="169" name="Line 87"/>
          <p:cNvSpPr>
            <a:spLocks noChangeShapeType="1"/>
          </p:cNvSpPr>
          <p:nvPr/>
        </p:nvSpPr>
        <p:spPr bwMode="auto">
          <a:xfrm flipH="1" flipV="1">
            <a:off x="1835696" y="3573015"/>
            <a:ext cx="1008108" cy="1944209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0" name="Line 87"/>
          <p:cNvSpPr>
            <a:spLocks noChangeShapeType="1"/>
          </p:cNvSpPr>
          <p:nvPr/>
        </p:nvSpPr>
        <p:spPr bwMode="auto">
          <a:xfrm flipH="1" flipV="1">
            <a:off x="1190799" y="3102868"/>
            <a:ext cx="617211" cy="43204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1" name="Line 87"/>
          <p:cNvSpPr>
            <a:spLocks noChangeShapeType="1"/>
          </p:cNvSpPr>
          <p:nvPr/>
        </p:nvSpPr>
        <p:spPr bwMode="auto">
          <a:xfrm flipV="1">
            <a:off x="1187624" y="1744241"/>
            <a:ext cx="216024" cy="129614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87"/>
          <p:cNvSpPr>
            <a:spLocks noChangeShapeType="1"/>
          </p:cNvSpPr>
          <p:nvPr/>
        </p:nvSpPr>
        <p:spPr bwMode="auto">
          <a:xfrm flipV="1">
            <a:off x="2843808" y="1859756"/>
            <a:ext cx="239911" cy="3657476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" name="Line 87"/>
          <p:cNvSpPr>
            <a:spLocks noChangeShapeType="1"/>
          </p:cNvSpPr>
          <p:nvPr/>
        </p:nvSpPr>
        <p:spPr bwMode="auto">
          <a:xfrm flipH="1" flipV="1">
            <a:off x="2123728" y="3507310"/>
            <a:ext cx="720078" cy="2009922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2" grpId="0" animBg="1"/>
      <p:bldP spid="144" grpId="0" animBg="1"/>
      <p:bldP spid="144" grpId="1" animBg="1"/>
      <p:bldP spid="148" grpId="0" animBg="1"/>
      <p:bldP spid="150" grpId="0" animBg="1"/>
      <p:bldP spid="150" grpId="1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7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(минимальный код на визитке, </a:t>
            </a:r>
            <a:r>
              <a:rPr lang="en-US" sz="2400" dirty="0" smtClean="0"/>
              <a:t>Paul </a:t>
            </a:r>
            <a:r>
              <a:rPr lang="en-US" sz="2400" dirty="0" err="1" smtClean="0"/>
              <a:t>Heckbert</a:t>
            </a:r>
            <a:r>
              <a:rPr lang="ru-RU" sz="2400" dirty="0" smtClean="0"/>
              <a:t> 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9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75101"/>
            <a:ext cx="8208912" cy="4546187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наблюдателя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5147556" y="1196752"/>
            <a:ext cx="352890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наблюдателя:</a:t>
            </a:r>
          </a:p>
          <a:p>
            <a:r>
              <a:rPr lang="en-US" dirty="0" smtClean="0"/>
              <a:t>- </a:t>
            </a:r>
            <a:r>
              <a:rPr lang="ru-RU" dirty="0" smtClean="0"/>
              <a:t>положение: </a:t>
            </a:r>
            <a:r>
              <a:rPr lang="en-US" i="1" dirty="0" smtClean="0"/>
              <a:t>Eye</a:t>
            </a:r>
            <a:endParaRPr lang="en-US" dirty="0"/>
          </a:p>
          <a:p>
            <a:r>
              <a:rPr lang="en-US" dirty="0"/>
              <a:t>- </a:t>
            </a:r>
            <a:r>
              <a:rPr lang="ru-RU" dirty="0" smtClean="0"/>
              <a:t>система координат: (</a:t>
            </a:r>
            <a:r>
              <a:rPr lang="en-US" i="1" dirty="0" err="1"/>
              <a:t>u,v,w</a:t>
            </a:r>
            <a:r>
              <a:rPr lang="en-US" dirty="0"/>
              <a:t>)</a:t>
            </a:r>
          </a:p>
          <a:p>
            <a:pPr>
              <a:buFontTx/>
              <a:buChar char="-"/>
            </a:pPr>
            <a:r>
              <a:rPr lang="ru-RU" dirty="0" smtClean="0"/>
              <a:t> угол зрения: </a:t>
            </a:r>
            <a:r>
              <a:rPr lang="en-US" i="1" dirty="0" smtClean="0">
                <a:latin typeface="Symbol" pitchFamily="18" charset="2"/>
              </a:rPr>
              <a:t>q</a:t>
            </a:r>
            <a:endParaRPr lang="ru-RU" dirty="0" smtClean="0"/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3995936" y="2386980"/>
            <a:ext cx="468052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экрана: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ru-RU" dirty="0" smtClean="0"/>
              <a:t> разрешение: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c</a:t>
            </a:r>
            <a:r>
              <a:rPr lang="en-US" dirty="0" smtClean="0">
                <a:latin typeface="Courier New"/>
                <a:cs typeface="Courier New"/>
              </a:rPr>
              <a:t>˟</a:t>
            </a:r>
            <a:r>
              <a:rPr lang="en-US" i="1" dirty="0" smtClean="0"/>
              <a:t> n</a:t>
            </a:r>
            <a:r>
              <a:rPr lang="en-US" i="1" baseline="-25000" dirty="0" smtClean="0"/>
              <a:t>r</a:t>
            </a:r>
            <a:endParaRPr lang="ru-RU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ru-RU" dirty="0" smtClean="0"/>
              <a:t>форматное соотношение</a:t>
            </a:r>
            <a:r>
              <a:rPr lang="en-US" dirty="0" smtClean="0"/>
              <a:t> </a:t>
            </a:r>
            <a:r>
              <a:rPr lang="ru-RU" dirty="0" smtClean="0"/>
              <a:t>сторон: </a:t>
            </a:r>
            <a:r>
              <a:rPr lang="en-US" i="1" dirty="0" smtClean="0"/>
              <a:t>Aspect</a:t>
            </a:r>
          </a:p>
          <a:p>
            <a:pPr>
              <a:buFontTx/>
              <a:buChar char="-"/>
            </a:pPr>
            <a:r>
              <a:rPr lang="ru-RU" dirty="0" smtClean="0"/>
              <a:t> расстояние до экрана: </a:t>
            </a:r>
            <a:r>
              <a:rPr lang="en-US" i="1" dirty="0" smtClean="0"/>
              <a:t>N</a:t>
            </a:r>
          </a:p>
        </p:txBody>
      </p:sp>
      <p:sp>
        <p:nvSpPr>
          <p:cNvPr id="24" name="Text Box 77"/>
          <p:cNvSpPr txBox="1">
            <a:spLocks noChangeArrowheads="1"/>
          </p:cNvSpPr>
          <p:nvPr/>
        </p:nvSpPr>
        <p:spPr bwMode="auto">
          <a:xfrm rot="-5400000">
            <a:off x="4823140" y="4752743"/>
            <a:ext cx="2872803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координаты </a:t>
            </a:r>
            <a:r>
              <a:rPr lang="en-US" dirty="0"/>
              <a:t>(</a:t>
            </a:r>
            <a:r>
              <a:rPr lang="en-US" i="1" u="sng" dirty="0" err="1"/>
              <a:t>r,c</a:t>
            </a:r>
            <a:r>
              <a:rPr lang="en-US" dirty="0" smtClean="0"/>
              <a:t>)-</a:t>
            </a:r>
            <a:r>
              <a:rPr lang="ru-RU" dirty="0" smtClean="0"/>
              <a:t>пикселя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444208" y="3383425"/>
          <a:ext cx="2160240" cy="2925896"/>
        </p:xfrm>
        <a:graphic>
          <a:graphicData uri="http://schemas.openxmlformats.org/presentationml/2006/ole">
            <p:oleObj spid="_x0000_s1028" name="Формула" r:id="rId4" imgW="1143000" imgH="1549080" progId="">
              <p:embed/>
            </p:oleObj>
          </a:graphicData>
        </a:graphic>
      </p:graphicFrame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467544" y="4149080"/>
            <a:ext cx="5501381" cy="646331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Параметрическое уравнение луча через </a:t>
            </a:r>
            <a:r>
              <a:rPr lang="en-US" dirty="0" smtClean="0"/>
              <a:t>(</a:t>
            </a:r>
            <a:r>
              <a:rPr lang="en-US" dirty="0" err="1" smtClean="0"/>
              <a:t>r,c</a:t>
            </a:r>
            <a:r>
              <a:rPr lang="en-US" dirty="0" smtClean="0"/>
              <a:t>)</a:t>
            </a:r>
            <a:r>
              <a:rPr lang="ru-RU" dirty="0" smtClean="0"/>
              <a:t>-пиксель: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195736" y="4509120"/>
          <a:ext cx="2676525" cy="752475"/>
        </p:xfrm>
        <a:graphic>
          <a:graphicData uri="http://schemas.openxmlformats.org/presentationml/2006/ole">
            <p:oleObj spid="_x0000_s1029" name="Формула" r:id="rId5" imgW="1625400" imgH="457200" progId="">
              <p:embed/>
            </p:oleObj>
          </a:graphicData>
        </a:graphic>
      </p:graphicFrame>
      <p:sp>
        <p:nvSpPr>
          <p:cNvPr id="28" name="Text Box 81"/>
          <p:cNvSpPr txBox="1">
            <a:spLocks noChangeArrowheads="1"/>
          </p:cNvSpPr>
          <p:nvPr/>
        </p:nvSpPr>
        <p:spPr bwMode="auto">
          <a:xfrm>
            <a:off x="1404984" y="5301208"/>
            <a:ext cx="3455048" cy="100027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i="1" dirty="0" smtClean="0"/>
              <a:t>t</a:t>
            </a:r>
            <a:r>
              <a:rPr lang="en-US" dirty="0" smtClean="0"/>
              <a:t>&lt;0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объект </a:t>
            </a:r>
            <a:r>
              <a:rPr lang="ru-RU" dirty="0"/>
              <a:t>за наблюдателем</a:t>
            </a:r>
          </a:p>
          <a:p>
            <a:pPr>
              <a:spcBef>
                <a:spcPts val="600"/>
              </a:spcBef>
            </a:pPr>
            <a:r>
              <a:rPr lang="en-US" dirty="0"/>
              <a:t>0&lt;</a:t>
            </a:r>
            <a:r>
              <a:rPr lang="en-US" i="1" dirty="0"/>
              <a:t>t</a:t>
            </a:r>
            <a:r>
              <a:rPr lang="en-US" dirty="0"/>
              <a:t>&lt;1 – </a:t>
            </a:r>
            <a:r>
              <a:rPr lang="ru-RU" dirty="0"/>
              <a:t>объект </a:t>
            </a:r>
            <a:r>
              <a:rPr lang="ru-RU" dirty="0" smtClean="0"/>
              <a:t>перед ближней</a:t>
            </a:r>
            <a:br>
              <a:rPr lang="ru-RU" dirty="0" smtClean="0"/>
            </a:br>
            <a:r>
              <a:rPr lang="ru-RU" dirty="0" smtClean="0"/>
              <a:t>плоскостью </a:t>
            </a:r>
            <a:r>
              <a:rPr lang="ru-RU" dirty="0"/>
              <a:t>отсечения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60388" y="1268760"/>
            <a:ext cx="3527425" cy="2887663"/>
            <a:chOff x="560388" y="1268760"/>
            <a:chExt cx="3527425" cy="2887663"/>
          </a:xfrm>
        </p:grpSpPr>
        <p:grpSp>
          <p:nvGrpSpPr>
            <p:cNvPr id="6" name="Group 60"/>
            <p:cNvGrpSpPr>
              <a:grpSpLocks/>
            </p:cNvGrpSpPr>
            <p:nvPr/>
          </p:nvGrpSpPr>
          <p:grpSpPr bwMode="auto">
            <a:xfrm>
              <a:off x="560388" y="1268760"/>
              <a:ext cx="3527425" cy="2887663"/>
              <a:chOff x="567" y="1038"/>
              <a:chExt cx="2222" cy="1819"/>
            </a:xfrm>
          </p:grpSpPr>
          <p:sp>
            <p:nvSpPr>
              <p:cNvPr id="7" name="Line 61"/>
              <p:cNvSpPr>
                <a:spLocks noChangeShapeType="1"/>
              </p:cNvSpPr>
              <p:nvPr/>
            </p:nvSpPr>
            <p:spPr bwMode="auto">
              <a:xfrm flipV="1">
                <a:off x="975" y="1071"/>
                <a:ext cx="0" cy="9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9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flipH="1">
                <a:off x="567" y="1979"/>
                <a:ext cx="408" cy="4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 Box 64"/>
              <p:cNvSpPr txBox="1">
                <a:spLocks noChangeArrowheads="1"/>
              </p:cNvSpPr>
              <p:nvPr/>
            </p:nvSpPr>
            <p:spPr bwMode="auto">
              <a:xfrm>
                <a:off x="645" y="1810"/>
                <a:ext cx="364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Eye</a:t>
                </a:r>
                <a:endParaRPr lang="ru-RU" i="1" dirty="0"/>
              </a:p>
            </p:txBody>
          </p:sp>
          <p:sp>
            <p:nvSpPr>
              <p:cNvPr id="11" name="Text Box 65"/>
              <p:cNvSpPr txBox="1">
                <a:spLocks noChangeArrowheads="1"/>
              </p:cNvSpPr>
              <p:nvPr/>
            </p:nvSpPr>
            <p:spPr bwMode="auto">
              <a:xfrm>
                <a:off x="1008" y="1038"/>
                <a:ext cx="188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v</a:t>
                </a:r>
                <a:endParaRPr lang="ru-RU" i="1" dirty="0"/>
              </a:p>
            </p:txBody>
          </p:sp>
          <p:sp>
            <p:nvSpPr>
              <p:cNvPr id="12" name="Text Box 66"/>
              <p:cNvSpPr txBox="1">
                <a:spLocks noChangeArrowheads="1"/>
              </p:cNvSpPr>
              <p:nvPr/>
            </p:nvSpPr>
            <p:spPr bwMode="auto">
              <a:xfrm>
                <a:off x="599" y="2399"/>
                <a:ext cx="196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u</a:t>
                </a:r>
                <a:endParaRPr lang="ru-RU" i="1" dirty="0"/>
              </a:p>
            </p:txBody>
          </p:sp>
          <p:sp>
            <p:nvSpPr>
              <p:cNvPr id="13" name="Text Box 67"/>
              <p:cNvSpPr txBox="1">
                <a:spLocks noChangeArrowheads="1"/>
              </p:cNvSpPr>
              <p:nvPr/>
            </p:nvSpPr>
            <p:spPr bwMode="auto">
              <a:xfrm>
                <a:off x="1889" y="1797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w</a:t>
                </a:r>
                <a:endParaRPr lang="ru-RU" i="1" dirty="0"/>
              </a:p>
            </p:txBody>
          </p:sp>
          <p:sp>
            <p:nvSpPr>
              <p:cNvPr id="14" name="Line 68"/>
              <p:cNvSpPr>
                <a:spLocks noChangeShapeType="1"/>
              </p:cNvSpPr>
              <p:nvPr/>
            </p:nvSpPr>
            <p:spPr bwMode="auto">
              <a:xfrm>
                <a:off x="2472" y="1389"/>
                <a:ext cx="0" cy="113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 flipV="1">
                <a:off x="975" y="1253"/>
                <a:ext cx="1814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1769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71"/>
              <p:cNvSpPr txBox="1">
                <a:spLocks noChangeArrowheads="1"/>
              </p:cNvSpPr>
              <p:nvPr/>
            </p:nvSpPr>
            <p:spPr bwMode="auto">
              <a:xfrm>
                <a:off x="2368" y="2626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N</a:t>
                </a:r>
                <a:endParaRPr lang="ru-RU" i="1" dirty="0"/>
              </a:p>
            </p:txBody>
          </p:sp>
          <p:sp>
            <p:nvSpPr>
              <p:cNvPr id="18" name="Arc 72"/>
              <p:cNvSpPr>
                <a:spLocks/>
              </p:cNvSpPr>
              <p:nvPr/>
            </p:nvSpPr>
            <p:spPr bwMode="auto">
              <a:xfrm rot="2460546">
                <a:off x="1247" y="1887"/>
                <a:ext cx="182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Text Box 73"/>
              <p:cNvSpPr txBox="1">
                <a:spLocks noChangeArrowheads="1"/>
              </p:cNvSpPr>
              <p:nvPr/>
            </p:nvSpPr>
            <p:spPr bwMode="auto">
              <a:xfrm>
                <a:off x="1338" y="1793"/>
                <a:ext cx="191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>
                    <a:latin typeface="Symbol" pitchFamily="18" charset="2"/>
                  </a:rPr>
                  <a:t>q</a:t>
                </a:r>
                <a:endParaRPr lang="ru-RU" i="1" dirty="0">
                  <a:latin typeface="Symbol" pitchFamily="18" charset="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 rot="-5400000">
              <a:off x="3066825" y="2492896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экран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с объектом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34" name="Схема 33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63256" y="3951583"/>
          <a:ext cx="2052228" cy="360040"/>
        </p:xfrm>
        <a:graphic>
          <a:graphicData uri="http://schemas.openxmlformats.org/presentationml/2006/ole">
            <p:oleObj spid="_x0000_s2053" name="Equation" r:id="rId9" imgW="144756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64288" y="4221088"/>
          <a:ext cx="1566863" cy="396875"/>
        </p:xfrm>
        <a:graphic>
          <a:graphicData uri="http://schemas.openxmlformats.org/presentationml/2006/ole">
            <p:oleObj spid="_x0000_s2054" name="Equation" r:id="rId10" imgW="11048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со сферой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1368705"/>
            <a:ext cx="432048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Каноническое уравнение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1815115"/>
            <a:ext cx="568863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Параметрическое уравнение базовой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646236" y="2444130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9862" y="2924944"/>
            <a:ext cx="465221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Получаем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659185" y="4478734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3. Находим корни:</a:t>
            </a:r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148064" y="2910334"/>
          <a:ext cx="1709738" cy="374650"/>
        </p:xfrm>
        <a:graphic>
          <a:graphicData uri="http://schemas.openxmlformats.org/presentationml/2006/ole">
            <p:oleObj spid="_x0000_s3080" name="Equation" r:id="rId4" imgW="927000" imgH="20304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092575" y="3647963"/>
          <a:ext cx="1415529" cy="355711"/>
        </p:xfrm>
        <a:graphic>
          <a:graphicData uri="http://schemas.openxmlformats.org/presentationml/2006/ole">
            <p:oleObj spid="_x0000_s3082" name="Equation" r:id="rId5" imgW="812520" imgH="203040" progId="Equation.DSMT4">
              <p:embed/>
            </p:oleObj>
          </a:graphicData>
        </a:graphic>
      </p:graphicFrame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2195736" y="3284984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2195736" y="3645024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2705100" y="4157663"/>
          <a:ext cx="5484813" cy="1071562"/>
        </p:xfrm>
        <a:graphic>
          <a:graphicData uri="http://schemas.openxmlformats.org/presentationml/2006/ole">
            <p:oleObj spid="_x0000_s3083" name="Equation" r:id="rId6" imgW="3530520" imgH="685800" progId="Equation.DSMT4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084888" y="1819977"/>
          <a:ext cx="1366837" cy="430212"/>
        </p:xfrm>
        <a:graphic>
          <a:graphicData uri="http://schemas.openxmlformats.org/presentationml/2006/ole">
            <p:oleObj spid="_x0000_s3086" name="Equation" r:id="rId7" imgW="888840" imgH="279360" progId="Equation.DSMT4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644008" y="1340768"/>
          <a:ext cx="1728192" cy="414888"/>
        </p:xfrm>
        <a:graphic>
          <a:graphicData uri="http://schemas.openxmlformats.org/presentationml/2006/ole">
            <p:oleObj spid="_x0000_s3087" name="Equation" r:id="rId8" imgW="952200" imgH="228600" progId="Equation.DSMT4">
              <p:embed/>
            </p:oleObj>
          </a:graphicData>
        </a:graphic>
      </p:graphicFrame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683568" y="5435932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. Находим точку пересечения:</a:t>
            </a:r>
            <a:endParaRPr lang="ru-RU" dirty="0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5406735"/>
          <a:ext cx="1355773" cy="371370"/>
        </p:xfrm>
        <a:graphic>
          <a:graphicData uri="http://schemas.openxmlformats.org/presentationml/2006/ole">
            <p:oleObj spid="_x0000_s3090" name="Equation" r:id="rId9" imgW="787320" imgH="215640" progId="Equation.DSMT4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4716016" y="2420888"/>
          <a:ext cx="1617663" cy="523875"/>
        </p:xfrm>
        <a:graphic>
          <a:graphicData uri="http://schemas.openxmlformats.org/presentationml/2006/ole">
            <p:oleObj spid="_x0000_s3091" name="Equation" r:id="rId10" imgW="939600" imgH="304560" progId="Equation.DSMT4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2767013" y="3279775"/>
          <a:ext cx="3781425" cy="436563"/>
        </p:xfrm>
        <a:graphic>
          <a:graphicData uri="http://schemas.openxmlformats.org/presentationml/2006/ole">
            <p:oleObj spid="_x0000_s3092" name="Equation" r:id="rId11" imgW="219708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20" grpId="0"/>
      <p:bldP spid="21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3280</TotalTime>
  <Words>1095</Words>
  <Application>Microsoft Office PowerPoint</Application>
  <PresentationFormat>Экран (4:3)</PresentationFormat>
  <Paragraphs>263</Paragraphs>
  <Slides>29</Slides>
  <Notes>28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RU</vt:lpstr>
      <vt:lpstr>Формула</vt:lpstr>
      <vt:lpstr>Equation</vt:lpstr>
      <vt:lpstr>(трассировка лучей)</vt:lpstr>
      <vt:lpstr>Трассировка лучей</vt:lpstr>
      <vt:lpstr>Прямая трассировка (Direct Ray Tracing)</vt:lpstr>
      <vt:lpstr>Обратная трассировка (Reverse Ray Tracing)</vt:lpstr>
      <vt:lpstr>Обратная трассировка (Reverse Ray Tracing)</vt:lpstr>
      <vt:lpstr>Обратная трассировка (минимальный код на визитке, Paul Heckbert )</vt:lpstr>
      <vt:lpstr>Задание наблюдателя</vt:lpstr>
      <vt:lpstr>Пересечение луча с объектом</vt:lpstr>
      <vt:lpstr>Пересечение луча r(t)=e+dt со сферой</vt:lpstr>
      <vt:lpstr>Пересечение луча r(t)=e+dt с произвольной сферой</vt:lpstr>
      <vt:lpstr>Пересечение луча r(t)=e+dt с базовой плоскостью</vt:lpstr>
      <vt:lpstr>Пересечение луча r(t)=e+dt с произвольной плоскостью</vt:lpstr>
      <vt:lpstr>Использование экстентов</vt:lpstr>
      <vt:lpstr>Достоинства и недостатки обратной трассировки лучей</vt:lpstr>
      <vt:lpstr>Пример расчета в лесу с водой (особенности)</vt:lpstr>
      <vt:lpstr>Алгоритм расчета в лесу с водой (стандартная растеризация)</vt:lpstr>
      <vt:lpstr>Алгоритм расчета в лесу с водой (трассировка лучей)</vt:lpstr>
      <vt:lpstr>Пример сглаживания SSAA</vt:lpstr>
      <vt:lpstr>Пример расчета отражения</vt:lpstr>
      <vt:lpstr>Пример расчета отражения (Луиджи из м/ф «Тачки»)</vt:lpstr>
      <vt:lpstr>Трассировка первичных лучей (ray casting vs ray tracing)</vt:lpstr>
      <vt:lpstr>Трассировка путей (path tracing)</vt:lpstr>
      <vt:lpstr>Трассировка путей  (BDPT и MLT)</vt:lpstr>
      <vt:lpstr>Излучательность (radiosity )</vt:lpstr>
      <vt:lpstr>Окружающие помехи (ambient occlusion)</vt:lpstr>
      <vt:lpstr>Фотонные карты (Photon Mapping)</vt:lpstr>
      <vt:lpstr>Примеры в режиме реального времени (от NVidia)</vt:lpstr>
      <vt:lpstr>Примеры в режиме реального времени (от Intel)</vt:lpstr>
      <vt:lpstr>Примеры в режиме реального времени (AntiPlanet2 - мир сфер)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271</cp:revision>
  <dcterms:created xsi:type="dcterms:W3CDTF">2014-02-11T08:42:57Z</dcterms:created>
  <dcterms:modified xsi:type="dcterms:W3CDTF">2019-04-30T03:44:47Z</dcterms:modified>
</cp:coreProperties>
</file>