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7" r:id="rId5"/>
    <p:sldId id="258" r:id="rId6"/>
    <p:sldId id="259" r:id="rId7"/>
    <p:sldId id="278" r:id="rId8"/>
    <p:sldId id="268" r:id="rId9"/>
    <p:sldId id="265" r:id="rId10"/>
    <p:sldId id="270" r:id="rId11"/>
    <p:sldId id="272" r:id="rId12"/>
    <p:sldId id="273" r:id="rId13"/>
    <p:sldId id="274" r:id="rId14"/>
    <p:sldId id="279" r:id="rId15"/>
    <p:sldId id="275" r:id="rId16"/>
    <p:sldId id="280" r:id="rId17"/>
    <p:sldId id="281" r:id="rId18"/>
    <p:sldId id="276" r:id="rId19"/>
    <p:sldId id="277" r:id="rId20"/>
    <p:sldId id="284" r:id="rId21"/>
    <p:sldId id="282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520B6-5DA8-4C07-8F0A-7246DB89E475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336704"/>
          </a:xfrm>
        </p:spPr>
        <p:txBody>
          <a:bodyPr>
            <a:normAutofit/>
          </a:bodyPr>
          <a:lstStyle/>
          <a:p>
            <a:r>
              <a:rPr lang="ru-RU" dirty="0" smtClean="0"/>
              <a:t>Поэтапное выполнение</a:t>
            </a:r>
            <a:br>
              <a:rPr lang="ru-RU" dirty="0" smtClean="0"/>
            </a:br>
            <a:r>
              <a:rPr lang="ru-RU" dirty="0" smtClean="0"/>
              <a:t>работы №2</a:t>
            </a:r>
            <a:br>
              <a:rPr lang="ru-RU" dirty="0" smtClean="0"/>
            </a:br>
            <a:r>
              <a:rPr lang="ru-RU" dirty="0" smtClean="0"/>
              <a:t>по курсу</a:t>
            </a:r>
            <a:br>
              <a:rPr lang="ru-RU" dirty="0" smtClean="0"/>
            </a:br>
            <a:r>
              <a:rPr lang="ru-RU" dirty="0" smtClean="0"/>
              <a:t>«Компьютерная графика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i="1" dirty="0" smtClean="0"/>
              <a:t>Версия 1.1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2.3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Масштабирование по осям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Сжимаем сцену по каждой из осей: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glScalef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556792"/>
          <a:ext cx="8856985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944216"/>
                <a:gridCol w="1944216"/>
                <a:gridCol w="1944216"/>
                <a:gridCol w="1944217"/>
              </a:tblGrid>
              <a:tr h="3935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Масштаб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1/8</a:t>
                      </a:r>
                    </a:p>
                  </a:txBody>
                  <a:tcPr/>
                </a:tc>
              </a:tr>
              <a:tr h="16209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OY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OZ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2.4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Масштабирование по осям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Растягиваем сцену по каждой из осей: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glScalef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556792"/>
          <a:ext cx="8856985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944216"/>
                <a:gridCol w="1944216"/>
                <a:gridCol w="1944216"/>
                <a:gridCol w="1944217"/>
              </a:tblGrid>
              <a:tr h="3935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Масштаб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8</a:t>
                      </a:r>
                    </a:p>
                  </a:txBody>
                  <a:tcPr/>
                </a:tc>
              </a:tr>
              <a:tr h="16209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OY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OZ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060848"/>
            <a:ext cx="1800000" cy="139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3068961"/>
          <a:ext cx="8784975" cy="347143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16224"/>
                <a:gridCol w="2214246"/>
                <a:gridCol w="2340260"/>
                <a:gridCol w="2214245"/>
              </a:tblGrid>
              <a:tr h="177559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Сцена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697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latin typeface="Courier New" pitchFamily="49" charset="0"/>
                          <a:cs typeface="Courier New" pitchFamily="49" charset="0"/>
                        </a:rPr>
                        <a:t>glTranslatef 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(0, 0, 0)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</a:tr>
              <a:tr h="879151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latin typeface="Courier New" pitchFamily="49" charset="0"/>
                          <a:cs typeface="Courier New" pitchFamily="49" charset="0"/>
                        </a:rPr>
                        <a:t>gluLookAt</a:t>
                      </a:r>
                      <a:endParaRPr lang="ru-RU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2.5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Камера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1. Сравните перемещение по сцене с помощью каждой из команд</a:t>
            </a:r>
            <a:r>
              <a:rPr lang="ru-RU" noProof="1" smtClean="0">
                <a:latin typeface="Courier New" pitchFamily="49" charset="0"/>
                <a:cs typeface="Courier New" pitchFamily="49" charset="0"/>
              </a:rPr>
              <a:t>:</a:t>
            </a: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342900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glTranslatef </a:t>
            </a:r>
            <a:endParaRPr lang="ru-RU" noProof="1" smtClean="0">
              <a:latin typeface="Courier New" pitchFamily="49" charset="0"/>
              <a:cs typeface="Courier New" pitchFamily="49" charset="0"/>
            </a:endParaRPr>
          </a:p>
          <a:p>
            <a:pPr marL="342900" indent="-342900"/>
            <a:r>
              <a:rPr lang="ru-RU" dirty="0" smtClean="0"/>
              <a:t>	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gluLookAt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12976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12976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212976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79512" y="2289646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2. Выпишите параметры этих команд для каждого случая,</a:t>
            </a:r>
          </a:p>
          <a:p>
            <a:pPr marL="342900" indent="-342900"/>
            <a:r>
              <a:rPr lang="ru-RU" dirty="0" smtClean="0"/>
              <a:t>     чтобы результат был одинаков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495" y="1772817"/>
          <a:ext cx="9045752" cy="482453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76065"/>
                <a:gridCol w="1692369"/>
                <a:gridCol w="1712259"/>
                <a:gridCol w="1712259"/>
                <a:gridCol w="1694329"/>
                <a:gridCol w="1658471"/>
              </a:tblGrid>
              <a:tr h="360039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1" smtClean="0">
                          <a:latin typeface="Courier New" pitchFamily="49" charset="0"/>
                          <a:cs typeface="Courier New" pitchFamily="49" charset="0"/>
                        </a:rPr>
                        <a:t>glOrtho</a:t>
                      </a:r>
                      <a:endParaRPr lang="ru-RU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noProof="1" smtClean="0">
                          <a:latin typeface="Courier New" pitchFamily="49" charset="0"/>
                          <a:cs typeface="Courier New" pitchFamily="49" charset="0"/>
                        </a:rPr>
                        <a:t>glFrustum</a:t>
                      </a:r>
                      <a:endParaRPr lang="ru-RU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b="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>
                          <a:latin typeface="Courier New" pitchFamily="49" charset="0"/>
                          <a:cs typeface="Courier New" pitchFamily="49" charset="0"/>
                        </a:rPr>
                        <a:t>gluPerspective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591750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(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-400, 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400,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-300,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300,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000)</a:t>
                      </a:r>
                      <a:endParaRPr lang="ru-RU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(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-400, 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400,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-300,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300,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000)</a:t>
                      </a:r>
                      <a:endParaRPr lang="en-US" sz="1200" noProof="1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(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2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00, 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2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-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15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15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000)</a:t>
                      </a:r>
                      <a:endParaRPr lang="en-US" sz="1200" noProof="1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(  60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800.0/600.0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(  90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 800./600.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 500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,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5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000</a:t>
                      </a:r>
                      <a:r>
                        <a:rPr lang="ru-RU" sz="1200" noProof="1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200" noProof="1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en-US" sz="1200" noProof="1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187447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Вид</a:t>
                      </a:r>
                      <a:r>
                        <a:rPr lang="en-US" sz="1400" b="0" dirty="0" smtClean="0"/>
                        <a:t> </a:t>
                      </a:r>
                      <a:r>
                        <a:rPr lang="ru-RU" sz="1400" b="0" dirty="0" smtClean="0"/>
                        <a:t>со</a:t>
                      </a:r>
                      <a:r>
                        <a:rPr lang="ru-RU" sz="1400" b="0" baseline="0" dirty="0" smtClean="0"/>
                        <a:t> сдвигом</a:t>
                      </a:r>
                      <a:r>
                        <a:rPr lang="en-US" sz="1400" b="0" baseline="0" dirty="0" smtClean="0"/>
                        <a:t/>
                      </a:r>
                      <a:br>
                        <a:rPr lang="en-US" sz="1400" b="0" baseline="0" dirty="0" smtClean="0"/>
                      </a:br>
                      <a:r>
                        <a:rPr lang="ru-RU" sz="1400" b="0" baseline="0" dirty="0" smtClean="0"/>
                        <a:t> по </a:t>
                      </a:r>
                      <a:r>
                        <a:rPr lang="en-US" sz="1400" b="0" baseline="0" dirty="0" smtClean="0"/>
                        <a:t>OZ</a:t>
                      </a:r>
                      <a:endParaRPr lang="ru-RU" sz="1400" b="0" dirty="0" smtClean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-800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-</a:t>
                      </a:r>
                      <a:r>
                        <a:rPr lang="ru-RU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8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-500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-800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</a:tr>
              <a:tr h="19442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Вид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ru-RU" sz="1200" b="0" dirty="0" smtClean="0"/>
                        <a:t>без</a:t>
                      </a:r>
                      <a:r>
                        <a:rPr lang="ru-RU" sz="1200" b="0" baseline="0" dirty="0" smtClean="0"/>
                        <a:t> сдвига</a:t>
                      </a:r>
                      <a:endParaRPr lang="ru-RU" sz="1200" b="0" dirty="0" smtClean="0"/>
                    </a:p>
                    <a:p>
                      <a:pPr algn="ctr"/>
                      <a:endParaRPr lang="ru-RU" sz="12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</a:t>
                      </a:r>
                      <a:r>
                        <a:rPr lang="ru-RU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-50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</a:t>
                      </a:r>
                      <a:r>
                        <a:rPr lang="ru-RU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-500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</a:t>
                      </a:r>
                      <a:r>
                        <a:rPr lang="ru-RU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-200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ourier New" pitchFamily="49" charset="0"/>
                          <a:cs typeface="Courier New" pitchFamily="49" charset="0"/>
                        </a:rPr>
                        <a:t>Сдвиг </a:t>
                      </a:r>
                      <a:r>
                        <a:rPr lang="en-US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= </a:t>
                      </a:r>
                      <a:r>
                        <a:rPr lang="ru-RU" sz="1600" baseline="0" dirty="0" smtClean="0">
                          <a:latin typeface="Courier New" pitchFamily="49" charset="0"/>
                          <a:cs typeface="Courier New" pitchFamily="49" charset="0"/>
                        </a:rPr>
                        <a:t>-500</a:t>
                      </a:r>
                      <a:endParaRPr lang="ru-RU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2.6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Проекции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Сравните варианты проекций  с помощью разных команд и их параметров</a:t>
            </a:r>
            <a:br>
              <a:rPr lang="ru-RU" dirty="0" smtClean="0"/>
            </a:br>
            <a:r>
              <a:rPr lang="ru-RU" dirty="0" smtClean="0"/>
              <a:t>для сцены в изометрическом положении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44" y="2880000"/>
            <a:ext cx="1620000" cy="125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9041" y="2880000"/>
            <a:ext cx="1620000" cy="125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880000"/>
            <a:ext cx="1620000" cy="125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60312" y="2880000"/>
            <a:ext cx="1620000" cy="125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32" y="4860000"/>
            <a:ext cx="1620000" cy="125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860000"/>
            <a:ext cx="1620000" cy="125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860000"/>
            <a:ext cx="1620000" cy="125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2883009"/>
            <a:ext cx="1620000" cy="125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60205" y="4860000"/>
            <a:ext cx="1620000" cy="125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752" y="4869160"/>
            <a:ext cx="1620000" cy="125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Текстурирование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988840"/>
            <a:ext cx="62299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dirty="0" smtClean="0"/>
              <a:t>В этом разделе изучается работа с текстурами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noProof="1" smtClean="0"/>
              <a:t>Вы повторяете все тоже, </a:t>
            </a:r>
          </a:p>
          <a:p>
            <a:pPr marL="342900" indent="-342900"/>
            <a:r>
              <a:rPr lang="ru-RU" sz="2400" noProof="1" smtClean="0"/>
              <a:t>но со своей фигорой и своими текстурами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3.1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Пример загрузки текстуры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BMP(32bit)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496" y="1331471"/>
            <a:ext cx="9098966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short w, h;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FILE *file = fopen("texture.bmp", "rb");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fseek(file, 18, SEEK_SET); fread(&amp;w, 2, 1, file);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fseek(file, 2, SEEK_CUR);  fread(&amp;h, 2, 1, file);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unsigned char *pixels = new unsigned char [ w*h*3 ];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fseek(file, 30, SEEK_CUR); fread(pixels, 3, w*h, file);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fclose(file);</a:t>
            </a:r>
          </a:p>
          <a:p>
            <a:endParaRPr lang="en-US" sz="1400" noProof="1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GLuint tex;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glGenTextures ( 1, &amp;tex 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glBindTexture ( GL_TEXTURE_2D, tex 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glTexParameteri(GL_TEXTURE_2D, GL_TEXTURE_MIN_FILTER, GL_LINEAR);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glTexParameteri(GL_TEXTURE_2D, GL_TEXTURE_MAG_FILTER, GL_LINEAR);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glTexEnvi ( GL_TEXTURE_ENV, GL_TEXTURE_ENV_MODE, GL_REPLACE 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gluBuild2DMipmaps ( GL_TEXTURE_2D, 3, w, h, GL_BGR_EXT, GL_UNSIGNED_BYTE, pixels );</a:t>
            </a:r>
          </a:p>
          <a:p>
            <a:pPr marL="342900" indent="-342900"/>
            <a:endParaRPr lang="ru-RU" sz="2400" noProof="1" smtClean="0"/>
          </a:p>
          <a:p>
            <a:r>
              <a:rPr lang="ru-RU" sz="1600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w</a:t>
            </a:r>
            <a:r>
              <a:rPr lang="ru-RU" sz="1600" noProof="1" smtClean="0">
                <a:latin typeface="Courier New" pitchFamily="49" charset="0"/>
                <a:cs typeface="Courier New" pitchFamily="49" charset="0"/>
              </a:rPr>
              <a:t> и</a:t>
            </a: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h</a:t>
            </a:r>
            <a:r>
              <a:rPr lang="ru-RU" sz="1600" noProof="1" smtClean="0">
                <a:latin typeface="Courier New" pitchFamily="49" charset="0"/>
                <a:cs typeface="Courier New" pitchFamily="49" charset="0"/>
              </a:rPr>
              <a:t> – это разрешение текстуры</a:t>
            </a:r>
          </a:p>
          <a:p>
            <a:r>
              <a:rPr lang="ru-RU" sz="1600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pixels</a:t>
            </a:r>
            <a:r>
              <a:rPr lang="ru-RU" sz="1600" noProof="1" smtClean="0">
                <a:latin typeface="Courier New" pitchFamily="49" charset="0"/>
                <a:cs typeface="Courier New" pitchFamily="49" charset="0"/>
              </a:rPr>
              <a:t> – это сам массив пикселей текстуры</a:t>
            </a:r>
            <a:endParaRPr lang="en-US" sz="1600" noProof="1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3.2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Одна текстура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Зададим в центре куб (а вы – более сложные фигуры, например, пирамиду, трапецию,…)</a:t>
            </a:r>
            <a:br>
              <a:rPr lang="ru-RU" dirty="0" smtClean="0"/>
            </a:br>
            <a:r>
              <a:rPr lang="ru-RU" dirty="0" smtClean="0"/>
              <a:t>и наложим на нее текстуры:</a:t>
            </a:r>
          </a:p>
          <a:p>
            <a:pPr marL="342900" indent="-342900">
              <a:buAutoNum type="arabicParenR"/>
            </a:pPr>
            <a:r>
              <a:rPr lang="ru-RU" dirty="0" smtClean="0"/>
              <a:t>Независимо на каждую грань</a:t>
            </a:r>
          </a:p>
          <a:p>
            <a:pPr marL="342900" indent="-342900">
              <a:buFontTx/>
              <a:buAutoNum type="arabicParenR"/>
            </a:pPr>
            <a:r>
              <a:rPr lang="ru-RU" dirty="0" smtClean="0"/>
              <a:t>Вырезая 1/9 для каждой </a:t>
            </a:r>
            <a:r>
              <a:rPr lang="ru-RU" dirty="0" smtClean="0"/>
              <a:t>грани (текстура продолжается на следующие грани)</a:t>
            </a:r>
            <a:endParaRPr lang="ru-RU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2514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933056"/>
            <a:ext cx="3600000" cy="279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933056"/>
            <a:ext cx="3600000" cy="279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3.3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Несколько текстур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229200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61048"/>
            <a:ext cx="3600000" cy="279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4.1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Нормали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каждой вершины своей фигуры посчитать нормали и нарисовать их отрезками:</a:t>
            </a:r>
          </a:p>
          <a:p>
            <a:pPr marL="342900" indent="-342900">
              <a:buAutoNum type="arabicParenR"/>
            </a:pPr>
            <a:r>
              <a:rPr lang="ru-RU" dirty="0" err="1" smtClean="0"/>
              <a:t>Несглаженные</a:t>
            </a:r>
            <a:r>
              <a:rPr lang="ru-RU" dirty="0" smtClean="0"/>
              <a:t> нормали (по 3 </a:t>
            </a:r>
            <a:r>
              <a:rPr lang="ru-RU" u="sng" dirty="0" smtClean="0"/>
              <a:t>разных</a:t>
            </a:r>
            <a:r>
              <a:rPr lang="ru-RU" dirty="0" smtClean="0"/>
              <a:t> в </a:t>
            </a:r>
            <a:r>
              <a:rPr lang="ru-RU" dirty="0" smtClean="0"/>
              <a:t>каждой вершине)</a:t>
            </a:r>
          </a:p>
          <a:p>
            <a:pPr marL="342900" indent="-342900">
              <a:buAutoNum type="arabicParenR"/>
            </a:pPr>
            <a:r>
              <a:rPr lang="ru-RU" dirty="0" smtClean="0"/>
              <a:t>Сглаженные нормали (по </a:t>
            </a:r>
            <a:r>
              <a:rPr lang="ru-RU" dirty="0" smtClean="0"/>
              <a:t>3 </a:t>
            </a:r>
            <a:r>
              <a:rPr lang="ru-RU" u="sng" dirty="0" smtClean="0"/>
              <a:t>одинаковых</a:t>
            </a:r>
            <a:r>
              <a:rPr lang="ru-RU" dirty="0" smtClean="0"/>
              <a:t> </a:t>
            </a:r>
            <a:r>
              <a:rPr lang="ru-RU" dirty="0" smtClean="0"/>
              <a:t>в каждой вершине)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789040"/>
            <a:ext cx="3600000" cy="279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789040"/>
            <a:ext cx="3600000" cy="279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4.2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Освещение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стационарное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Включить освещение только для </a:t>
            </a:r>
            <a:r>
              <a:rPr lang="ru-RU" dirty="0" smtClean="0"/>
              <a:t>объекта</a:t>
            </a:r>
          </a:p>
          <a:p>
            <a:pPr marL="342900" indent="-342900">
              <a:buAutoNum type="arabicParenR"/>
            </a:pPr>
            <a:r>
              <a:rPr lang="ru-RU" dirty="0" smtClean="0"/>
              <a:t>Нормали сглажены и </a:t>
            </a:r>
            <a:r>
              <a:rPr lang="ru-RU" dirty="0" err="1" smtClean="0"/>
              <a:t>несглажены</a:t>
            </a:r>
            <a:r>
              <a:rPr lang="ru-RU" dirty="0" smtClean="0"/>
              <a:t> </a:t>
            </a:r>
          </a:p>
          <a:p>
            <a:pPr marL="342900" indent="-342900">
              <a:buAutoNum type="arabicParenR"/>
            </a:pPr>
            <a:r>
              <a:rPr lang="ru-RU" dirty="0" smtClean="0"/>
              <a:t>С </a:t>
            </a:r>
            <a:r>
              <a:rPr lang="ru-RU" dirty="0" smtClean="0"/>
              <a:t>учетом цвета </a:t>
            </a:r>
            <a:r>
              <a:rPr lang="ru-RU" dirty="0" smtClean="0"/>
              <a:t>материала и без его учета</a:t>
            </a:r>
            <a:endParaRPr lang="ru-RU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488" y="2204864"/>
            <a:ext cx="2880000" cy="223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60" y="2204864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60" y="4509121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488" y="4509120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Цель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268760"/>
            <a:ext cx="79928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/>
            <a:r>
              <a:rPr lang="ru-RU" sz="2000" dirty="0" smtClean="0"/>
              <a:t>Инструкция создана для облегчения выполнения работы №2</a:t>
            </a:r>
          </a:p>
          <a:p>
            <a:pPr indent="342900"/>
            <a:endParaRPr lang="ru-RU" sz="2000" dirty="0" smtClean="0"/>
          </a:p>
          <a:p>
            <a:pPr indent="342900"/>
            <a:r>
              <a:rPr lang="ru-RU" sz="2000" dirty="0" smtClean="0"/>
              <a:t>Здесь предлагается поэтапное выполнение работы,</a:t>
            </a:r>
            <a:br>
              <a:rPr lang="ru-RU" sz="2000" dirty="0" smtClean="0"/>
            </a:br>
            <a:r>
              <a:rPr lang="ru-RU" sz="2000" dirty="0" smtClean="0"/>
              <a:t>от простого ко все более сложному</a:t>
            </a:r>
          </a:p>
          <a:p>
            <a:pPr indent="342900"/>
            <a:endParaRPr lang="ru-RU" sz="2000" dirty="0" smtClean="0"/>
          </a:p>
          <a:p>
            <a:pPr indent="342900"/>
            <a:r>
              <a:rPr lang="ru-RU" sz="2000" dirty="0" smtClean="0"/>
              <a:t>По каждому этапу от вас требуется сделать соответствующие </a:t>
            </a:r>
            <a:r>
              <a:rPr lang="ru-RU" sz="2000" dirty="0" err="1" smtClean="0"/>
              <a:t>скриншоты</a:t>
            </a:r>
            <a:r>
              <a:rPr lang="ru-RU" sz="2000" dirty="0" smtClean="0"/>
              <a:t> (наподобие тех, что здесь приводятся)</a:t>
            </a:r>
            <a:br>
              <a:rPr lang="ru-RU" sz="2000" dirty="0" smtClean="0"/>
            </a:br>
            <a:r>
              <a:rPr lang="ru-RU" sz="2000" dirty="0" smtClean="0"/>
              <a:t>и указать нужные команды </a:t>
            </a:r>
            <a:r>
              <a:rPr lang="en-US" sz="2000" dirty="0" smtClean="0"/>
              <a:t>OpenGL (</a:t>
            </a:r>
            <a:r>
              <a:rPr lang="ru-RU" sz="2000" dirty="0" smtClean="0"/>
              <a:t>с параметрами</a:t>
            </a:r>
            <a:r>
              <a:rPr lang="en-US" sz="2000" dirty="0" smtClean="0"/>
              <a:t>) </a:t>
            </a:r>
            <a:r>
              <a:rPr lang="ru-RU" sz="2000" dirty="0" smtClean="0"/>
              <a:t>для их получения</a:t>
            </a:r>
          </a:p>
          <a:p>
            <a:pPr indent="342900"/>
            <a:endParaRPr lang="ru-RU" sz="2000" dirty="0" smtClean="0"/>
          </a:p>
          <a:p>
            <a:pPr indent="342900"/>
            <a:r>
              <a:rPr lang="ru-RU" sz="2000" dirty="0" smtClean="0"/>
              <a:t>В конце ответить на вопросы</a:t>
            </a:r>
          </a:p>
          <a:p>
            <a:pPr indent="342900"/>
            <a:endParaRPr lang="ru-RU" sz="2000" dirty="0" smtClean="0"/>
          </a:p>
          <a:p>
            <a:pPr indent="342900"/>
            <a:r>
              <a:rPr lang="ru-RU" sz="2000" dirty="0" smtClean="0"/>
              <a:t>Выполнив указанные действия и занеся результаты в отчет,</a:t>
            </a:r>
            <a:br>
              <a:rPr lang="ru-RU" sz="2000" dirty="0" smtClean="0"/>
            </a:br>
            <a:r>
              <a:rPr lang="ru-RU" sz="2000" dirty="0" smtClean="0"/>
              <a:t>вы можете получить до 15 баллов</a:t>
            </a:r>
          </a:p>
          <a:p>
            <a:pPr indent="342900"/>
            <a:r>
              <a:rPr lang="ru-RU" sz="2000" dirty="0" smtClean="0"/>
              <a:t>Для повышения баллов вам нужно реализовать различные </a:t>
            </a:r>
            <a:r>
              <a:rPr lang="ru-RU" sz="2000" dirty="0" err="1" smtClean="0"/>
              <a:t>допзадания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4.3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Освещение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 вращением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Включить освещение </a:t>
            </a:r>
            <a:r>
              <a:rPr lang="ru-RU" dirty="0" smtClean="0"/>
              <a:t>и вращение только </a:t>
            </a:r>
            <a:r>
              <a:rPr lang="ru-RU" dirty="0" smtClean="0"/>
              <a:t>для </a:t>
            </a:r>
            <a:r>
              <a:rPr lang="ru-RU" dirty="0" smtClean="0"/>
              <a:t>объекта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628800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628800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05064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005064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005064"/>
            <a:ext cx="2880000" cy="22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Продвинутый уровень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556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пунктах 1-4 вы можете набрать до 15 баллов</a:t>
            </a:r>
          </a:p>
          <a:p>
            <a:r>
              <a:rPr lang="ru-RU" dirty="0" smtClean="0"/>
              <a:t>Для получения оставшихся вам нужно реализовать тиражирование сечений</a:t>
            </a:r>
          </a:p>
          <a:p>
            <a:endParaRPr lang="ru-RU" dirty="0" smtClean="0"/>
          </a:p>
          <a:p>
            <a:r>
              <a:rPr lang="ru-RU" dirty="0" smtClean="0"/>
              <a:t>Дополнительные баллы можно получить, например,</a:t>
            </a:r>
            <a:br>
              <a:rPr lang="ru-RU" dirty="0" smtClean="0"/>
            </a:br>
            <a:r>
              <a:rPr lang="ru-RU" dirty="0" smtClean="0"/>
              <a:t>реализовав р</a:t>
            </a:r>
            <a:r>
              <a:rPr lang="ru-RU" dirty="0" smtClean="0"/>
              <a:t>азличные источники света</a:t>
            </a:r>
          </a:p>
          <a:p>
            <a:pPr marL="342900" indent="-342900">
              <a:buAutoNum type="arabicParenR"/>
            </a:pPr>
            <a:endParaRPr lang="ru-RU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6. Отвечаем на следующие вопросы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1052736"/>
            <a:ext cx="88569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spcAft>
                <a:spcPts val="600"/>
              </a:spcAft>
              <a:buAutoNum type="arabicParenR"/>
            </a:pPr>
            <a:r>
              <a:rPr lang="ru-RU" dirty="0" smtClean="0"/>
              <a:t>А что будет, если использовать</a:t>
            </a:r>
            <a:r>
              <a:rPr lang="en-US" dirty="0" smtClean="0"/>
              <a:t>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gluOrtho2D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вместо </a:t>
            </a:r>
            <a:r>
              <a:rPr lang="en-US" dirty="0" smtClean="0"/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glOrtho</a:t>
            </a:r>
            <a:r>
              <a:rPr lang="ru-RU" noProof="1" smtClean="0">
                <a:latin typeface="Courier New" pitchFamily="49" charset="0"/>
                <a:cs typeface="Courier New" pitchFamily="49" charset="0"/>
              </a:rPr>
              <a:t>?</a:t>
            </a:r>
            <a:br>
              <a:rPr lang="ru-RU" noProof="1" smtClean="0">
                <a:latin typeface="Courier New" pitchFamily="49" charset="0"/>
                <a:cs typeface="Courier New" pitchFamily="49" charset="0"/>
              </a:rPr>
            </a:br>
            <a:r>
              <a:rPr lang="ru-RU" noProof="1" smtClean="0">
                <a:cs typeface="Courier New" pitchFamily="49" charset="0"/>
              </a:rPr>
              <a:t>       </a:t>
            </a:r>
            <a:r>
              <a:rPr lang="ru-RU" dirty="0" smtClean="0"/>
              <a:t>При каких условиях разница  проявится?</a:t>
            </a:r>
            <a:endParaRPr lang="en-US" dirty="0" smtClean="0"/>
          </a:p>
          <a:p>
            <a:pPr indent="342900">
              <a:spcAft>
                <a:spcPts val="600"/>
              </a:spcAft>
              <a:buAutoNum type="arabicParenR"/>
            </a:pPr>
            <a:r>
              <a:rPr lang="ru-RU" dirty="0" smtClean="0">
                <a:cs typeface="Courier New" pitchFamily="49" charset="0"/>
              </a:rPr>
              <a:t>П</a:t>
            </a:r>
            <a:r>
              <a:rPr lang="ru-RU" dirty="0" smtClean="0"/>
              <a:t>очему при масштабировании</a:t>
            </a:r>
            <a:r>
              <a:rPr lang="en-US" dirty="0" smtClean="0"/>
              <a:t> </a:t>
            </a:r>
            <a:r>
              <a:rPr lang="ru-RU" dirty="0" smtClean="0"/>
              <a:t>и сдвиге по </a:t>
            </a:r>
            <a:r>
              <a:rPr lang="en-US" dirty="0" smtClean="0"/>
              <a:t>OZ</a:t>
            </a:r>
            <a:r>
              <a:rPr lang="ru-RU" dirty="0" smtClean="0"/>
              <a:t> результат не менялся?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dirty="0" smtClean="0">
                <a:cs typeface="Courier New" pitchFamily="49" charset="0"/>
              </a:rPr>
              <a:t>Что нужно сделать, чтобы эти изменения стали видны?</a:t>
            </a:r>
          </a:p>
          <a:p>
            <a:pPr indent="342900">
              <a:spcAft>
                <a:spcPts val="600"/>
              </a:spcAft>
              <a:buAutoNum type="arabicParenR"/>
            </a:pPr>
            <a:r>
              <a:rPr lang="ru-RU" dirty="0" smtClean="0">
                <a:cs typeface="Courier New" pitchFamily="49" charset="0"/>
              </a:rPr>
              <a:t>Что нужно сделать, чтобы корректно увидеть всю сцену,</a:t>
            </a:r>
            <a:br>
              <a:rPr lang="ru-RU" dirty="0" smtClean="0">
                <a:cs typeface="Courier New" pitchFamily="49" charset="0"/>
              </a:rPr>
            </a:br>
            <a:r>
              <a:rPr lang="ru-RU" dirty="0" smtClean="0">
                <a:cs typeface="Courier New" pitchFamily="49" charset="0"/>
              </a:rPr>
              <a:t>       если объекты (например, при повороте) выходят за пределы окна</a:t>
            </a:r>
            <a:r>
              <a:rPr lang="ru-RU" dirty="0" smtClean="0">
                <a:cs typeface="Courier New" pitchFamily="49" charset="0"/>
              </a:rPr>
              <a:t>?</a:t>
            </a:r>
          </a:p>
          <a:p>
            <a:pPr indent="342900">
              <a:spcAft>
                <a:spcPts val="600"/>
              </a:spcAft>
              <a:buAutoNum type="arabicParenR"/>
            </a:pPr>
            <a:r>
              <a:rPr lang="ru-RU" dirty="0" smtClean="0">
                <a:cs typeface="Courier New" pitchFamily="49" charset="0"/>
              </a:rPr>
              <a:t>Почему при большом отдалении сцены </a:t>
            </a:r>
            <a:r>
              <a:rPr lang="ru-RU" smtClean="0">
                <a:cs typeface="Courier New" pitchFamily="49" charset="0"/>
              </a:rPr>
              <a:t>все исчезает?</a:t>
            </a:r>
            <a:endParaRPr lang="ru-RU" dirty="0" smtClean="0">
              <a:cs typeface="Courier New" pitchFamily="49" charset="0"/>
            </a:endParaRPr>
          </a:p>
          <a:p>
            <a:pPr indent="342900">
              <a:buAutoNum type="arabicParenR"/>
            </a:pPr>
            <a:r>
              <a:rPr lang="ru-RU" dirty="0" smtClean="0">
                <a:cs typeface="Courier New" pitchFamily="49" charset="0"/>
              </a:rPr>
              <a:t>Как для камеры организовать «</a:t>
            </a:r>
            <a:r>
              <a:rPr lang="ru-RU" dirty="0" err="1" smtClean="0">
                <a:cs typeface="Courier New" pitchFamily="49" charset="0"/>
              </a:rPr>
              <a:t>стрейф</a:t>
            </a:r>
            <a:r>
              <a:rPr lang="ru-RU" dirty="0" smtClean="0">
                <a:cs typeface="Courier New" pitchFamily="49" charset="0"/>
              </a:rPr>
              <a:t>» (</a:t>
            </a:r>
            <a:r>
              <a:rPr lang="ru-RU" dirty="0" smtClean="0"/>
              <a:t>движение боком, «приставными шагами»</a:t>
            </a:r>
            <a:r>
              <a:rPr lang="ru-RU" dirty="0" smtClean="0">
                <a:cs typeface="Courier New" pitchFamily="49" charset="0"/>
              </a:rPr>
              <a:t>)?</a:t>
            </a:r>
            <a:endParaRPr lang="ru-RU" dirty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Создание базы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204864"/>
            <a:ext cx="79867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dirty="0" smtClean="0"/>
              <a:t>В этом разделе создаются (в целях удобства и наглядности):</a:t>
            </a:r>
          </a:p>
          <a:p>
            <a:pPr marL="342900" indent="-342900"/>
            <a:r>
              <a:rPr lang="ru-RU" sz="2400" noProof="1" smtClean="0"/>
              <a:t>  - оси координат</a:t>
            </a:r>
          </a:p>
          <a:p>
            <a:pPr marL="342900" indent="-342900"/>
            <a:r>
              <a:rPr lang="ru-RU" sz="2400" noProof="1" smtClean="0"/>
              <a:t>  - сетка</a:t>
            </a:r>
          </a:p>
          <a:p>
            <a:pPr marL="342900" indent="-342900"/>
            <a:r>
              <a:rPr lang="ru-RU" sz="2400" noProof="1" smtClean="0"/>
              <a:t>  - техмерный объект в центре</a:t>
            </a:r>
          </a:p>
          <a:p>
            <a:pPr marL="342900" indent="-342900"/>
            <a:endParaRPr lang="ru-RU" sz="2400" noProof="1" smtClean="0"/>
          </a:p>
          <a:p>
            <a:pPr marL="342900" indent="-342900"/>
            <a:r>
              <a:rPr lang="ru-RU" sz="2400" noProof="1" smtClean="0"/>
              <a:t>Вы можете инициализацию провести по-своему</a:t>
            </a:r>
            <a:endParaRPr lang="en-US" sz="2400" noProof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1.1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Оси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6920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1) Устанавливает центр системы координат в центр окна (800х600):</a:t>
            </a:r>
          </a:p>
          <a:p>
            <a:pPr marL="800100" lvl="1" indent="-342900"/>
            <a:r>
              <a:rPr lang="ru-RU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glOrtho</a:t>
            </a:r>
            <a:r>
              <a:rPr lang="ru-RU" noProof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-400, 400, -300, 300, -1000, 1000)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63923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1916832"/>
            <a:ext cx="4439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2) Рисуем разноцветные оси:</a:t>
            </a:r>
            <a:endParaRPr lang="en-US" dirty="0" smtClean="0"/>
          </a:p>
          <a:p>
            <a:pPr marL="800100" lvl="1" indent="-342900"/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glBegin(GL_LINES) + glEnd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glVertex2f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Сетка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65069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Рисуем сетку в плоскости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Z=0</a:t>
            </a:r>
            <a:r>
              <a:rPr lang="ru-RU" dirty="0" smtClean="0"/>
              <a:t>:</a:t>
            </a:r>
          </a:p>
          <a:p>
            <a:pPr marL="800100" lvl="1" indent="-342900"/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glBegin(GL_LINES)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glVertex2f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glEnable(GL_LINE_STIPPLE)+ glLineStipple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140968"/>
            <a:ext cx="463923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Объект 3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692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dirty="0" smtClean="0"/>
              <a:t>1) </a:t>
            </a:r>
            <a:r>
              <a:rPr lang="ru-RU" dirty="0" smtClean="0"/>
              <a:t>Включаем буфер глубины:</a:t>
            </a:r>
          </a:p>
          <a:p>
            <a:pPr marL="800100" lvl="1" indent="-342900"/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glClear(GL_DEPTH_BUFFER_BIT)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	glEnable(GL_DEPTH_TEST)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 glutInitDisplayMode(GLUT_RGB | GLUT_DEPTH)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77814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2</a:t>
            </a:r>
            <a:r>
              <a:rPr lang="en-US" dirty="0" smtClean="0"/>
              <a:t>) </a:t>
            </a:r>
            <a:r>
              <a:rPr lang="ru-RU" dirty="0" smtClean="0"/>
              <a:t>Рисуем в центре сферу, а поверх нее (чуть большего радиуса) - каркасную:</a:t>
            </a:r>
          </a:p>
          <a:p>
            <a:pPr marL="800100" lvl="1" indent="-342900"/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glutSolidSphere</a:t>
            </a:r>
          </a:p>
          <a:p>
            <a:pPr marL="800100" lvl="1" indent="-342900"/>
            <a:r>
              <a:rPr lang="en-US" noProof="1" smtClean="0">
                <a:latin typeface="Courier New" pitchFamily="49" charset="0"/>
                <a:cs typeface="Courier New" pitchFamily="49" charset="0"/>
              </a:rPr>
              <a:t>	 glutWireSphere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013176"/>
            <a:ext cx="3547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Вопрос:</a:t>
            </a:r>
            <a:br>
              <a:rPr lang="ru-RU" dirty="0" smtClean="0"/>
            </a:br>
            <a:r>
              <a:rPr lang="ru-RU" dirty="0" smtClean="0"/>
              <a:t>а что будет, если использовать</a:t>
            </a:r>
            <a:br>
              <a:rPr lang="ru-RU" dirty="0" smtClean="0"/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gluOrtho2D</a:t>
            </a:r>
          </a:p>
          <a:p>
            <a:pPr marL="342900" indent="-342900"/>
            <a:r>
              <a:rPr lang="ru-RU" dirty="0" smtClean="0">
                <a:latin typeface="Courier New" pitchFamily="49" charset="0"/>
                <a:cs typeface="Courier New" pitchFamily="49" charset="0"/>
              </a:rPr>
              <a:t>?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140968"/>
            <a:ext cx="463923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Навигация по сцене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204864"/>
            <a:ext cx="71913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dirty="0" smtClean="0"/>
              <a:t>В этом разделе изучается работа следующих команд:</a:t>
            </a:r>
          </a:p>
          <a:p>
            <a:pPr marL="342900" indent="-342900"/>
            <a:r>
              <a:rPr lang="ru-RU" sz="2400" noProof="1" smtClean="0"/>
              <a:t>  - перемещение, масштабирование и вращение</a:t>
            </a:r>
          </a:p>
          <a:p>
            <a:pPr marL="342900" indent="-342900"/>
            <a:r>
              <a:rPr lang="ru-RU" sz="2400" noProof="1" smtClean="0"/>
              <a:t>  - камера</a:t>
            </a:r>
          </a:p>
          <a:p>
            <a:pPr marL="342900" indent="-342900"/>
            <a:r>
              <a:rPr lang="ru-RU" sz="2400" noProof="1" smtClean="0"/>
              <a:t>  - ортографическая и перспективная проекции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Сдвиги по осям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Перемещаем сцену по каждой из осей: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glTranslatef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556792"/>
          <a:ext cx="8856985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944216"/>
                <a:gridCol w="1944216"/>
                <a:gridCol w="1944216"/>
                <a:gridCol w="1944217"/>
              </a:tblGrid>
              <a:tr h="3935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Сдвиг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300</a:t>
                      </a:r>
                    </a:p>
                  </a:txBody>
                  <a:tcPr/>
                </a:tc>
              </a:tr>
              <a:tr h="16209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OY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OZ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2.2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Повороты по осям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Поворачиваем сцену по каждой из осей: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glRotatef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556792"/>
          <a:ext cx="8856985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944216"/>
                <a:gridCol w="1944216"/>
                <a:gridCol w="1944216"/>
                <a:gridCol w="1944217"/>
              </a:tblGrid>
              <a:tr h="3935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Поворот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120°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180°</a:t>
                      </a:r>
                    </a:p>
                  </a:txBody>
                  <a:tcPr/>
                </a:tc>
              </a:tr>
              <a:tr h="16209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OY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</a:t>
                      </a:r>
                      <a:r>
                        <a:rPr lang="en-US" dirty="0" smtClean="0"/>
                        <a:t>OZ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229200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645024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20072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288" y="2060848"/>
            <a:ext cx="1800000" cy="13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685</Words>
  <Application>Microsoft Office PowerPoint</Application>
  <PresentationFormat>Экран (4:3)</PresentationFormat>
  <Paragraphs>172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Поэтапное выполнение работы №2 по курсу «Компьютерная графика»  Версия 1.1</vt:lpstr>
      <vt:lpstr>Цель</vt:lpstr>
      <vt:lpstr>1. Создание базы</vt:lpstr>
      <vt:lpstr>1.1. Оси</vt:lpstr>
      <vt:lpstr>1.2. Сетка</vt:lpstr>
      <vt:lpstr>1.3. Объект 3D</vt:lpstr>
      <vt:lpstr>2. Навигация по сцене</vt:lpstr>
      <vt:lpstr>2.1. Сдвиги по осям</vt:lpstr>
      <vt:lpstr>2.2. Повороты по осям</vt:lpstr>
      <vt:lpstr>2.3. Масштабирование по осям</vt:lpstr>
      <vt:lpstr>2.4. Масштабирование по осям</vt:lpstr>
      <vt:lpstr>2.5. Камера</vt:lpstr>
      <vt:lpstr>2.6. Проекции</vt:lpstr>
      <vt:lpstr>3. Текстурирование</vt:lpstr>
      <vt:lpstr>3.1. Пример загрузки текстуры BMP(32bit)</vt:lpstr>
      <vt:lpstr>3.2. Одна текстура</vt:lpstr>
      <vt:lpstr>3.3. Несколько текстур</vt:lpstr>
      <vt:lpstr>4.1. Нормали</vt:lpstr>
      <vt:lpstr>4.2. Освещение стационарное</vt:lpstr>
      <vt:lpstr>4.3. Освещение с вращением</vt:lpstr>
      <vt:lpstr>5. Продвинутый уровень</vt:lpstr>
      <vt:lpstr>6. Отвечаем на следующие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выполнение работы №2 по курсу «Компьютерная графика»</dc:title>
  <dc:creator>admin</dc:creator>
  <cp:lastModifiedBy>admin</cp:lastModifiedBy>
  <cp:revision>112</cp:revision>
  <dcterms:created xsi:type="dcterms:W3CDTF">2020-05-11T15:49:45Z</dcterms:created>
  <dcterms:modified xsi:type="dcterms:W3CDTF">2020-05-28T18:55:15Z</dcterms:modified>
</cp:coreProperties>
</file>