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6"/>
  </p:notesMasterIdLst>
  <p:sldIdLst>
    <p:sldId id="304" r:id="rId2"/>
    <p:sldId id="305" r:id="rId3"/>
    <p:sldId id="316" r:id="rId4"/>
    <p:sldId id="323" r:id="rId5"/>
    <p:sldId id="320" r:id="rId6"/>
    <p:sldId id="321" r:id="rId7"/>
    <p:sldId id="322" r:id="rId8"/>
    <p:sldId id="317" r:id="rId9"/>
    <p:sldId id="306" r:id="rId10"/>
    <p:sldId id="310" r:id="rId11"/>
    <p:sldId id="311" r:id="rId12"/>
    <p:sldId id="315" r:id="rId13"/>
    <p:sldId id="313" r:id="rId14"/>
    <p:sldId id="324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45" autoAdjust="0"/>
    <p:restoredTop sz="94625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5A0D32-C0FC-493F-B31C-C3424AE6CFEB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9270E2-0505-481C-B262-952D6BB7DD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E4859F47-EE67-4512-908A-5B5213894B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8C4B3C-CEC1-482E-A46D-D5BC22040A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AAE134-A0F0-455C-8631-AF9D8EA71DC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4090F-C1B6-4B55-BE05-A8A5EDDACD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3E99521B-94D9-4B27-BD03-57CAA35CEA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DFC56B-627D-4CF7-AA5A-62DF9ACC0D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B6312F-AF3E-4A3F-B990-5C8DF74BB1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1C05D9-9475-45CB-B720-DB0D81B37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6CCFD7-7150-472F-8C84-4C627BDFEE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BD7886-7018-45EC-A4B1-00D14B38A1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25B5D5-CB15-4D1F-8120-6BA5A5B2789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D01945B-F86B-4FA1-8CDD-EC14101EE3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примеры программ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3: множество точек</a:t>
            </a:r>
            <a:br>
              <a:rPr lang="ru-RU" sz="2800" dirty="0" smtClean="0"/>
            </a:br>
            <a:r>
              <a:rPr lang="ru-RU" sz="2400" dirty="0" smtClean="0"/>
              <a:t>(инициализация)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68760"/>
            <a:ext cx="8229600" cy="50405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глобальный цвет для всех точек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*/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GLubyte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ColorR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255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ColorG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255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ColorB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255;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глобальный размер всех точек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в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пикселях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*/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GLubyte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SizeofPoint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6;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структура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«точка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»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*/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struct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type_point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{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GLint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type_point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GLint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_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GLint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_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 {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_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_y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}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};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контейнер точек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*/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vector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&lt;type_point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&gt;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</a:t>
            </a:r>
            <a:r>
              <a:rPr lang="en-US" dirty="0" smtClean="0"/>
              <a:t>5 </a:t>
            </a:r>
            <a:r>
              <a:rPr lang="ru-RU" dirty="0" smtClean="0"/>
              <a:t>Пример программы рисования точек </a:t>
            </a:r>
            <a:r>
              <a:rPr lang="en-US" dirty="0" smtClean="0"/>
              <a:t> [1/4]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10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3: множество точек</a:t>
            </a:r>
            <a:br>
              <a:rPr lang="ru-RU" sz="2800" dirty="0" smtClean="0"/>
            </a:br>
            <a:r>
              <a:rPr lang="ru-RU" sz="2400" dirty="0" smtClean="0"/>
              <a:t>(функция </a:t>
            </a:r>
            <a:r>
              <a:rPr lang="ru-RU" sz="2400" dirty="0" err="1" smtClean="0"/>
              <a:t>отрисовки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</a:t>
            </a:r>
            <a:r>
              <a:rPr lang="en-US" dirty="0" smtClean="0"/>
              <a:t>5 </a:t>
            </a:r>
            <a:r>
              <a:rPr lang="ru-RU" dirty="0" smtClean="0"/>
              <a:t>Пример программы рисования точек </a:t>
            </a:r>
            <a:r>
              <a:rPr lang="en-US" dirty="0" smtClean="0"/>
              <a:t> [2/4]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68760"/>
            <a:ext cx="8229600" cy="5040560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void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Render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()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{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установка общего цвета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*/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glColor3ub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ColorR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ColorG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ColorB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установка общего размера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*/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glPointSize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SizeofPoint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установка режима сглаживания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*/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glEnable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GL_POINT_SMOOTH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вывод точек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*/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glBegin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GL_POINTS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for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0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&lt;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.size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();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++)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 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glVertex2i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[i].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[i].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glEnd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}</a:t>
            </a:r>
            <a:endParaRPr lang="en-US" sz="1400" noProof="1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3: множество точек</a:t>
            </a:r>
            <a:br>
              <a:rPr lang="ru-RU" sz="2800" dirty="0" smtClean="0"/>
            </a:br>
            <a:r>
              <a:rPr lang="ru-RU" sz="2400" dirty="0" smtClean="0"/>
              <a:t>(функция обработки клавиатуры)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</a:t>
            </a:r>
            <a:r>
              <a:rPr lang="en-US" dirty="0" smtClean="0"/>
              <a:t>5 </a:t>
            </a:r>
            <a:r>
              <a:rPr lang="ru-RU" dirty="0" smtClean="0"/>
              <a:t>Пример программы рисования точек </a:t>
            </a:r>
            <a:r>
              <a:rPr lang="en-US" dirty="0" smtClean="0"/>
              <a:t> [3/4]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536" y="1268760"/>
            <a:ext cx="8496944" cy="50405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void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Keyboard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unsigned char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{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случайное изменение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RGB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-компонент цвета всех точек при нажатии на любую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клавишу*/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'r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')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ColorR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rand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() %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256;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'g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')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ColorG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rand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() %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256;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'b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')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ColorB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rand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() %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256;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8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изменение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XY-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кординат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точек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на 5 пикселей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*/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.size();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'w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') for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0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&lt;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++)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].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+=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5;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's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') for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0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&lt;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++)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].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-=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5;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'a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') for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0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&lt;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++)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].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-=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5;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'd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') for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0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&lt;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++)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].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+=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5;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перерисовка окна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*/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glutPostRedisplay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}</a:t>
            </a:r>
            <a:endParaRPr lang="en-US" sz="1400" noProof="1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3: множество точек</a:t>
            </a:r>
            <a:br>
              <a:rPr lang="ru-RU" sz="2800" dirty="0" smtClean="0"/>
            </a:br>
            <a:r>
              <a:rPr lang="ru-RU" sz="2400" dirty="0" smtClean="0"/>
              <a:t>(функция обработки мыши)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</a:t>
            </a:r>
            <a:r>
              <a:rPr lang="en-US" dirty="0" smtClean="0"/>
              <a:t>5 </a:t>
            </a:r>
            <a:r>
              <a:rPr lang="ru-RU" dirty="0" smtClean="0"/>
              <a:t>Пример программы рисования точек </a:t>
            </a:r>
            <a:r>
              <a:rPr lang="en-US" dirty="0" smtClean="0"/>
              <a:t> [4/4]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68760"/>
            <a:ext cx="8229600" cy="5040560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void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Mouse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button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state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{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клавиша была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нажата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но не отпущена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*/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state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!=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GLUT_DOWN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return;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 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новая точка по левому клику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*/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button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GLUT_LEFT_BUTTON)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{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type_point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Height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–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.push_back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}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удаление последней точки по правому клику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*/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button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GLUT_RIGHT_BUTTON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.pop_back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 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перерисовка окна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*/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glutPostRedisplay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}</a:t>
            </a:r>
            <a:endParaRPr lang="en-US" sz="1400" noProof="1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Работа с меню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создание меню с подменю</a:t>
            </a:r>
            <a:r>
              <a:rPr lang="en-US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</a:t>
            </a:r>
            <a:r>
              <a:rPr lang="en-US" dirty="0" smtClean="0"/>
              <a:t>6 </a:t>
            </a:r>
            <a:r>
              <a:rPr lang="ru-RU" dirty="0" smtClean="0"/>
              <a:t>Пример работы с меню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68760"/>
            <a:ext cx="8229600" cy="504056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enum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type_keys 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{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KeyE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KeyP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KeyM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}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;</a:t>
            </a: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void 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MenuExecute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( int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pos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)</a:t>
            </a: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{</a:t>
            </a: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switch(pos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)</a:t>
            </a: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{</a:t>
            </a: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    case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KeyP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: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SizeofPoint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++; 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break;</a:t>
            </a: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    case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KeyM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: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SizeofPoint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-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-; 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break;</a:t>
            </a: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    case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KeyE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: 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exit(0);</a:t>
            </a: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}</a:t>
            </a: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}</a:t>
            </a: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void 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MenuCreate()</a:t>
            </a: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{</a:t>
            </a: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/* создание подменю 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*/</a:t>
            </a: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	int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menu_size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= glutCreateMenu ( MenuExecute 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	glutAddMenuEntry ( 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"Увеличить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",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KeyP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	glutAddMenuEntry ( 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"Уменьшить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",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KeyM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/* создание меню из двух 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пунктов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, первый из которых – подменю 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*/</a:t>
            </a: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	int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menu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= glutCreateMenu ( MenuExecute 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	glutAddSubMenu ( 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"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Изменение размера 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точки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",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menu_size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	glutAddMenuEntry ( 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"Выход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",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KeyE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/* назначение вызова меню на правый клик 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*/</a:t>
            </a: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  glutAttachMenu ( GLUT_RIGHT_BUTTON 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}</a:t>
            </a:r>
            <a:endParaRPr lang="en-US" sz="1200" noProof="1" smtClean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8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8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8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Работа с одномерным контейнером </a:t>
            </a:r>
            <a:r>
              <a:rPr lang="en-US" sz="2800" dirty="0" smtClean="0"/>
              <a:t>vector</a:t>
            </a:r>
            <a:r>
              <a:rPr lang="ru-RU" sz="2800" dirty="0" smtClean="0"/>
              <a:t>:</a:t>
            </a:r>
            <a:br>
              <a:rPr lang="ru-RU" sz="2800" dirty="0" smtClean="0"/>
            </a:br>
            <a:r>
              <a:rPr lang="ru-RU" sz="2400" dirty="0" smtClean="0"/>
              <a:t>очистка, добавление</a:t>
            </a:r>
            <a:r>
              <a:rPr lang="en-US" sz="2400" dirty="0" smtClean="0"/>
              <a:t>/</a:t>
            </a:r>
            <a:r>
              <a:rPr lang="ru-RU" sz="2400" dirty="0" smtClean="0"/>
              <a:t>удаление, изменение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2.2.1</a:t>
            </a:r>
            <a:r>
              <a:rPr lang="en-US" dirty="0" smtClean="0"/>
              <a:t> </a:t>
            </a:r>
            <a:r>
              <a:rPr lang="ru-RU" dirty="0" smtClean="0"/>
              <a:t>Пример программы для работы контейнером  </a:t>
            </a:r>
            <a:r>
              <a:rPr lang="en-US" dirty="0" smtClean="0"/>
              <a:t>[1/2]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91264" cy="509012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#include &lt;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vector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&gt;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подключаем класс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(контейнер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vector</a:t>
            </a:r>
            <a:endParaRPr lang="en-US" sz="1400" i="1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using namespace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std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 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чтобы не писать все время  std :: vector </a:t>
            </a:r>
            <a:endParaRPr lang="en-US" sz="1400" i="1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struct type_point { int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x,y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};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определяем тип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«вершина»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vector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&lt;type_point&gt;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 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создаем контейнер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вершин</a:t>
            </a:r>
            <a:endParaRPr lang="en-US" sz="1400" i="1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void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main()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{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добавляем элемент в конец контейнера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/>
            </a:r>
            <a:b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struct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type_point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.push_back (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);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изменяем элементы вектора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/>
            </a:r>
            <a:b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for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int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&lt;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.size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();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++;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удаляем последний элемент в контейнере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/>
            </a:r>
            <a:b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.pop_back();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очищаем контейнер-вектор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.clear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(); 	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Работа с двумерным контейнером </a:t>
            </a:r>
            <a:r>
              <a:rPr lang="en-US" sz="2800" dirty="0" smtClean="0"/>
              <a:t>vector</a:t>
            </a:r>
            <a:r>
              <a:rPr lang="ru-RU" sz="2800" dirty="0" smtClean="0"/>
              <a:t>:</a:t>
            </a:r>
            <a:br>
              <a:rPr lang="ru-RU" sz="2800" dirty="0" smtClean="0"/>
            </a:br>
            <a:r>
              <a:rPr lang="ru-RU" sz="2400" dirty="0" smtClean="0"/>
              <a:t>добавление и изменение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2.2.1</a:t>
            </a:r>
            <a:r>
              <a:rPr lang="en-US" dirty="0" smtClean="0"/>
              <a:t> </a:t>
            </a:r>
            <a:r>
              <a:rPr lang="ru-RU" dirty="0" smtClean="0"/>
              <a:t>Пример программы для работы контейнером  </a:t>
            </a:r>
            <a:r>
              <a:rPr lang="en-US" dirty="0" smtClean="0"/>
              <a:t>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91264" cy="509012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struct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type_point { int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x,y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};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        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определяем тип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«вершина»</a:t>
            </a:r>
            <a:endParaRPr lang="en-US" sz="1400" i="1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struct type_color { GLubyte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r,g,b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};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  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определяем тип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«цвет»</a:t>
            </a:r>
            <a:endParaRPr lang="en-US" sz="1400" i="1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endParaRPr lang="en-US" sz="1400" i="1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определяем тип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«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цветная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ломаная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»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struct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type_line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{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vector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&lt;type_point&gt;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ver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// список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вершин</a:t>
            </a:r>
            <a:endParaRPr lang="en-US" sz="1400" i="1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struct type_color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col;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	    // цвет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ломаной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};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         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vector &lt;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type_line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&gt;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создаем контейнер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ломаных</a:t>
            </a:r>
            <a:endParaRPr lang="en-US" sz="1400" i="1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void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main()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{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добавляем элемент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«ломаная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» в конец контейнера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/>
            </a:r>
            <a:b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struct type_line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.push_back(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);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изменяем элементы вектора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/>
            </a:r>
            <a:b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for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int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&lt;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.size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();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 {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].col.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r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].col.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].col.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b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255;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   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for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int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&lt;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].size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();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].ver[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++;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Простое консольное приложение </a:t>
            </a:r>
            <a:r>
              <a:rPr lang="en-US" sz="2800" dirty="0" smtClean="0"/>
              <a:t>GLUT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(инициализация)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en-US" dirty="0" smtClean="0"/>
              <a:t>(14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Простое консольное приложение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96753"/>
            <a:ext cx="8208912" cy="3797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Подключение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библиотек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#include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&lt;stdlib.h&gt;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#include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"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glut.h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"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Вызов директив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препроцессора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для программной настройки проекта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#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pragma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comment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lib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"opengl32.lib")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 // подключение библиотеки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OpenGL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#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pragma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comment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lib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"glut.lib")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 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 // подключение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библиотеки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GLUT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// отключение консольного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окна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#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pragma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comment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linker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"/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SUBSYSTEM:windows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/ENTRY:mainCRTStartup")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/* Задание начальных размеров окна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начальная позиция – по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умолчанию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)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*/</a:t>
            </a: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Width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512;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Height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512;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/* Задание заголовка окна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*/</a:t>
            </a: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char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Tittle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"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Простое консольное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приложение"</a:t>
            </a:r>
            <a:endParaRPr lang="en-US" sz="1400" i="1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  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Простое консольное приложение </a:t>
            </a:r>
            <a:r>
              <a:rPr lang="en-US" sz="2800" dirty="0" smtClean="0"/>
              <a:t>GLUT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(функции для </a:t>
            </a:r>
            <a:r>
              <a:rPr lang="ru-RU" sz="2400" dirty="0" err="1" smtClean="0"/>
              <a:t>отрисовки</a:t>
            </a:r>
            <a:r>
              <a:rPr lang="ru-RU" sz="2400" dirty="0" smtClean="0"/>
              <a:t>, клавиатуры и мыши)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en-US" dirty="0" smtClean="0"/>
              <a:t>(14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Простое консольное приложение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24744"/>
            <a:ext cx="820891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Функция отрисовки окна */</a:t>
            </a: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void Display(void) {</a:t>
            </a: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glClearColor ( 1,1,1,1 );</a:t>
            </a: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glClear ( GL_COLOR_BUFFER_BIT );</a:t>
            </a: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       Render ();</a:t>
            </a: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    glFinish ();</a:t>
            </a: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</a:p>
          <a:p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Функция реакции на клавиатуру */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void Keyboard ( unsigned char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//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– ANSI-код нажатой клавиши</a:t>
            </a:r>
          </a:p>
          <a:p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//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x,y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 – позиция курсора при нажатии клавиши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Функция реакции на мышь */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void Mouse (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button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state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//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button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– идентификатор нажатой клавиши </a:t>
            </a:r>
            <a:r>
              <a:rPr lang="en-US" sz="900" noProof="1" smtClean="0">
                <a:latin typeface="Consolas" pitchFamily="49" charset="0"/>
                <a:cs typeface="Consolas" pitchFamily="49" charset="0"/>
              </a:rPr>
              <a:t>(GLUT_LEFT_BUTTON, GLUT_RIGHT_BUTTON, GLUT_MIDDLE_BUTTON)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//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state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– идентификатор нажатия/отпускаяния клавиши </a:t>
            </a:r>
            <a:r>
              <a:rPr lang="en-US" sz="1000" noProof="1" smtClean="0">
                <a:latin typeface="Consolas" pitchFamily="49" charset="0"/>
                <a:cs typeface="Consolas" pitchFamily="49" charset="0"/>
              </a:rPr>
              <a:t>(GLUT_UP, GLUT_DOWN)</a:t>
            </a:r>
          </a:p>
          <a:p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//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x,y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 – позиция курсора при нажатии клавиши</a:t>
            </a:r>
          </a:p>
          <a:p>
            <a:pPr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 if 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state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!= GLUT_DOWN) return;</a:t>
            </a:r>
          </a:p>
          <a:p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}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7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7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7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Простое консольное приложение </a:t>
            </a:r>
            <a:r>
              <a:rPr lang="en-US" sz="2800" dirty="0" smtClean="0"/>
              <a:t>GLUT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(функция реакции на изменение размеров окна)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</a:t>
            </a:r>
            <a:r>
              <a:rPr lang="en-US" dirty="0" smtClean="0"/>
              <a:t>14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Простое консольное приложение 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96753"/>
            <a:ext cx="8208912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void Reshape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w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h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{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FontTx/>
              <a:buNone/>
              <a:defRPr/>
            </a:pP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buFontTx/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/* запоминаем новые размеры окна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*/</a:t>
            </a: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Width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=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w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Height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h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FontTx/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/* устанавливаем координаты области отображения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*/</a:t>
            </a: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glViewport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0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0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w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h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FontTx/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/* устанавливаем ортографическую проекцию и объединичиваем матрицы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*/</a:t>
            </a: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	glMatrixMode ( GL_PROJECTION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glLoadIdentity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	glOrtho (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0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w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0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h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-1.0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1.0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	glMatrixMode ( GL_MODELVIEW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	glLoadIdentity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/* вызываем функцию обновления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окна*/</a:t>
            </a: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glPostRedisplay();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}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Простое консольное приложение </a:t>
            </a:r>
            <a:r>
              <a:rPr lang="en-US" sz="2800" dirty="0" smtClean="0"/>
              <a:t>GLUT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(главная функция)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</a:t>
            </a:r>
            <a:r>
              <a:rPr lang="en-US" dirty="0" smtClean="0"/>
              <a:t>14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Простое консольное приложение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96753"/>
            <a:ext cx="820891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void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main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argc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char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*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argv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[])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{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FontTx/>
              <a:buNone/>
              <a:defRPr/>
            </a:pP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buFontTx/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/* задание параметров консольного окна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*/</a:t>
            </a: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glutInit (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&amp;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argc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argv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glutInitDisplayMode ( GLUT_RGB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glutInitWindowSize 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Width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Height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glutCreateWindow 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Title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FontTx/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/* установка функций обратного вызова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*/</a:t>
            </a: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glutDisplayFunc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Display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glutReshapeFunc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Reshape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glutKeyboardFunc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Keyboard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glutMouseFunc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Mouse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FontTx/>
              <a:buNone/>
              <a:defRPr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FontTx/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/* Главный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цикл*/</a:t>
            </a: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glutMainLoop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}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1:</a:t>
            </a:r>
            <a:br>
              <a:rPr lang="ru-RU" sz="2800" dirty="0" smtClean="0"/>
            </a:br>
            <a:r>
              <a:rPr lang="ru-RU" sz="2400" dirty="0" smtClean="0"/>
              <a:t>вывод цветных ломаных на экран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.2.3 Пример 1:  цветная ломаная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91264" cy="5090120"/>
          </a:xfrm>
        </p:spPr>
        <p:txBody>
          <a:bodyPr>
            <a:noAutofit/>
          </a:bodyPr>
          <a:lstStyle/>
          <a:p>
            <a:pPr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void Render()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{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for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int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&lt;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.size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();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{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glColor3ub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].col.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r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].col.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].col.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b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);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glBegin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(GL_LINE_STRIP);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for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int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&lt;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].size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();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  glVertex2i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].ver[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].ver[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);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glEnd();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2:</a:t>
            </a:r>
            <a:br>
              <a:rPr lang="ru-RU" sz="2800" dirty="0" smtClean="0"/>
            </a:br>
            <a:r>
              <a:rPr lang="ru-RU" sz="2800" dirty="0" smtClean="0"/>
              <a:t>к</a:t>
            </a:r>
            <a:r>
              <a:rPr lang="ru-RU" sz="2400" dirty="0" smtClean="0"/>
              <a:t>расный квадрат </a:t>
            </a:r>
            <a:r>
              <a:rPr lang="en-US" sz="2400" dirty="0" smtClean="0"/>
              <a:t>200x200 </a:t>
            </a:r>
            <a:r>
              <a:rPr lang="ru-RU" sz="2400" dirty="0" smtClean="0"/>
              <a:t>всегда в центре окна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196752"/>
            <a:ext cx="8229600" cy="4929410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char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Tittle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"</a:t>
            </a:r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К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расный квадрат 200x200 всегда в центре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окна"</a:t>
            </a:r>
            <a:endParaRPr lang="en-US" sz="1400" i="1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void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Render()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{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 /* Расчет позиции сторон квадрата 200 на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200*/</a:t>
            </a: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left   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Width -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200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 /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;   // левая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граница</a:t>
            </a: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right  =   left +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200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;         // правая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граница</a:t>
            </a: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bottom 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Height -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200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 /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;  // нижняя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граница</a:t>
            </a: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top    =   bottom +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200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;       // верхняя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граница</a:t>
            </a: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 /* Задание красного цвет квадрата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*/</a:t>
            </a: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glColor3ub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255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0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0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); 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 /* Задание квадрата через примитив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«четырехугольник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»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*/</a:t>
            </a: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glBegin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GL_QUADS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   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glVertex2i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left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top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);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glVertex2i 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right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top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   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glVertex2i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left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bottom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glVertex2i 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right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bottom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glEnd();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}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.2.4 Пример 2:  красный квадрат по центру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1207</TotalTime>
  <Words>943</Words>
  <Application>Microsoft Office PowerPoint</Application>
  <PresentationFormat>Экран (4:3)</PresentationFormat>
  <Paragraphs>303</Paragraphs>
  <Slides>14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КГ</vt:lpstr>
      <vt:lpstr>(примеры программ)</vt:lpstr>
      <vt:lpstr>Работа с одномерным контейнером vector: очистка, добавление/удаление, изменение</vt:lpstr>
      <vt:lpstr>Работа с двумерным контейнером vector: добавление и изменение</vt:lpstr>
      <vt:lpstr>Простое консольное приложение GLUT (инициализация)</vt:lpstr>
      <vt:lpstr>Простое консольное приложение GLUT (функции для отрисовки, клавиатуры и мыши)</vt:lpstr>
      <vt:lpstr>Простое консольное приложение GLUT (функция реакции на изменение размеров окна)</vt:lpstr>
      <vt:lpstr>Простое консольное приложение GLUT (главная функция)</vt:lpstr>
      <vt:lpstr>Пример 1: вывод цветных ломаных на экран</vt:lpstr>
      <vt:lpstr>Пример 2: красный квадрат 200x200 всегда в центре окна</vt:lpstr>
      <vt:lpstr>Пример 3: множество точек (инициализация)</vt:lpstr>
      <vt:lpstr>Пример 3: множество точек (функция отрисовки)</vt:lpstr>
      <vt:lpstr>Пример 3: множество точек (функция обработки клавиатуры)</vt:lpstr>
      <vt:lpstr>Пример 3: множество точек (функция обработки мыши)</vt:lpstr>
      <vt:lpstr>Работа с меню (создание меню с подменю)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199</cp:revision>
  <dcterms:created xsi:type="dcterms:W3CDTF">2014-02-11T08:42:57Z</dcterms:created>
  <dcterms:modified xsi:type="dcterms:W3CDTF">2019-03-31T20:20:09Z</dcterms:modified>
</cp:coreProperties>
</file>