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8"/>
  </p:notesMasterIdLst>
  <p:sldIdLst>
    <p:sldId id="305" r:id="rId2"/>
    <p:sldId id="309" r:id="rId3"/>
    <p:sldId id="344" r:id="rId4"/>
    <p:sldId id="346" r:id="rId5"/>
    <p:sldId id="330" r:id="rId6"/>
    <p:sldId id="345" r:id="rId7"/>
    <p:sldId id="310" r:id="rId8"/>
    <p:sldId id="332" r:id="rId9"/>
    <p:sldId id="312" r:id="rId10"/>
    <p:sldId id="335" r:id="rId11"/>
    <p:sldId id="336" r:id="rId12"/>
    <p:sldId id="313" r:id="rId13"/>
    <p:sldId id="314" r:id="rId14"/>
    <p:sldId id="315" r:id="rId15"/>
    <p:sldId id="316" r:id="rId16"/>
    <p:sldId id="339" r:id="rId17"/>
    <p:sldId id="318" r:id="rId18"/>
    <p:sldId id="340" r:id="rId19"/>
    <p:sldId id="341" r:id="rId20"/>
    <p:sldId id="343" r:id="rId21"/>
    <p:sldId id="333" r:id="rId22"/>
    <p:sldId id="334" r:id="rId23"/>
    <p:sldId id="326" r:id="rId24"/>
    <p:sldId id="327" r:id="rId25"/>
    <p:sldId id="331" r:id="rId26"/>
    <p:sldId id="34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>
        <p:scale>
          <a:sx n="100" d="100"/>
          <a:sy n="100" d="100"/>
        </p:scale>
        <p:origin x="-1272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введение в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OpenGL ES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https://www.khronos.org/opengles/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for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mbedded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ystems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для встраиваемых 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подмножество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графического интерфейса OpenGL,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разработанное специально 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встраиваемых систем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мобильных телефонов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карманных компьютеров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игровых консолей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284984"/>
          <a:ext cx="8136904" cy="30022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PlayStation 3 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SDK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2.2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Pandora</a:t>
                      </a:r>
                    </a:p>
                    <a:p>
                      <a:pPr algn="ctr"/>
                      <a:r>
                        <a:rPr lang="en-US" sz="16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SDK 3.0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3.3 + 4.2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4.3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Рисунок 6" descr="OpenGL_ES-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3809" y="1268760"/>
            <a:ext cx="2468847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WebGL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https://www.khronos.org/webgl/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-based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 для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web-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библиотека, позволяющая создавать на </a:t>
            </a:r>
            <a:r>
              <a:rPr lang="en-US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JavaScript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интерактивную 3D-графику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выполнением части кода на видеокартах низкоуровневыми средствами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WebGL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контекст элемента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canvas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HTML,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который обеспечивает API 3D графики без использования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плагинов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616672"/>
          <a:ext cx="8136904" cy="1681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Mozilla Firefox 4.0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Google Chrome 9.0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Safari 8.0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Opera 12.0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Internet Explorer 11.0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Рисунок 7" descr="WebGL_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1260748"/>
            <a:ext cx="19050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уб 8"/>
          <p:cNvSpPr/>
          <p:nvPr/>
        </p:nvSpPr>
        <p:spPr>
          <a:xfrm>
            <a:off x="3707904" y="2780928"/>
            <a:ext cx="1584176" cy="1872208"/>
          </a:xfrm>
          <a:prstGeom prst="cube">
            <a:avLst>
              <a:gd name="adj" fmla="val 12507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1259632" y="3645024"/>
            <a:ext cx="5832648" cy="432048"/>
          </a:xfrm>
          <a:prstGeom prst="rightArrow">
            <a:avLst/>
          </a:prstGeom>
          <a:solidFill>
            <a:schemeClr val="bg1">
              <a:lumMod val="75000"/>
              <a:alpha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Организация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.4 Организация библиотек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8" name="Багетная рамка 7"/>
          <p:cNvSpPr/>
          <p:nvPr/>
        </p:nvSpPr>
        <p:spPr>
          <a:xfrm>
            <a:off x="7164288" y="2996952"/>
            <a:ext cx="1584176" cy="1224136"/>
          </a:xfrm>
          <a:prstGeom prst="bevel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85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Буфер кадра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Рамка 9"/>
          <p:cNvSpPr/>
          <p:nvPr/>
        </p:nvSpPr>
        <p:spPr>
          <a:xfrm rot="-5400000">
            <a:off x="4896036" y="4257092"/>
            <a:ext cx="2448272" cy="936104"/>
          </a:xfrm>
          <a:prstGeom prst="frame">
            <a:avLst>
              <a:gd name="adj1" fmla="val 3682"/>
            </a:avLst>
          </a:prstGeom>
          <a:gradFill flip="none" rotWithShape="1">
            <a:gsLst>
              <a:gs pos="0">
                <a:srgbClr val="0070C0"/>
              </a:gs>
              <a:gs pos="50000">
                <a:srgbClr val="00B0F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 API</a:t>
            </a:r>
            <a:endParaRPr lang="ru-RU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467544" y="2564904"/>
            <a:ext cx="720080" cy="3096344"/>
          </a:xfrm>
          <a:prstGeom prst="foldedCorner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Блок-схема: типовой процесс 14"/>
          <p:cNvSpPr/>
          <p:nvPr/>
        </p:nvSpPr>
        <p:spPr>
          <a:xfrm>
            <a:off x="1835696" y="2636912"/>
            <a:ext cx="1224136" cy="720080"/>
          </a:xfrm>
          <a:prstGeom prst="flowChartPredefinedProcess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1835696" y="4077072"/>
            <a:ext cx="1224136" cy="1584176"/>
          </a:xfrm>
          <a:prstGeom prst="flowChartMultidocumen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GLAUX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364088" y="3140968"/>
            <a:ext cx="1656184" cy="288032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259632" y="3212976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259632" y="4509120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1259632" y="5229200"/>
            <a:ext cx="4320480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Терминология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.5 Терминология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примитив (базовые геометрические фигуры)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отрезок, треугольник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Команда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Функция или процедура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Вершина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начало(конец) отрезка, угол многоугольника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Атрибут вершины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Цвет, нормаль,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и туманные)</a:t>
            </a:r>
          </a:p>
          <a:p>
            <a:pPr>
              <a:spcBef>
                <a:spcPts val="3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Тип примитива + набор вершин + набор атрибутов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Набор объектов + набор источников света + камера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сцена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положения камеры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перемещение по сцене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атрибутов объектов в сцене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анимация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примитивов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точки, треугольники,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атрибутов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координаты, цвет, ...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источников света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положение, свет,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преобразования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поворот, проекция 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отображением на экран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Формат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4896544" cy="625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команды начинаются с префикса 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константы начинаются с префикса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GL_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2535517"/>
          <a:ext cx="8136904" cy="345947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56151"/>
                <a:gridCol w="3540393"/>
                <a:gridCol w="3240360"/>
              </a:tblGrid>
              <a:tr h="397764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/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Описание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Варианты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имя библиотеки, в которой описана функция </a:t>
                      </a:r>
                      <a:r>
                        <a:rPr lang="en-US" sz="1600" dirty="0"/>
                        <a:t>Color</a:t>
                      </a:r>
                      <a:r>
                        <a:rPr lang="ru-RU" sz="1600" dirty="0"/>
                        <a:t/>
                      </a:r>
                      <a:br>
                        <a:rPr lang="ru-RU" sz="1600" dirty="0"/>
                      </a:br>
                      <a:r>
                        <a:rPr lang="ru-RU" sz="1600" dirty="0"/>
                        <a:t>(в данном случае: </a:t>
                      </a:r>
                      <a:r>
                        <a:rPr lang="en-US" sz="1600" dirty="0"/>
                        <a:t>OpenGL</a:t>
                      </a:r>
                      <a:r>
                        <a:rPr lang="ru-RU" sz="1600" dirty="0"/>
                        <a:t>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glu</a:t>
                      </a:r>
                      <a:r>
                        <a:rPr lang="en-US" sz="1600" dirty="0"/>
                        <a:t> (GLU)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glut(GLUT</a:t>
                      </a:r>
                      <a:r>
                        <a:rPr lang="en-US" sz="1600" dirty="0"/>
                        <a:t>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/>
                        <a:t>aux (GLAUX)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4584">
                <a:tc>
                  <a:txBody>
                    <a:bodyPr/>
                    <a:lstStyle/>
                    <a:p>
                      <a:r>
                        <a:rPr kumimoji="0" lang="en-US" sz="1600" kern="1200" dirty="0" smtClean="0"/>
                        <a:t>Color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сама функция </a:t>
                      </a:r>
                      <a:r>
                        <a:rPr lang="ru-RU" sz="1600" dirty="0"/>
                        <a:t>задания цвета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09344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количество передаваемых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1 и 4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тип передаваемых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 целый, </a:t>
                      </a:r>
                      <a:r>
                        <a:rPr lang="ru-RU" sz="1600" kern="1200" dirty="0" err="1"/>
                        <a:t>беззнаковый</a:t>
                      </a:r>
                      <a:r>
                        <a:rPr lang="ru-RU" sz="1600" kern="1200" dirty="0"/>
                        <a:t>, 1 байт)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err="1"/>
                        <a:t>i</a:t>
                      </a:r>
                      <a:r>
                        <a:rPr lang="ru-RU" sz="1600" kern="1200" dirty="0"/>
                        <a:t> – целый, 4 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/>
                        <a:t>f</a:t>
                      </a:r>
                      <a:r>
                        <a:rPr lang="ru-RU" sz="1600" kern="1200" dirty="0"/>
                        <a:t> – вещественный, 4 </a:t>
                      </a:r>
                      <a:r>
                        <a:rPr lang="ru-RU" sz="1600" kern="1200" dirty="0" smtClean="0"/>
                        <a:t>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…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28115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(255,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 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 255)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список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типа </a:t>
                      </a:r>
                      <a:r>
                        <a:rPr lang="en-US" sz="1600" kern="1200" dirty="0" err="1"/>
                        <a:t>ub</a:t>
                      </a:r>
                      <a:r>
                        <a:rPr lang="ru-RU" sz="1600" kern="1200" dirty="0"/>
                        <a:t>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если в типе указан параметр </a:t>
                      </a:r>
                      <a:r>
                        <a:rPr lang="ru-RU" sz="1600" kern="1200" dirty="0" err="1"/>
                        <a:t>v</a:t>
                      </a:r>
                      <a:r>
                        <a:rPr lang="ru-RU" sz="1600" kern="1200" dirty="0"/>
                        <a:t>, то список аргументов представляет собой </a:t>
                      </a:r>
                      <a:r>
                        <a:rPr lang="ru-RU" sz="1600" kern="1200" dirty="0" smtClean="0"/>
                        <a:t>массив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Содержимое 5"/>
          <p:cNvSpPr txBox="1">
            <a:spLocks/>
          </p:cNvSpPr>
          <p:nvPr/>
        </p:nvSpPr>
        <p:spPr>
          <a:xfrm>
            <a:off x="323528" y="2132856"/>
            <a:ext cx="8352928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+mn-lt"/>
              </a:rPr>
              <a:t>Разбор команды задания белого цвета 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glColor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ub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(255,255,255)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5220072" y="1196752"/>
            <a:ext cx="3528392" cy="9361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Суффиксы несут информацию о числе и типе передаваемых параметров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данных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196753"/>
          <a:ext cx="8208914" cy="5134259"/>
        </p:xfrm>
        <a:graphic>
          <a:graphicData uri="http://schemas.openxmlformats.org/drawingml/2006/table">
            <a:tbl>
              <a:tblPr/>
              <a:tblGrid>
                <a:gridCol w="1208368"/>
                <a:gridCol w="1937383"/>
                <a:gridCol w="1101845"/>
                <a:gridCol w="1980659"/>
                <a:gridCol w="1980659"/>
              </a:tblGrid>
              <a:tr h="576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Суффикс</a:t>
                      </a: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типа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OpenGL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C++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15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целый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9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1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7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61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19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вещественный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байта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97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для перечислений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GLenum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8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бинарный тип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GLboolean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Атрибуты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 marL="342900" indent="-342900" eaLnBrk="0" hangingPunct="0"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координаты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x,y,z,w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 в 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3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пространстве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Vertex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2f(10,100) ≡ glVertex3f(10,100,0) ≡ glVertex4f (10,100,0,1)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r,g,b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 примитива определяется через цвета всех его вершин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Color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3ub(255,255,0)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желтый цвет</a:t>
            </a: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освещенности и видимости грани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Normal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3d(1,0,0)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единичная нормаль по 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координаты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используются для наложения текстуры на примитив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TexCoord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f(0,1)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левая верхняя координата текстуры</a:t>
            </a:r>
          </a:p>
          <a:p>
            <a:pPr marL="742950" lvl="1" indent="-285750" eaLnBrk="0" hangingPunct="0">
              <a:spcBef>
                <a:spcPts val="600"/>
              </a:spcBef>
              <a:buFont typeface="Wingdings" pitchFamily="2" charset="2"/>
              <a:buChar char="Ø"/>
            </a:pP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цвета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[2/3]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1" y="1078376"/>
          <a:ext cx="8208914" cy="5230944"/>
        </p:xfrm>
        <a:graphic>
          <a:graphicData uri="http://schemas.openxmlformats.org/drawingml/2006/table">
            <a:tbl>
              <a:tblPr/>
              <a:tblGrid>
                <a:gridCol w="1490163"/>
                <a:gridCol w="2120793"/>
                <a:gridCol w="2120793"/>
                <a:gridCol w="2477165"/>
              </a:tblGrid>
              <a:tr h="722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данных</a:t>
                      </a: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RGBA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Диапазон изменений</a:t>
                      </a:r>
                      <a:endParaRPr lang="ru-RU" sz="16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851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[-128,127]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[0,255]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374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glColor3us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32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180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4" y="1196752"/>
          <a:ext cx="8217136" cy="5040559"/>
        </p:xfrm>
        <a:graphic>
          <a:graphicData uri="http://schemas.openxmlformats.org/drawingml/2006/table">
            <a:tbl>
              <a:tblPr/>
              <a:tblGrid>
                <a:gridCol w="1707198"/>
                <a:gridCol w="1628006"/>
                <a:gridCol w="1628006"/>
                <a:gridCol w="1626963"/>
                <a:gridCol w="1626963"/>
              </a:tblGrid>
              <a:tr h="3804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Размерность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данных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Что такое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4536504" cy="4392488"/>
          </a:xfrm>
        </p:spPr>
        <p:txBody>
          <a:bodyPr>
            <a:noAutofit/>
          </a:bodyPr>
          <a:lstStyle/>
          <a:p>
            <a:pPr lvl="0" algn="r">
              <a:spcBef>
                <a:spcPts val="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ibrary)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Открытая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API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pplication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rogramming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nterface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Прикладной программный интерфейс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Спецификация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определяющая независимый от языка программирования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платформонезависимый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программный интерфейс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написания приложений, использующих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трёхмерную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(3D)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компьютерную графику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74981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 </a:t>
            </a:r>
            <a:r>
              <a:rPr lang="ru-RU" dirty="0" smtClean="0"/>
              <a:t>Примитивы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Переменные состояния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Переменные состояния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47192"/>
            <a:ext cx="8363272" cy="523413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по принципу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state machine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конечный автомат) или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assembly line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конвейер),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т.е. в каждый момент времени находится в одном из состояний, принадлежащих конечному множеству допустимых значений</a:t>
            </a:r>
          </a:p>
          <a:p>
            <a:pPr marL="0" indent="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Команды включения/отключение некоторых режимов (освещение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т.п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выключить</a:t>
            </a:r>
          </a:p>
          <a:p>
            <a:pPr marL="342900" indent="-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текущего значения переменных состояния: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GetBoolean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IsEnable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GetInteger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GetFloat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Double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String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en-US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состояния переменной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ошибки операций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GetError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и восстановление атрибутов:</a:t>
            </a: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Расширения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Переменные состояния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87421"/>
            <a:ext cx="5842992" cy="156172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Расширение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некоторое изменение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(от разработчика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конкретного драйвера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стандартной реализации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вносящие дополнительную функциональность в API</a:t>
            </a:r>
          </a:p>
          <a:p>
            <a:pPr marL="0" indent="0">
              <a:spcBef>
                <a:spcPts val="0"/>
              </a:spcBef>
              <a:buNone/>
            </a:pPr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Может войти в стандарт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39552" y="2677120"/>
          <a:ext cx="5760640" cy="348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66889"/>
                <a:gridCol w="439375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Префикс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расширения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ядро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расширение для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ARB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Architecture Review Board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совместно введено различными производителями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NV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NVIDIA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Microsoft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ru-RU" sz="1400" b="0" i="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SGIX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Silicon Graphics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Содержимое 4"/>
          <p:cNvSpPr txBox="1">
            <a:spLocks/>
          </p:cNvSpPr>
          <p:nvPr/>
        </p:nvSpPr>
        <p:spPr>
          <a:xfrm>
            <a:off x="6660232" y="1156276"/>
            <a:ext cx="2088232" cy="518457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GL_ARB_multitexture GL_ARB_texture_compression GL_ARB_texture_cube_map GL_ARB_texture_env_add GL_ARB_transpose_matrix GL_EXT_abgr GL_EXT_bgra GL_EXT_blend_color GL_EXT_blend_minmax GL_EXT_blend_subtract GL_EXT_compiled_vertex_array GL_EXT_fog_coord GL_EXT_packed_pixels GL_EXT_paletted_texture GL_EXT_point_parameters GL_EXT_rescale_normal GL_EXT_secondary_color GL_EXT_separate_specular_color GL_EXT_shared_texture_palette GL_EXT_stencil_wrap GL_EXT_texture_compression_s3tc GL_EXT_texture_edge_clamp GL_EXT_texture_env_add GL_EXT_texture_env_combine GL_EXT_texture_cube_map GL_EXT_texture_lod GL_EXT_texture_lod_bias GL_EXT_texture_object GL_EXT_vertex_array GL_EXT_vertex_weighting GL_IBM_texture_mirrored_repeat GL_NV_blend_square GL_NV_fence GL_NV_fog_distance GL_NV_light_max_exponent GL_NV_register_combiners GL_NV_texgen_emboss GL_NV_texgen_reflection GL_NV_texture_env_combine4 GL_NV_vertex_array_range GL_S3_s3tc GL_SGIS_multitexture GL_SGIS_texture_lod GL_WIN_swap_hint WGL_EXT_swap_control </a:t>
            </a:r>
          </a:p>
        </p:txBody>
      </p:sp>
      <p:sp>
        <p:nvSpPr>
          <p:cNvPr id="17" name="Содержимое 4"/>
          <p:cNvSpPr txBox="1">
            <a:spLocks/>
          </p:cNvSpPr>
          <p:nvPr/>
        </p:nvSpPr>
        <p:spPr>
          <a:xfrm rot="-5400000">
            <a:off x="3923928" y="3604548"/>
            <a:ext cx="5184576" cy="2880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gl</a:t>
            </a:r>
            <a:r>
              <a:rPr lang="en-US" sz="1400" b="1" noProof="1" smtClean="0">
                <a:latin typeface="Courier New" pitchFamily="49" charset="0"/>
                <a:cs typeface="Courier New" pitchFamily="49" charset="0"/>
              </a:rPr>
              <a:t>GetString </a:t>
            </a: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( GL_EXTENSIONS, string_of_ext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[1/4]</a:t>
            </a:r>
            <a:endParaRPr lang="ru-RU" dirty="0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373511" y="3155950"/>
            <a:ext cx="2389188" cy="958850"/>
            <a:chOff x="1296" y="1762"/>
            <a:chExt cx="1505" cy="604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Растеризация </a:t>
              </a:r>
              <a:endParaRPr lang="ru-RU" sz="1400" dirty="0" smtClean="0"/>
            </a:p>
            <a:p>
              <a:pPr algn="ctr" eaLnBrk="0" hangingPunct="0">
                <a:defRPr/>
              </a:pPr>
              <a:r>
                <a:rPr lang="ru-RU" sz="1400" dirty="0" smtClean="0"/>
                <a:t>Обработка </a:t>
              </a:r>
              <a:r>
                <a:rPr lang="ru-RU" sz="1400" dirty="0"/>
                <a:t>фрагментов</a:t>
              </a: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3373511" y="4110038"/>
            <a:ext cx="2389188" cy="958850"/>
            <a:chOff x="1296" y="2363"/>
            <a:chExt cx="1505" cy="604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296" y="2566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spcAft>
                  <a:spcPts val="600"/>
                </a:spcAft>
                <a:defRPr/>
              </a:pPr>
              <a:r>
                <a:rPr lang="ru-RU" sz="1400" dirty="0"/>
                <a:t>Операции </a:t>
              </a:r>
              <a:r>
                <a:rPr lang="ru-RU" sz="1400" dirty="0" smtClean="0"/>
                <a:t/>
              </a:r>
              <a:br>
                <a:rPr lang="ru-RU" sz="1400" dirty="0" smtClean="0"/>
              </a:br>
              <a:r>
                <a:rPr lang="ru-RU" sz="1400" dirty="0" smtClean="0"/>
                <a:t>над пикселями</a:t>
              </a:r>
              <a:endParaRPr lang="ru-RU" sz="1200" dirty="0">
                <a:latin typeface="Times New Roman" pitchFamily="18" charset="0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1953" y="2363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3373511" y="5065713"/>
            <a:ext cx="2389188" cy="958850"/>
            <a:chOff x="1296" y="2965"/>
            <a:chExt cx="1505" cy="604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296" y="3168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Передача </a:t>
              </a:r>
              <a:r>
                <a:rPr lang="ru-RU" sz="1400" dirty="0" smtClean="0"/>
                <a:t>данных</a:t>
              </a:r>
              <a:br>
                <a:rPr lang="ru-RU" sz="1400" dirty="0" smtClean="0"/>
              </a:br>
              <a:r>
                <a:rPr lang="ru-RU" sz="1400" dirty="0" smtClean="0"/>
                <a:t>в </a:t>
              </a:r>
              <a:r>
                <a:rPr lang="ru-RU" sz="1400" dirty="0"/>
                <a:t>буфер кадра</a:t>
              </a: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1953" y="2965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850776" y="3501008"/>
            <a:ext cx="2425080" cy="636588"/>
            <a:chOff x="1066800" y="3501008"/>
            <a:chExt cx="2425080" cy="636588"/>
          </a:xfrm>
        </p:grpSpPr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1066800" y="3501008"/>
              <a:ext cx="1433513" cy="636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/>
                <a:t>Текстуры</a:t>
              </a:r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 flipV="1">
              <a:off x="2555776" y="3789040"/>
              <a:ext cx="9361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6954911" y="1997075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Атрибуты вершин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6954911" y="2936428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Источники света</a:t>
            </a:r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 flipV="1">
            <a:off x="5811911" y="29098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5811911" y="23764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3367161" y="1568450"/>
            <a:ext cx="2389188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 dirty="0" smtClean="0"/>
              <a:t>Аппроксимация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кривых и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поверхностей</a:t>
            </a:r>
            <a:endParaRPr lang="ru-RU" sz="1400" dirty="0"/>
          </a:p>
        </p:txBody>
      </p:sp>
      <p:grpSp>
        <p:nvGrpSpPr>
          <p:cNvPr id="27" name="Group 22"/>
          <p:cNvGrpSpPr>
            <a:grpSpLocks/>
          </p:cNvGrpSpPr>
          <p:nvPr/>
        </p:nvGrpSpPr>
        <p:grpSpPr bwMode="auto">
          <a:xfrm>
            <a:off x="3354461" y="2205038"/>
            <a:ext cx="2389188" cy="958850"/>
            <a:chOff x="1296" y="1762"/>
            <a:chExt cx="1505" cy="604"/>
          </a:xfrm>
        </p:grpSpPr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Обработка вершин </a:t>
              </a:r>
              <a:r>
                <a:rPr lang="ru-RU" sz="1400" dirty="0" smtClean="0"/>
                <a:t>Сборка </a:t>
              </a:r>
              <a:r>
                <a:rPr lang="ru-RU" sz="1400" dirty="0"/>
                <a:t>примитивов</a:t>
              </a:r>
            </a:p>
          </p:txBody>
        </p:sp>
        <p:sp>
          <p:nvSpPr>
            <p:cNvPr id="29" name="AutoShape 24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27" name="Picture 24" descr="Operation_G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78657"/>
            <a:ext cx="8210593" cy="398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[3/4]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064896" cy="331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27784" y="4941168"/>
            <a:ext cx="3480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https://www.opengl.org/about/#4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dirty="0" smtClean="0"/>
              <a:t>Illustrates the connection between the Linux kernel and OpenGL-based video games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[4/4]</a:t>
            </a:r>
            <a:endParaRPr lang="ru-RU" dirty="0"/>
          </a:p>
        </p:txBody>
      </p:sp>
      <p:pic>
        <p:nvPicPr>
          <p:cNvPr id="8" name="Рисунок 7" descr="1280px-Linux_kernel_and_OpenGL_video_game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196752"/>
            <a:ext cx="6768752" cy="5076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Официальный сайт</a:t>
            </a:r>
            <a:br>
              <a:rPr lang="ru-RU" dirty="0" smtClean="0"/>
            </a:br>
            <a:r>
              <a:rPr lang="en-US" sz="2800" dirty="0" smtClean="0"/>
              <a:t>www.opengl.org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430018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7667" y="1484784"/>
            <a:ext cx="430481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Популярные книги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Hi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29946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412776"/>
            <a:ext cx="276923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6756" y="1412776"/>
            <a:ext cx="2857732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Учебные пособия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1919147" cy="2520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1661" y="1268760"/>
            <a:ext cx="1998331" cy="2520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268760"/>
            <a:ext cx="2013124" cy="2520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1268760"/>
            <a:ext cx="2025957" cy="252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Популярные ресурсы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8336" y="3645024"/>
            <a:ext cx="3546735" cy="266401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5259796" cy="266429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Почему именно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3384376" cy="4082008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Стабильность и распространенность 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1992 г.</a:t>
            </a:r>
            <a:endParaRPr lang="en-US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встроен в </a:t>
            </a:r>
            <a:r>
              <a:rPr lang="ru-RU" sz="12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Линукс</a:t>
            </a:r>
            <a:endParaRPr lang="ru-RU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Переносимость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кроссплатформенность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независимость от оконной</a:t>
            </a:r>
            <a:b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операционной системы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Легкость применения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простой интерфейс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реализации для различных языков программирования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Сторонние расширения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сторонних расширений от различных производителей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в библиотеку лучших из этих расширений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484784"/>
            <a:ext cx="49685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Возможности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  [2/2]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7920880" cy="2641848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Вывод цветных изображений высокого качества,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составленных из геометрических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других примитивов 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Двумерные и трехмерные преобразования объектов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Расчет освещения от нескольких источников света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Текстурирование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от производителя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475" y="4581128"/>
            <a:ext cx="8047973" cy="176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Немножко истории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1691680" y="1268760"/>
            <a:ext cx="5616624" cy="259228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1992: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v1.0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Silicon Graphics Inc (SGI)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первые реализации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1997-2003: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–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v1.5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4: v2.0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(поддержка языка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GLSL)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2008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 (удаление устаревшего)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 расчетов с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CPU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GPU)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2017: 4.6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b="1" dirty="0" err="1" smtClean="0"/>
              <a:t>Vulkan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149080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Консорциум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ARB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rchitecture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eview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oard)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отвечающий за спецификации OpenGL: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SGI, 3Dlabs,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Matrox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Evans &amp; Sutherland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военные приложения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ATI и NVIDIA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IBM, Apple, Dell, Hewlett-Packard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Sun Microsystems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+    временные члены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2502</TotalTime>
  <Words>1356</Words>
  <Application>Microsoft Office PowerPoint</Application>
  <PresentationFormat>Экран (4:3)</PresentationFormat>
  <Paragraphs>443</Paragraphs>
  <Slides>26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КГ</vt:lpstr>
      <vt:lpstr>(введение в OpenGL)</vt:lpstr>
      <vt:lpstr>Что такое OpenGL</vt:lpstr>
      <vt:lpstr>Официальный сайт www.opengl.org</vt:lpstr>
      <vt:lpstr>Популярные книги</vt:lpstr>
      <vt:lpstr>Учебные пособия</vt:lpstr>
      <vt:lpstr>Популярные ресурсы</vt:lpstr>
      <vt:lpstr>Почему именно OpenGL</vt:lpstr>
      <vt:lpstr>Возможности библиотеки</vt:lpstr>
      <vt:lpstr>Немножко истории</vt:lpstr>
      <vt:lpstr>OpenGL ES (https://www.khronos.org/opengles/)</vt:lpstr>
      <vt:lpstr>WebGL (https://www.khronos.org/webgl/)</vt:lpstr>
      <vt:lpstr>Организация</vt:lpstr>
      <vt:lpstr>Терминология</vt:lpstr>
      <vt:lpstr>Типы команд</vt:lpstr>
      <vt:lpstr>Формат команд</vt:lpstr>
      <vt:lpstr>Типы данных</vt:lpstr>
      <vt:lpstr>Атрибуты вершин</vt:lpstr>
      <vt:lpstr>Команды задания цвета</vt:lpstr>
      <vt:lpstr>Команды задания вершин</vt:lpstr>
      <vt:lpstr>Некоторые примитивы</vt:lpstr>
      <vt:lpstr>Переменные состояния</vt:lpstr>
      <vt:lpstr>Расширения</vt:lpstr>
      <vt:lpstr>Конвейер</vt:lpstr>
      <vt:lpstr>Конвейер</vt:lpstr>
      <vt:lpstr>Конвейер</vt:lpstr>
      <vt:lpstr>Illustrates the connection between the Linux kernel and OpenGL-based video games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332</cp:revision>
  <dcterms:created xsi:type="dcterms:W3CDTF">2014-02-11T08:42:57Z</dcterms:created>
  <dcterms:modified xsi:type="dcterms:W3CDTF">2021-03-06T01:36:57Z</dcterms:modified>
</cp:coreProperties>
</file>