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303" r:id="rId2"/>
    <p:sldId id="304" r:id="rId3"/>
    <p:sldId id="305" r:id="rId4"/>
    <p:sldId id="306" r:id="rId5"/>
    <p:sldId id="311" r:id="rId6"/>
    <p:sldId id="312" r:id="rId7"/>
    <p:sldId id="309" r:id="rId8"/>
    <p:sldId id="31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penil.sourceforge.ne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reeimage.sourceforge.net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работа с изображениями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изображений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.1.1 Загрузка изображений (чтение из файла)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53319"/>
            <a:ext cx="8424936" cy="51845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Вручную</a:t>
            </a:r>
            <a:r>
              <a:rPr lang="en-US" sz="2000" dirty="0" smtClean="0"/>
              <a:t> ( </a:t>
            </a:r>
            <a:r>
              <a:rPr lang="en-US" sz="2000" u="sng" dirty="0" smtClean="0"/>
              <a:t>&lt;</a:t>
            </a:r>
            <a:r>
              <a:rPr lang="ru-RU" sz="2000" u="sng" dirty="0" err="1" smtClean="0"/>
              <a:t>stdlib</a:t>
            </a:r>
            <a:r>
              <a:rPr lang="en-US" sz="2000" u="sng" dirty="0" smtClean="0"/>
              <a:t>.h&gt; </a:t>
            </a:r>
            <a:r>
              <a:rPr lang="en-US" sz="2000" dirty="0" smtClean="0"/>
              <a:t>)</a:t>
            </a:r>
            <a:endParaRPr lang="ru-RU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pixels_count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1, 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file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dirty="0" smtClean="0"/>
              <a:t> С помощью </a:t>
            </a:r>
            <a:r>
              <a:rPr lang="en-US" sz="2000" dirty="0" smtClean="0"/>
              <a:t>Windows ( </a:t>
            </a:r>
            <a:r>
              <a:rPr lang="en-US" sz="2000" u="sng" dirty="0" smtClean="0"/>
              <a:t>&lt;</a:t>
            </a:r>
            <a:r>
              <a:rPr lang="ru-RU" sz="2000" u="sng" dirty="0" err="1" smtClean="0"/>
              <a:t>windows.h</a:t>
            </a:r>
            <a:r>
              <a:rPr lang="en-US" sz="2000" u="sng" dirty="0" smtClean="0"/>
              <a:t>&gt;</a:t>
            </a:r>
            <a:r>
              <a:rPr lang="en-US" sz="2000" dirty="0" smtClean="0"/>
              <a:t> )</a:t>
            </a:r>
            <a:endParaRPr lang="ru-RU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 NULL,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IMAGE_BITMAP, 0,0, LR_CREATEDIBSECTION | LR_DEFAULTSIZE | LR_LOADFROMFILE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dirty="0" smtClean="0"/>
              <a:t> С помощью </a:t>
            </a:r>
            <a:r>
              <a:rPr lang="en-US" sz="2000" dirty="0" smtClean="0"/>
              <a:t>Microsoft: </a:t>
            </a:r>
            <a:r>
              <a:rPr lang="ru-RU" sz="2000" dirty="0" err="1" smtClean="0"/>
              <a:t>Auxiliary</a:t>
            </a:r>
            <a:r>
              <a:rPr lang="ru-RU" sz="2000" dirty="0" smtClean="0"/>
              <a:t> </a:t>
            </a:r>
            <a:r>
              <a:rPr lang="ru-RU" sz="2000" dirty="0" err="1" smtClean="0"/>
              <a:t>Library</a:t>
            </a:r>
            <a:r>
              <a:rPr lang="ru-RU" sz="2000" dirty="0" smtClean="0"/>
              <a:t> </a:t>
            </a:r>
            <a:r>
              <a:rPr lang="en-US" sz="2000" dirty="0" smtClean="0"/>
              <a:t>(GLAUX)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AUX_RGBImageRec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*)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aux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DIBImageLoad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ru-RU" sz="2000" dirty="0" smtClean="0"/>
              <a:t>С помощью </a:t>
            </a:r>
            <a:r>
              <a:rPr lang="en-US" sz="2000" dirty="0" err="1" smtClean="0"/>
              <a:t>DevIL</a:t>
            </a:r>
            <a:r>
              <a:rPr lang="ru-RU" sz="2000" dirty="0" smtClean="0"/>
              <a:t> (</a:t>
            </a:r>
            <a:r>
              <a:rPr lang="ru-RU" sz="2000" dirty="0" err="1" smtClean="0"/>
              <a:t>OpenIL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ilut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OglLoadImage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http://openil.sourceforge.net</a:t>
            </a:r>
            <a:endParaRPr lang="en-US" sz="2000" dirty="0" smtClean="0"/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ru-RU" sz="2000" dirty="0" smtClean="0"/>
              <a:t>С помощью </a:t>
            </a:r>
            <a:r>
              <a:rPr lang="ru-RU" sz="2000" dirty="0" err="1" smtClean="0"/>
              <a:t>FreeImage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u="sng" dirty="0" smtClean="0">
                <a:hlinkClick r:id="rId4"/>
              </a:rPr>
              <a:t>http://freeimage.sourceforge.net</a:t>
            </a:r>
            <a:endParaRPr lang="en-US" sz="20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изображения на экран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.1.2 Вывод  изображения на экран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49377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Задание позиции для вывода изображения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gl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RasterPos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PosY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 Определение масштабирования пикселя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PixelZoom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ScaleX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ScaleY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Font typeface="Wingdings" pitchFamily="2" charset="2"/>
              <a:buChar char="Ø"/>
            </a:pP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Задание параметров выравнивания (по 1 байту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под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RGB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PixelStore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GL_UNPACK_ALIGNMENT, 1 )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Вывод одномерного битового массива в растровую позицию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Bitmap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dX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dY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800" i="1" dirty="0" err="1" smtClean="0">
                <a:latin typeface="Consolas" pitchFamily="49" charset="0"/>
                <a:cs typeface="Consolas" pitchFamily="49" charset="0"/>
              </a:rPr>
              <a:t>bitmap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изображения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.1.2 Вывод  изображения на экран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493776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Вывод массива пикселей в буфер кадра с растровой позиции */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DrawPixels</a:t>
            </a:r>
            <a:r>
              <a:rPr lang="ru-RU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GL_RGB, GL_UNSIGNED_BYTE,</a:t>
            </a:r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pixels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Чтение из буфера кадра массива пикселей */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ReadPixels</a:t>
            </a:r>
            <a:r>
              <a:rPr lang="en-US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PosX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PosY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Height,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	  GL_RGB, GL_UNSIGNED_BYTE,</a:t>
            </a: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pixels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endParaRPr lang="ru-RU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Внутреннее копирование массива пикселей буфера кадра в растровую позицию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CopyPixels</a:t>
            </a:r>
            <a:r>
              <a:rPr lang="en-US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PosX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PosY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GL_RGB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8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Посимвольный вывод текста на экран</a:t>
            </a:r>
            <a:br>
              <a:rPr lang="ru-RU" sz="2800" dirty="0" smtClean="0"/>
            </a:br>
            <a:r>
              <a:rPr lang="en-US" sz="2400" dirty="0" err="1" smtClean="0"/>
              <a:t>glutBitmapCharacter</a:t>
            </a:r>
            <a:r>
              <a:rPr lang="en-US" sz="2400" dirty="0" smtClean="0"/>
              <a:t> ( font, char 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.1.3 Вывод текста на экран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57912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372200" y="1779781"/>
            <a:ext cx="2304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RasterPos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2i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задает начальную позицию для вывода символа</a:t>
            </a:r>
          </a:p>
          <a:p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позиция для следующей буквы автоматически сдвигается вправо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Посимвольный вывод текста на экран</a:t>
            </a:r>
            <a:br>
              <a:rPr lang="ru-RU" sz="2800" dirty="0" smtClean="0"/>
            </a:br>
            <a:r>
              <a:rPr lang="en-US" sz="2400" dirty="0" err="1" smtClean="0"/>
              <a:t>glutStrokeCharacter</a:t>
            </a:r>
            <a:r>
              <a:rPr lang="en-US" sz="2400" dirty="0" smtClean="0"/>
              <a:t> ( font, char 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.1.3 Вывод текста на экран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4931876"/>
            <a:ext cx="348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пропорциональный шрифт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4931876"/>
            <a:ext cx="2920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моноширинный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шрифт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31876"/>
            <a:ext cx="415332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331476"/>
            <a:ext cx="415332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Логические операции над цветами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.1.4 Логические операции </a:t>
            </a:r>
            <a:r>
              <a:rPr lang="en-US" dirty="0" smtClean="0"/>
              <a:t> </a:t>
            </a:r>
            <a:r>
              <a:rPr lang="ru-RU" dirty="0" smtClean="0"/>
              <a:t>над цветами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Разрешить операцию над цветами в каждом пикселе */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GL_COLOR_LOGIC_OP )</a:t>
            </a: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 Задание типа операций */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void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LogicOp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Логическая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операция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Group 4"/>
          <p:cNvGraphicFramePr>
            <a:graphicFrameLocks noGrp="1"/>
          </p:cNvGraphicFramePr>
          <p:nvPr/>
        </p:nvGraphicFramePr>
        <p:xfrm>
          <a:off x="683568" y="2676167"/>
          <a:ext cx="2628647" cy="3633153"/>
        </p:xfrm>
        <a:graphic>
          <a:graphicData uri="http://schemas.openxmlformats.org/drawingml/2006/table">
            <a:tbl>
              <a:tblPr/>
              <a:tblGrid>
                <a:gridCol w="1685100"/>
                <a:gridCol w="943547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Логическая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Действие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GL_AND_REVERSE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GL_AND_INVERTED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GL_OR_REVERSE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GL_OR_INVERTED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GL_NAND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GL_NOR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GL_XOR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GL_EQUIV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497"/>
          <p:cNvSpPr txBox="1">
            <a:spLocks noChangeArrowheads="1"/>
          </p:cNvSpPr>
          <p:nvPr/>
        </p:nvSpPr>
        <p:spPr bwMode="auto">
          <a:xfrm>
            <a:off x="3347864" y="2843213"/>
            <a:ext cx="51125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Consolas" pitchFamily="49" charset="0"/>
                <a:cs typeface="Consolas" pitchFamily="49" charset="0"/>
              </a:rPr>
              <a:t>Здесь:</a:t>
            </a:r>
          </a:p>
          <a:p>
            <a:r>
              <a:rPr lang="en-US" sz="1400" dirty="0">
                <a:latin typeface="Consolas" pitchFamily="49" charset="0"/>
                <a:cs typeface="Consolas" pitchFamily="49" charset="0"/>
              </a:rPr>
              <a:t>s – </a:t>
            </a:r>
            <a:r>
              <a:rPr lang="ru-RU" sz="1400" dirty="0">
                <a:latin typeface="Consolas" pitchFamily="49" charset="0"/>
                <a:cs typeface="Consolas" pitchFamily="49" charset="0"/>
              </a:rPr>
              <a:t>значение 1го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слова (источника)</a:t>
            </a:r>
          </a:p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d –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значение 2го слова (приемника)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8" name="Group 45"/>
          <p:cNvGraphicFramePr>
            <a:graphicFrameLocks noGrp="1"/>
          </p:cNvGraphicFramePr>
          <p:nvPr/>
        </p:nvGraphicFramePr>
        <p:xfrm>
          <a:off x="3635896" y="3779480"/>
          <a:ext cx="4819401" cy="2529840"/>
        </p:xfrm>
        <a:graphic>
          <a:graphicData uri="http://schemas.openxmlformats.org/drawingml/2006/table">
            <a:tbl>
              <a:tblPr/>
              <a:tblGrid>
                <a:gridCol w="562721"/>
                <a:gridCol w="545585"/>
                <a:gridCol w="1458215"/>
                <a:gridCol w="1215304"/>
                <a:gridCol w="1037576"/>
              </a:tblGrid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Варианты названий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Битовая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операция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OR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УМНОЖЕНИЕ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XOR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ИСКЛЮЧАЮЩЕЕ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ИЛИ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ВЫЧИТАНИЕ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ОТРИЦАНИЕ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i="1" dirty="0" smtClean="0"/>
              <a:t>Смешивание  красного  и зеленого цветов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800" i="1" dirty="0" smtClean="0"/>
              <a:t>по логической операции </a:t>
            </a:r>
            <a:r>
              <a:rPr lang="en-US" sz="2800" i="1" dirty="0" smtClean="0"/>
              <a:t>OR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.1.4 Логические операции </a:t>
            </a:r>
            <a:r>
              <a:rPr lang="en-US" dirty="0" smtClean="0"/>
              <a:t> </a:t>
            </a:r>
            <a:r>
              <a:rPr lang="ru-RU" dirty="0" smtClean="0"/>
              <a:t>над цветами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77701"/>
            <a:ext cx="4762872" cy="515642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/* Задаем </a:t>
            </a:r>
            <a:r>
              <a:rPr lang="ru-RU" sz="1600" b="1" i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красный четырехугольник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3ub(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255, 0, 0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600" u="sng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Задаем</a:t>
            </a: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b="1" i="1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зеленый четырехугольник </a:t>
            </a: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3ub(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, 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600" u="sng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ru-RU" sz="1600" i="1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/* Устанавливаем </a:t>
            </a:r>
            <a:r>
              <a:rPr lang="ru-RU" sz="1600" b="1" i="1" dirty="0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логическую операцию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GL_COLOR_LOGIC_OP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LogicOp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6" name="Рисунок 5" descr="Logic_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861047"/>
            <a:ext cx="2457028" cy="244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Logic_OR_no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268760"/>
            <a:ext cx="24555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1002</TotalTime>
  <Words>446</Words>
  <Application>Microsoft Office PowerPoint</Application>
  <PresentationFormat>Экран (4:3)</PresentationFormat>
  <Paragraphs>152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КГ</vt:lpstr>
      <vt:lpstr>(работа с изображениями)</vt:lpstr>
      <vt:lpstr>Загрузка изображений</vt:lpstr>
      <vt:lpstr>Вывод изображения на экран</vt:lpstr>
      <vt:lpstr>Буфер изображения</vt:lpstr>
      <vt:lpstr>Посимвольный вывод текста на экран glutBitmapCharacter ( font, char )</vt:lpstr>
      <vt:lpstr>Посимвольный вывод текста на экран glutStrokeCharacter ( font, char )</vt:lpstr>
      <vt:lpstr>Логические операции над цветами</vt:lpstr>
      <vt:lpstr>Смешивание  красного  и зеленого цветов по логической операции OR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122</cp:revision>
  <dcterms:created xsi:type="dcterms:W3CDTF">2014-02-11T08:42:57Z</dcterms:created>
  <dcterms:modified xsi:type="dcterms:W3CDTF">2018-03-07T01:25:07Z</dcterms:modified>
</cp:coreProperties>
</file>