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53" r:id="rId2"/>
    <p:sldId id="399" r:id="rId3"/>
    <p:sldId id="409" r:id="rId4"/>
    <p:sldId id="410" r:id="rId5"/>
    <p:sldId id="407" r:id="rId6"/>
    <p:sldId id="414" r:id="rId7"/>
    <p:sldId id="415" r:id="rId8"/>
    <p:sldId id="416" r:id="rId9"/>
    <p:sldId id="401" r:id="rId10"/>
    <p:sldId id="405" r:id="rId11"/>
    <p:sldId id="406" r:id="rId12"/>
    <p:sldId id="408" r:id="rId13"/>
    <p:sldId id="402" r:id="rId14"/>
    <p:sldId id="403" r:id="rId15"/>
    <p:sldId id="40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  <a:srgbClr val="3F3FBF"/>
    <a:srgbClr val="3F003F"/>
    <a:srgbClr val="808080"/>
    <a:srgbClr val="FF0000"/>
    <a:srgbClr val="BF8080"/>
    <a:srgbClr val="FF8080"/>
    <a:srgbClr val="800000"/>
    <a:srgbClr val="FF8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прозрачность и туман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539552" y="4388911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выкл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664296" cy="276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628800"/>
            <a:ext cx="2677073" cy="277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3419872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6608" y="1628800"/>
            <a:ext cx="26398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6156176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Сфера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1187624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Фон: белый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95977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5724128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err="1" smtClean="0">
                <a:latin typeface="Consolas" pitchFamily="49" charset="0"/>
                <a:cs typeface="Consolas" pitchFamily="49" charset="0"/>
              </a:rPr>
              <a:t>Фон:черный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4910" y="1196751"/>
            <a:ext cx="3959774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5536" y="4221088"/>
            <a:ext cx="280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GL_ONE_MINUS_SRC_ALPHA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12796"/>
            <a:ext cx="2736304" cy="283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270931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563888" y="4221088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7083" y="1340768"/>
            <a:ext cx="2684910" cy="2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6372200" y="4221088"/>
            <a:ext cx="18722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GL_DST_COLOR,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GL_SRC_COLOR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467544" y="5877272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заданы на черном фоне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(пример использования)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635896" y="2780928"/>
            <a:ext cx="1495350" cy="2448273"/>
          </a:xfrm>
          <a:prstGeom prst="notchedRightArrow">
            <a:avLst>
              <a:gd name="adj1" fmla="val 44835"/>
              <a:gd name="adj2" fmla="val 40714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2636912"/>
            <a:ext cx="3384376" cy="23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030636"/>
            <a:ext cx="1872208" cy="127868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84984"/>
            <a:ext cx="2448272" cy="167202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952487" cy="201622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 Туман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24744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Туман в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реализуется путем изменения цвета объектов в сцене в зависимости от их глубины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расстояния до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 наблюдения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>
              <a:buFontTx/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 эффекта затуманивания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(GL_FOG) 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Определение цвета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(GL_FOG_COLOR,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colors4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Метод вычисления интенсивности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glFogi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(GL_FOG_MODE,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value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7" name="Group 61"/>
          <p:cNvGraphicFramePr>
            <a:graphicFrameLocks noGrp="1"/>
          </p:cNvGraphicFramePr>
          <p:nvPr/>
        </p:nvGraphicFramePr>
        <p:xfrm>
          <a:off x="611560" y="4581128"/>
          <a:ext cx="7908925" cy="1524000"/>
        </p:xfrm>
        <a:graphic>
          <a:graphicData uri="http://schemas.openxmlformats.org/drawingml/2006/table">
            <a:tbl>
              <a:tblPr/>
              <a:tblGrid>
                <a:gridCol w="1246505"/>
                <a:gridCol w="2522855"/>
                <a:gridCol w="1564005"/>
                <a:gridCol w="1379855"/>
                <a:gridCol w="119570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value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GL_FOG_DENSITY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( – 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[ –(d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z)^2 ]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GL_LINEAR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( e – z ) / ( e – s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расстояние до наблюдателя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br>
              <a:rPr lang="ru-RU" sz="2800" dirty="0" smtClean="0"/>
            </a:br>
            <a:r>
              <a:rPr lang="ru-RU" sz="2400" dirty="0" smtClean="0"/>
              <a:t>(пример)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3.4.4</a:t>
            </a:r>
            <a:r>
              <a:rPr lang="en-US" dirty="0" smtClean="0"/>
              <a:t> </a:t>
            </a:r>
            <a:r>
              <a:rPr lang="ru-RU" dirty="0" smtClean="0"/>
              <a:t>Туман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(15)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2520280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20" y="1196753"/>
            <a:ext cx="2534681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348880"/>
            <a:ext cx="5168690" cy="259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3672408" cy="2703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84784"/>
            <a:ext cx="2232248" cy="21646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844824"/>
            <a:ext cx="2160240" cy="209477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844824"/>
            <a:ext cx="936104" cy="18002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 w="50800" cap="rnd">
            <a:solidFill>
              <a:schemeClr val="tx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1340768"/>
            <a:ext cx="3240360" cy="43204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Серый фон (128, 128, 128)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люс 13"/>
          <p:cNvSpPr/>
          <p:nvPr/>
        </p:nvSpPr>
        <p:spPr>
          <a:xfrm>
            <a:off x="5148064" y="1772816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5148064" y="3212976"/>
            <a:ext cx="360040" cy="360040"/>
          </a:xfrm>
          <a:prstGeom prst="mathEqual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80112" y="2060848"/>
            <a:ext cx="2376264" cy="43204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Красный (255, 0, 0)</a:t>
            </a:r>
          </a:p>
        </p:txBody>
      </p:sp>
      <p:sp>
        <p:nvSpPr>
          <p:cNvPr id="19" name="Плюс 18"/>
          <p:cNvSpPr/>
          <p:nvPr/>
        </p:nvSpPr>
        <p:spPr>
          <a:xfrm>
            <a:off x="5148064" y="2420888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580112" y="2780928"/>
            <a:ext cx="2376264" cy="43204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Синий (0, 0, 255)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80112" y="3501008"/>
            <a:ext cx="1944216" cy="432048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???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395536" y="5481436"/>
            <a:ext cx="5472608" cy="360040"/>
            <a:chOff x="395536" y="5445224"/>
            <a:chExt cx="5472608" cy="36004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95536" y="5445224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691680" y="5445224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OR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483904" y="5445224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79912" y="5445224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428120" y="5445224"/>
              <a:ext cx="1440024" cy="360040"/>
            </a:xfrm>
            <a:prstGeom prst="round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(255, 0, 255)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940152" y="5481436"/>
            <a:ext cx="2880320" cy="360040"/>
            <a:chOff x="5940152" y="5445224"/>
            <a:chExt cx="2880320" cy="360040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5940152" y="5445224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7092280" y="5445224"/>
              <a:ext cx="1728192" cy="360040"/>
            </a:xfrm>
            <a:prstGeom prst="roundRect">
              <a:avLst/>
            </a:prstGeom>
            <a:solidFill>
              <a:srgbClr val="FF8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(255, 128, 255)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95536" y="5913484"/>
            <a:ext cx="5472608" cy="360040"/>
            <a:chOff x="395536" y="5877272"/>
            <a:chExt cx="5472608" cy="36004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95536" y="5877272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1691680" y="5877272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AND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483904" y="5877272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779912" y="5877272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28120" y="5877272"/>
              <a:ext cx="1440024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5913484"/>
            <a:ext cx="2880320" cy="360040"/>
            <a:chOff x="5940152" y="5877272"/>
            <a:chExt cx="2880320" cy="360040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940152" y="5877272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7092280" y="5877272"/>
              <a:ext cx="1728192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sp>
        <p:nvSpPr>
          <p:cNvPr id="47" name="Стрелка вправо 46"/>
          <p:cNvSpPr/>
          <p:nvPr/>
        </p:nvSpPr>
        <p:spPr>
          <a:xfrm>
            <a:off x="251520" y="4293096"/>
            <a:ext cx="1656184" cy="936104"/>
          </a:xfrm>
          <a:prstGeom prst="rightArrow">
            <a:avLst>
              <a:gd name="adj1" fmla="val 75516"/>
              <a:gd name="adj2" fmla="val 166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Последовательное</a:t>
            </a:r>
            <a:b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задание объектов:</a:t>
            </a:r>
            <a:endParaRPr lang="ru-RU" sz="1050" dirty="0"/>
          </a:p>
        </p:txBody>
      </p:sp>
      <p:grpSp>
        <p:nvGrpSpPr>
          <p:cNvPr id="85" name="Группа 84"/>
          <p:cNvGrpSpPr/>
          <p:nvPr/>
        </p:nvGrpSpPr>
        <p:grpSpPr>
          <a:xfrm>
            <a:off x="3708040" y="4149080"/>
            <a:ext cx="3456112" cy="252000"/>
            <a:chOff x="3708040" y="4149080"/>
            <a:chExt cx="3456112" cy="25200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4068080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5364088" y="4149080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5940152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3708040" y="4149080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3708040" y="4473144"/>
            <a:ext cx="3456112" cy="252000"/>
            <a:chOff x="3708040" y="4473144"/>
            <a:chExt cx="3456112" cy="252000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5940152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4068080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364088" y="4473144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3708040" y="4473144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sp>
        <p:nvSpPr>
          <p:cNvPr id="48" name="Скругленный прямоугольник 47"/>
          <p:cNvSpPr/>
          <p:nvPr/>
        </p:nvSpPr>
        <p:spPr>
          <a:xfrm>
            <a:off x="1979848" y="4149080"/>
            <a:ext cx="1656184" cy="122413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(128, 128, </a:t>
            </a:r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128</a:t>
            </a:r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2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87" name="Группа 86"/>
          <p:cNvGrpSpPr/>
          <p:nvPr/>
        </p:nvGrpSpPr>
        <p:grpSpPr>
          <a:xfrm>
            <a:off x="3707904" y="4797152"/>
            <a:ext cx="5112432" cy="252000"/>
            <a:chOff x="3707904" y="4797152"/>
            <a:chExt cx="5112432" cy="252000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4067944" y="4797152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5364088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5724264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7020272" y="4797152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7596336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707904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3707904" y="5121216"/>
            <a:ext cx="5112432" cy="252000"/>
            <a:chOff x="3707904" y="5121216"/>
            <a:chExt cx="5112432" cy="252000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7596336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364088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4067944" y="5121216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020272" y="5121216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724128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3707904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9" y="1268760"/>
          <a:ext cx="8568950" cy="250227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44415"/>
                <a:gridCol w="1152128"/>
                <a:gridCol w="1152128"/>
                <a:gridCol w="1224136"/>
                <a:gridCol w="129614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(RGBA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1)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3)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Alfa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4)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Серый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256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100%)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 (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50%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сером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 на красном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771800" y="3933056"/>
            <a:ext cx="3312368" cy="2304256"/>
            <a:chOff x="539552" y="3140968"/>
            <a:chExt cx="3672408" cy="27033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3568" y="3284984"/>
              <a:ext cx="2232248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79712" y="3645024"/>
              <a:ext cx="2160240" cy="2094779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(включение)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68760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учет четвертой компоненты цвета в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Tx/>
              <a:buNone/>
            </a:pP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GL_ALPHA_TEST 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19844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прозрачность (наложение цветов)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(GL_BLEND 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5948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Определение алгоритма смешения цветов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BlendFunc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GL_SRC_ALPHA, GL_ONE_MINUS_SRC_ALPHA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25144"/>
            <a:ext cx="820891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>
              <a:spcBef>
                <a:spcPct val="40000"/>
              </a:spcBef>
              <a:spcAft>
                <a:spcPct val="40000"/>
              </a:spcAft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Включать только для конкретных объектов и сразу отключать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В первую очередь должны быть указаны непрозрачные объекты,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а уж потом – прозрачные объекты, начиная с дальних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(формула)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2684"/>
            <a:ext cx="828092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</a:p>
          <a:p>
            <a:pPr>
              <a:buFontTx/>
              <a:buNone/>
            </a:pPr>
            <a:r>
              <a:rPr lang="ru-RU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Общая формула для определения результирующего цвета через цвет текущего объекта и цвет фона (где уже учтены предыдущие объекты)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FontTx/>
              <a:buNone/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объекта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объекта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фона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фона</a:t>
            </a:r>
          </a:p>
          <a:p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результирующий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Alpha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GL_ONE_MINUS_SRC_ALPHA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( 1 -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1 - 1 = 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– 0.5 = 0.5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1 - 0 = 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Additive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1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BF8080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Overlay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GL_DST_COLOR, GL_SRC_COLOR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dst_color.RGB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src_color.RGB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455378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292080" y="2492896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255 * 128 + 128 * 255 = 255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0.5 + 0.5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1.0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92000" y="3645024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92000" y="4797152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B-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3.4.3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4788024" y="1700808"/>
            <a:ext cx="38884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красная сфера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(200, 32,32);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фиолетовый куб (прозрачный) 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(1,0,1, 0.5);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(290);</a:t>
            </a:r>
          </a:p>
          <a:p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черный контур для сферы и куба*/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(0,0,0,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(291);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(201, 32,32);</a:t>
            </a: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043608" y="5714092"/>
            <a:ext cx="2952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откл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Буфер глубины: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320480" cy="44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5288</TotalTime>
  <Words>1050</Words>
  <Application>Microsoft Office PowerPoint</Application>
  <PresentationFormat>Экран (4:3)</PresentationFormat>
  <Paragraphs>354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(прозрачность и туман)</vt:lpstr>
      <vt:lpstr>Цвет области пересечения (RGB)</vt:lpstr>
      <vt:lpstr>Цвет области пересечения (RGBA)</vt:lpstr>
      <vt:lpstr>Прозрачность (включение)</vt:lpstr>
      <vt:lpstr>Прозрачность (формула)</vt:lpstr>
      <vt:lpstr>Прозрачность (пример Alpha)</vt:lpstr>
      <vt:lpstr>Прозрачность (пример Additive)</vt:lpstr>
      <vt:lpstr>Прозрачность (пример Overlay)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(пример использования)</vt:lpstr>
      <vt:lpstr>Туман </vt:lpstr>
      <vt:lpstr>Туман (пример)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603</cp:revision>
  <dcterms:created xsi:type="dcterms:W3CDTF">2014-02-11T08:42:57Z</dcterms:created>
  <dcterms:modified xsi:type="dcterms:W3CDTF">2021-04-02T20:24:56Z</dcterms:modified>
</cp:coreProperties>
</file>