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7"/>
  </p:notesMasterIdLst>
  <p:sldIdLst>
    <p:sldId id="353" r:id="rId2"/>
    <p:sldId id="368" r:id="rId3"/>
    <p:sldId id="367" r:id="rId4"/>
    <p:sldId id="355" r:id="rId5"/>
    <p:sldId id="366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jpeg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oleObject" Target="../embeddings/oleObject14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8.bin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7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6.bin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8.jpeg"/><Relationship Id="rId9" Type="http://schemas.openxmlformats.org/officeDocument/2006/relationships/oleObject" Target="../embeddings/oleObject10.bin"/><Relationship Id="rId14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нормали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Векторное произведение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</a:t>
            </a:r>
            <a:r>
              <a:rPr lang="en-US" dirty="0" smtClean="0"/>
              <a:t>7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Векторное произведение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(5)</a:t>
            </a:r>
            <a:endParaRPr lang="ru-RU" dirty="0"/>
          </a:p>
        </p:txBody>
      </p:sp>
      <p:graphicFrame>
        <p:nvGraphicFramePr>
          <p:cNvPr id="27" name="Object 7"/>
          <p:cNvGraphicFramePr>
            <a:graphicFrameLocks noChangeAspect="1"/>
          </p:cNvGraphicFramePr>
          <p:nvPr/>
        </p:nvGraphicFramePr>
        <p:xfrm>
          <a:off x="631825" y="4294188"/>
          <a:ext cx="7908925" cy="1943100"/>
        </p:xfrm>
        <a:graphic>
          <a:graphicData uri="http://schemas.openxmlformats.org/presentationml/2006/ole">
            <p:oleObj spid="_x0000_s113666" name="Формула" r:id="rId4" imgW="2997000" imgH="736560" progId="">
              <p:embed/>
            </p:oleObj>
          </a:graphicData>
        </a:graphic>
      </p:graphicFrame>
      <p:pic>
        <p:nvPicPr>
          <p:cNvPr id="7" name="Рисунок 6" descr="256px-Right_hand_rule_cross_product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1196752"/>
            <a:ext cx="2438400" cy="2209800"/>
          </a:xfrm>
          <a:prstGeom prst="rect">
            <a:avLst/>
          </a:prstGeom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95536" y="1279788"/>
            <a:ext cx="49685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Вектор </a:t>
            </a:r>
            <a:r>
              <a:rPr lang="en-US" sz="2000" b="1" i="1" dirty="0" smtClean="0">
                <a:latin typeface="+mn-lt"/>
              </a:rPr>
              <a:t>c</a:t>
            </a:r>
            <a:r>
              <a:rPr lang="ru-RU" sz="2000" b="1" i="1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является</a:t>
            </a:r>
            <a:r>
              <a:rPr lang="ru-RU" sz="2000" i="1" dirty="0" smtClean="0">
                <a:latin typeface="+mn-lt"/>
              </a:rPr>
              <a:t/>
            </a:r>
            <a:br>
              <a:rPr lang="ru-RU" sz="2000" i="1" dirty="0" smtClean="0">
                <a:latin typeface="+mn-lt"/>
              </a:rPr>
            </a:br>
            <a:r>
              <a:rPr lang="ru-RU" sz="2000" i="1" dirty="0" smtClean="0">
                <a:latin typeface="+mn-lt"/>
              </a:rPr>
              <a:t>векторным произведением</a:t>
            </a:r>
            <a:br>
              <a:rPr lang="ru-RU" sz="2000" i="1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векторов </a:t>
            </a:r>
            <a:r>
              <a:rPr lang="en-US" sz="2000" b="1" i="1" dirty="0" smtClean="0">
                <a:latin typeface="+mn-lt"/>
              </a:rPr>
              <a:t>a</a:t>
            </a:r>
            <a:r>
              <a:rPr lang="ru-RU" sz="2000" dirty="0" smtClean="0">
                <a:latin typeface="+mn-lt"/>
              </a:rPr>
              <a:t> и </a:t>
            </a:r>
            <a:r>
              <a:rPr lang="en-US" sz="2000" b="1" i="1" dirty="0" smtClean="0">
                <a:latin typeface="+mn-lt"/>
              </a:rPr>
              <a:t>b</a:t>
            </a:r>
            <a:r>
              <a:rPr lang="ru-RU" sz="2000" dirty="0" smtClean="0">
                <a:latin typeface="+mn-lt"/>
              </a:rPr>
              <a:t>, если</a:t>
            </a:r>
            <a:r>
              <a:rPr lang="en-US" sz="2000" dirty="0" smtClean="0">
                <a:latin typeface="+mn-lt"/>
              </a:rPr>
              <a:t/>
            </a:r>
            <a:br>
              <a:rPr lang="en-US" sz="2000" dirty="0" smtClean="0">
                <a:latin typeface="+mn-lt"/>
              </a:rPr>
            </a:br>
            <a:r>
              <a:rPr lang="en-US" sz="2000" dirty="0" smtClean="0">
                <a:latin typeface="+mn-lt"/>
              </a:rPr>
              <a:t>(</a:t>
            </a:r>
            <a:r>
              <a:rPr lang="en-US" sz="2000" b="1" i="1" dirty="0" err="1" smtClean="0">
                <a:latin typeface="+mn-lt"/>
              </a:rPr>
              <a:t>c</a:t>
            </a:r>
            <a:r>
              <a:rPr lang="en-US" sz="2000" dirty="0" err="1" smtClean="0">
                <a:latin typeface="+mn-lt"/>
              </a:rPr>
              <a:t>,</a:t>
            </a:r>
            <a:r>
              <a:rPr lang="en-US" sz="2000" b="1" i="1" dirty="0" err="1" smtClean="0">
                <a:latin typeface="+mn-lt"/>
              </a:rPr>
              <a:t>a</a:t>
            </a:r>
            <a:r>
              <a:rPr lang="en-US" sz="2000" dirty="0" smtClean="0">
                <a:latin typeface="+mn-lt"/>
              </a:rPr>
              <a:t>)=(</a:t>
            </a:r>
            <a:r>
              <a:rPr lang="en-US" sz="2000" b="1" i="1" dirty="0" err="1" smtClean="0">
                <a:latin typeface="+mn-lt"/>
              </a:rPr>
              <a:t>c</a:t>
            </a:r>
            <a:r>
              <a:rPr lang="en-US" sz="2000" dirty="0" err="1" smtClean="0">
                <a:latin typeface="+mn-lt"/>
              </a:rPr>
              <a:t>,</a:t>
            </a:r>
            <a:r>
              <a:rPr lang="en-US" sz="2000" b="1" i="1" dirty="0" err="1" smtClean="0">
                <a:latin typeface="+mn-lt"/>
              </a:rPr>
              <a:t>b</a:t>
            </a:r>
            <a:r>
              <a:rPr lang="en-US" sz="2000" dirty="0" smtClean="0">
                <a:latin typeface="+mn-lt"/>
              </a:rPr>
              <a:t>)=0</a:t>
            </a:r>
          </a:p>
          <a:p>
            <a:r>
              <a:rPr lang="ru-RU" sz="2000" dirty="0" smtClean="0">
                <a:latin typeface="+mn-lt"/>
              </a:rPr>
              <a:t>и</a:t>
            </a:r>
            <a:endParaRPr lang="en-US" sz="2000" dirty="0" smtClean="0">
              <a:latin typeface="+mn-lt"/>
            </a:endParaRPr>
          </a:p>
          <a:p>
            <a:r>
              <a:rPr lang="en-US" sz="2000" dirty="0" smtClean="0">
                <a:latin typeface="+mn-lt"/>
              </a:rPr>
              <a:t>|</a:t>
            </a:r>
            <a:r>
              <a:rPr lang="en-US" sz="2000" b="1" i="1" dirty="0" smtClean="0">
                <a:latin typeface="+mn-lt"/>
              </a:rPr>
              <a:t>c</a:t>
            </a:r>
            <a:r>
              <a:rPr lang="en-US" sz="2000" dirty="0" smtClean="0">
                <a:latin typeface="+mn-lt"/>
              </a:rPr>
              <a:t>|=|</a:t>
            </a:r>
            <a:r>
              <a:rPr lang="en-US" sz="2000" b="1" i="1" dirty="0" smtClean="0">
                <a:latin typeface="+mn-lt"/>
              </a:rPr>
              <a:t>a</a:t>
            </a:r>
            <a:r>
              <a:rPr lang="en-US" sz="2000" dirty="0" smtClean="0">
                <a:latin typeface="+mn-lt"/>
              </a:rPr>
              <a:t>|</a:t>
            </a:r>
            <a:r>
              <a:rPr lang="en-US" sz="2000" dirty="0" smtClean="0">
                <a:latin typeface="Magneto"/>
              </a:rPr>
              <a:t>∙</a:t>
            </a:r>
            <a:r>
              <a:rPr lang="en-US" sz="2000" dirty="0" smtClean="0">
                <a:latin typeface="+mn-lt"/>
              </a:rPr>
              <a:t>|</a:t>
            </a:r>
            <a:r>
              <a:rPr lang="en-US" sz="2000" b="1" i="1" dirty="0" smtClean="0">
                <a:latin typeface="+mn-lt"/>
              </a:rPr>
              <a:t>b</a:t>
            </a:r>
            <a:r>
              <a:rPr lang="en-US" sz="2000" dirty="0" smtClean="0">
                <a:latin typeface="+mn-lt"/>
              </a:rPr>
              <a:t>|</a:t>
            </a:r>
            <a:r>
              <a:rPr lang="en-US" sz="2000" dirty="0" smtClean="0">
                <a:latin typeface="Magneto"/>
              </a:rPr>
              <a:t>∙</a:t>
            </a:r>
            <a:r>
              <a:rPr lang="en-US" sz="2000" dirty="0" smtClean="0">
                <a:latin typeface="+mn-lt"/>
              </a:rPr>
              <a:t>sin(</a:t>
            </a:r>
            <a:r>
              <a:rPr lang="en-US" sz="2000" b="1" i="1" dirty="0" err="1" smtClean="0">
                <a:latin typeface="+mn-lt"/>
              </a:rPr>
              <a:t>a</a:t>
            </a:r>
            <a:r>
              <a:rPr lang="en-US" sz="2000" dirty="0" err="1" smtClean="0">
                <a:latin typeface="+mn-lt"/>
              </a:rPr>
              <a:t>,</a:t>
            </a:r>
            <a:r>
              <a:rPr lang="en-US" sz="2000" b="1" i="1" dirty="0" err="1" smtClean="0">
                <a:latin typeface="+mn-lt"/>
              </a:rPr>
              <a:t>b</a:t>
            </a:r>
            <a:r>
              <a:rPr lang="en-US" sz="2000" dirty="0" smtClean="0">
                <a:latin typeface="+mn-lt"/>
              </a:rPr>
              <a:t>)</a:t>
            </a:r>
            <a:endParaRPr lang="ru-RU" sz="2000" dirty="0" smtClean="0">
              <a:latin typeface="+mn-lt"/>
            </a:endParaRPr>
          </a:p>
          <a:p>
            <a:r>
              <a:rPr lang="ru-RU" sz="2000" dirty="0" smtClean="0">
                <a:latin typeface="+mn-lt"/>
                <a:cs typeface="Courier New" pitchFamily="49" charset="0"/>
              </a:rPr>
              <a:t>(длина </a:t>
            </a:r>
            <a:r>
              <a:rPr lang="en-US" sz="2000" b="1" i="1" dirty="0" smtClean="0">
                <a:latin typeface="+mn-lt"/>
                <a:cs typeface="Courier New" pitchFamily="49" charset="0"/>
              </a:rPr>
              <a:t>c</a:t>
            </a:r>
            <a:r>
              <a:rPr lang="en-US" sz="2000" b="1" i="1" dirty="0" smtClean="0"/>
              <a:t> </a:t>
            </a:r>
            <a:r>
              <a:rPr lang="ru-RU" sz="2000" dirty="0" smtClean="0">
                <a:latin typeface="+mn-lt"/>
                <a:cs typeface="Courier New" pitchFamily="49" charset="0"/>
              </a:rPr>
              <a:t>равна </a:t>
            </a:r>
            <a:r>
              <a:rPr lang="ru-RU" sz="2000" u="sng" dirty="0" smtClean="0">
                <a:latin typeface="+mn-lt"/>
                <a:cs typeface="Courier New" pitchFamily="49" charset="0"/>
              </a:rPr>
              <a:t>площади </a:t>
            </a:r>
            <a:r>
              <a:rPr lang="ru-RU" sz="2000" u="sng" dirty="0" smtClean="0">
                <a:latin typeface="+mn-lt"/>
              </a:rPr>
              <a:t>параллелограмма,</a:t>
            </a:r>
            <a:br>
              <a:rPr lang="ru-RU" sz="2000" u="sng" dirty="0" smtClean="0">
                <a:latin typeface="+mn-lt"/>
              </a:rPr>
            </a:br>
            <a:r>
              <a:rPr lang="ru-RU" sz="2000" u="sng" dirty="0" smtClean="0">
                <a:latin typeface="+mn-lt"/>
              </a:rPr>
              <a:t>построенного на векторах </a:t>
            </a:r>
            <a:r>
              <a:rPr lang="en-US" sz="2000" b="1" i="1" u="sng" dirty="0" smtClean="0"/>
              <a:t>a</a:t>
            </a:r>
            <a:r>
              <a:rPr lang="ru-RU" sz="2000" u="sng" dirty="0" smtClean="0"/>
              <a:t> и </a:t>
            </a:r>
            <a:r>
              <a:rPr lang="en-US" sz="2000" b="1" i="1" u="sng" dirty="0" smtClean="0"/>
              <a:t>b</a:t>
            </a:r>
            <a:r>
              <a:rPr lang="ru-RU" sz="2000" dirty="0" smtClean="0">
                <a:latin typeface="+mn-lt"/>
                <a:cs typeface="Courier New" pitchFamily="49" charset="0"/>
              </a:rPr>
              <a:t>)</a:t>
            </a:r>
            <a:endParaRPr lang="en-US" sz="2000" dirty="0" smtClean="0">
              <a:latin typeface="+mn-lt"/>
              <a:cs typeface="Courier New" pitchFamily="49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084168" y="3429000"/>
            <a:ext cx="266429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Правая тройка, Правило правой руки</a:t>
            </a:r>
            <a:endParaRPr lang="en-US" sz="2000" dirty="0" smtClean="0">
              <a:latin typeface="+mn-lt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Вычисление нормали в вершине: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для грани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</a:t>
            </a:r>
            <a:r>
              <a:rPr lang="en-US" dirty="0" smtClean="0"/>
              <a:t>7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Вычисление нормали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(5)</a:t>
            </a:r>
            <a:endParaRPr lang="ru-RU" dirty="0"/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5660703" y="2113558"/>
            <a:ext cx="282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/>
              <a:t>По правилу правой руки:</a:t>
            </a:r>
            <a:endParaRPr lang="ru-RU" dirty="0"/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5706740" y="3632026"/>
            <a:ext cx="270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/>
              <a:t>По правилу левой руки:</a:t>
            </a:r>
            <a:endParaRPr lang="en-US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5751513" y="2448694"/>
          <a:ext cx="2605087" cy="476250"/>
        </p:xfrm>
        <a:graphic>
          <a:graphicData uri="http://schemas.openxmlformats.org/presentationml/2006/ole">
            <p:oleObj spid="_x0000_s112642" name="Формула" r:id="rId4" imgW="1180800" imgH="215640" progId="">
              <p:embed/>
            </p:oleObj>
          </a:graphicData>
        </a:graphic>
      </p:graphicFrame>
      <p:graphicFrame>
        <p:nvGraphicFramePr>
          <p:cNvPr id="80903" name="Object 7"/>
          <p:cNvGraphicFramePr>
            <a:graphicFrameLocks noChangeAspect="1"/>
          </p:cNvGraphicFramePr>
          <p:nvPr/>
        </p:nvGraphicFramePr>
        <p:xfrm>
          <a:off x="5703888" y="3960813"/>
          <a:ext cx="2828925" cy="476250"/>
        </p:xfrm>
        <a:graphic>
          <a:graphicData uri="http://schemas.openxmlformats.org/presentationml/2006/ole">
            <p:oleObj spid="_x0000_s112643" name="Формула" r:id="rId5" imgW="1282680" imgH="215640" progId="">
              <p:embed/>
            </p:oleObj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861665" y="1772816"/>
            <a:ext cx="3388222" cy="3456384"/>
            <a:chOff x="861665" y="1772816"/>
            <a:chExt cx="3388222" cy="3456384"/>
          </a:xfrm>
        </p:grpSpPr>
        <p:sp>
          <p:nvSpPr>
            <p:cNvPr id="31" name="Равнобедренный треугольник 30"/>
            <p:cNvSpPr/>
            <p:nvPr/>
          </p:nvSpPr>
          <p:spPr>
            <a:xfrm rot="640657">
              <a:off x="1251589" y="3453947"/>
              <a:ext cx="2520280" cy="1335369"/>
            </a:xfrm>
            <a:prstGeom prst="triangle">
              <a:avLst/>
            </a:prstGeom>
            <a:blipFill>
              <a:blip r:embed="rId6" cstate="print"/>
              <a:tile tx="0" ty="0" sx="100000" sy="100000" flip="none" algn="tl"/>
            </a:blip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 flipV="1">
              <a:off x="1146501" y="2511945"/>
              <a:ext cx="3196" cy="20160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ash"/>
              <a:round/>
              <a:headEnd type="oval"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861665" y="4384154"/>
              <a:ext cx="3000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 dirty="0" smtClean="0">
                  <a:latin typeface="+mn-lt"/>
                </a:rPr>
                <a:t>a</a:t>
              </a:r>
              <a:endParaRPr lang="ru-RU" i="1" dirty="0">
                <a:latin typeface="+mn-lt"/>
              </a:endParaRPr>
            </a:p>
          </p:txBody>
        </p:sp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2505799" y="3150726"/>
              <a:ext cx="3000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 dirty="0" smtClean="0">
                  <a:latin typeface="+mn-lt"/>
                </a:rPr>
                <a:t>b</a:t>
              </a:r>
              <a:endParaRPr lang="ru-RU" i="1" dirty="0">
                <a:latin typeface="+mn-lt"/>
              </a:endParaRPr>
            </a:p>
          </p:txBody>
        </p:sp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3551118" y="4859868"/>
              <a:ext cx="28725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 dirty="0" smtClean="0">
                  <a:latin typeface="+mn-lt"/>
                </a:rPr>
                <a:t>c</a:t>
              </a:r>
              <a:endParaRPr lang="ru-RU" i="1" dirty="0">
                <a:latin typeface="+mn-lt"/>
              </a:endParaRPr>
            </a:p>
          </p:txBody>
        </p:sp>
        <p:graphicFrame>
          <p:nvGraphicFramePr>
            <p:cNvPr id="26" name="Объект 25"/>
            <p:cNvGraphicFramePr>
              <a:graphicFrameLocks noChangeAspect="1"/>
            </p:cNvGraphicFramePr>
            <p:nvPr/>
          </p:nvGraphicFramePr>
          <p:xfrm>
            <a:off x="2987824" y="1772816"/>
            <a:ext cx="1262063" cy="1047750"/>
          </p:xfrm>
          <a:graphic>
            <a:graphicData uri="http://schemas.openxmlformats.org/presentationml/2006/ole">
              <p:oleObj spid="_x0000_s112644" name="Формула" r:id="rId7" imgW="888840" imgH="736560" progId="">
                <p:embed/>
              </p:oleObj>
            </a:graphicData>
          </a:graphic>
        </p:graphicFrame>
        <p:graphicFrame>
          <p:nvGraphicFramePr>
            <p:cNvPr id="29" name="Объект 28"/>
            <p:cNvGraphicFramePr>
              <a:graphicFrameLocks noChangeAspect="1"/>
            </p:cNvGraphicFramePr>
            <p:nvPr/>
          </p:nvGraphicFramePr>
          <p:xfrm>
            <a:off x="1149697" y="2151906"/>
            <a:ext cx="239121" cy="360040"/>
          </p:xfrm>
          <a:graphic>
            <a:graphicData uri="http://schemas.openxmlformats.org/presentationml/2006/ole">
              <p:oleObj spid="_x0000_s112646" name="Формула" r:id="rId8" imgW="126720" imgH="190440" progId="">
                <p:embed/>
              </p:oleObj>
            </a:graphicData>
          </a:graphic>
        </p:graphicFrame>
        <p:sp>
          <p:nvSpPr>
            <p:cNvPr id="17" name="AutoShape 13"/>
            <p:cNvSpPr>
              <a:spLocks noChangeArrowheads="1"/>
            </p:cNvSpPr>
            <p:nvPr/>
          </p:nvSpPr>
          <p:spPr bwMode="auto">
            <a:xfrm rot="11416688">
              <a:off x="2006305" y="3894640"/>
              <a:ext cx="229898" cy="743895"/>
            </a:xfrm>
            <a:prstGeom prst="curvedRightArrow">
              <a:avLst>
                <a:gd name="adj1" fmla="val 53427"/>
                <a:gd name="adj2" fmla="val 106855"/>
                <a:gd name="adj3" fmla="val 33333"/>
              </a:avLst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Вычисление нормали в вершине:</a:t>
            </a:r>
            <a:br>
              <a:rPr lang="ru-RU" sz="2800" dirty="0" smtClean="0"/>
            </a:br>
            <a:r>
              <a:rPr lang="ru-RU" sz="2400" dirty="0" smtClean="0"/>
              <a:t>для граней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</a:t>
            </a:r>
            <a:r>
              <a:rPr lang="en-US" dirty="0" smtClean="0"/>
              <a:t>7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Вычисление нормали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(5)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>
            <a:off x="942727" y="2061740"/>
            <a:ext cx="2160587" cy="2159000"/>
          </a:xfrm>
          <a:prstGeom prst="cube">
            <a:avLst>
              <a:gd name="adj" fmla="val 25000"/>
            </a:avLst>
          </a:prstGeom>
          <a:blipFill>
            <a:blip r:embed="rId4" cstate="print"/>
            <a:tile tx="0" ty="0" sx="100000" sy="100000" flip="none" algn="tl"/>
          </a:blipFill>
          <a:ln w="2540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6" name="Oval 4"/>
          <p:cNvSpPr>
            <a:spLocks noChangeArrowheads="1"/>
          </p:cNvSpPr>
          <p:nvPr/>
        </p:nvSpPr>
        <p:spPr bwMode="auto">
          <a:xfrm>
            <a:off x="2492127" y="2526878"/>
            <a:ext cx="144462" cy="144462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2238127" y="256497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a</a:t>
            </a:r>
            <a:endParaRPr lang="ru-RU" i="1" dirty="0"/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682377" y="238698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c</a:t>
            </a:r>
            <a:endParaRPr lang="ru-RU" i="1" dirty="0"/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2382589" y="414930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d</a:t>
            </a:r>
            <a:endParaRPr lang="ru-RU" i="1" dirty="0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3030289" y="176646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b</a:t>
            </a:r>
            <a:endParaRPr lang="ru-RU" i="1" dirty="0"/>
          </a:p>
        </p:txBody>
      </p:sp>
      <p:graphicFrame>
        <p:nvGraphicFramePr>
          <p:cNvPr id="82955" name="Object 11"/>
          <p:cNvGraphicFramePr>
            <a:graphicFrameLocks noChangeAspect="1"/>
          </p:cNvGraphicFramePr>
          <p:nvPr/>
        </p:nvGraphicFramePr>
        <p:xfrm>
          <a:off x="2123728" y="1268760"/>
          <a:ext cx="479425" cy="407988"/>
        </p:xfrm>
        <a:graphic>
          <a:graphicData uri="http://schemas.openxmlformats.org/presentationml/2006/ole">
            <p:oleObj spid="_x0000_s82955" name="Формула" r:id="rId5" imgW="253800" imgH="215640" progId="">
              <p:embed/>
            </p:oleObj>
          </a:graphicData>
        </a:graphic>
      </p:graphicFrame>
      <p:graphicFrame>
        <p:nvGraphicFramePr>
          <p:cNvPr id="49" name="Object 11"/>
          <p:cNvGraphicFramePr>
            <a:graphicFrameLocks noChangeAspect="1"/>
          </p:cNvGraphicFramePr>
          <p:nvPr/>
        </p:nvGraphicFramePr>
        <p:xfrm>
          <a:off x="3635896" y="2732981"/>
          <a:ext cx="600075" cy="407987"/>
        </p:xfrm>
        <a:graphic>
          <a:graphicData uri="http://schemas.openxmlformats.org/presentationml/2006/ole">
            <p:oleObj spid="_x0000_s82956" name="Формула" r:id="rId6" imgW="317160" imgH="215640" progId="">
              <p:embed/>
            </p:oleObj>
          </a:graphicData>
        </a:graphic>
      </p:graphicFrame>
      <p:graphicFrame>
        <p:nvGraphicFramePr>
          <p:cNvPr id="50" name="Object 11"/>
          <p:cNvGraphicFramePr>
            <a:graphicFrameLocks noChangeAspect="1"/>
          </p:cNvGraphicFramePr>
          <p:nvPr/>
        </p:nvGraphicFramePr>
        <p:xfrm>
          <a:off x="1117005" y="4292774"/>
          <a:ext cx="574675" cy="360362"/>
        </p:xfrm>
        <a:graphic>
          <a:graphicData uri="http://schemas.openxmlformats.org/presentationml/2006/ole">
            <p:oleObj spid="_x0000_s82958" name="Формула" r:id="rId7" imgW="304560" imgH="190440" progId="">
              <p:embed/>
            </p:oleObj>
          </a:graphicData>
        </a:graphic>
      </p:graphicFrame>
      <p:graphicFrame>
        <p:nvGraphicFramePr>
          <p:cNvPr id="82959" name="Object 15"/>
          <p:cNvGraphicFramePr>
            <a:graphicFrameLocks noChangeAspect="1"/>
          </p:cNvGraphicFramePr>
          <p:nvPr/>
        </p:nvGraphicFramePr>
        <p:xfrm>
          <a:off x="669999" y="4869160"/>
          <a:ext cx="3109913" cy="1484313"/>
        </p:xfrm>
        <a:graphic>
          <a:graphicData uri="http://schemas.openxmlformats.org/presentationml/2006/ole">
            <p:oleObj spid="_x0000_s82959" name="Формула" r:id="rId8" imgW="1409400" imgH="672840" progId="">
              <p:embed/>
            </p:oleObj>
          </a:graphicData>
        </a:graphic>
      </p:graphicFrame>
      <p:sp>
        <p:nvSpPr>
          <p:cNvPr id="53" name="Line 8"/>
          <p:cNvSpPr>
            <a:spLocks noChangeShapeType="1"/>
          </p:cNvSpPr>
          <p:nvPr/>
        </p:nvSpPr>
        <p:spPr bwMode="auto">
          <a:xfrm flipV="1">
            <a:off x="2051720" y="1268760"/>
            <a:ext cx="0" cy="1044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" name="Line 8"/>
          <p:cNvSpPr>
            <a:spLocks noChangeShapeType="1"/>
          </p:cNvSpPr>
          <p:nvPr/>
        </p:nvSpPr>
        <p:spPr bwMode="auto">
          <a:xfrm rot="5400000" flipV="1">
            <a:off x="3401928" y="2618968"/>
            <a:ext cx="0" cy="1044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" name="Line 8"/>
          <p:cNvSpPr>
            <a:spLocks noChangeShapeType="1"/>
          </p:cNvSpPr>
          <p:nvPr/>
        </p:nvSpPr>
        <p:spPr bwMode="auto">
          <a:xfrm flipH="1">
            <a:off x="971600" y="3392880"/>
            <a:ext cx="792088" cy="111624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" name="Line 8"/>
          <p:cNvSpPr>
            <a:spLocks noChangeShapeType="1"/>
          </p:cNvSpPr>
          <p:nvPr/>
        </p:nvSpPr>
        <p:spPr bwMode="auto">
          <a:xfrm flipV="1">
            <a:off x="6386289" y="4437112"/>
            <a:ext cx="0" cy="1044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9" name="Line 8"/>
          <p:cNvSpPr>
            <a:spLocks noChangeShapeType="1"/>
          </p:cNvSpPr>
          <p:nvPr/>
        </p:nvSpPr>
        <p:spPr bwMode="auto">
          <a:xfrm rot="5400000" flipV="1">
            <a:off x="6906309" y="4966657"/>
            <a:ext cx="0" cy="1044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" name="Line 8"/>
          <p:cNvSpPr>
            <a:spLocks noChangeAspect="1" noChangeShapeType="1"/>
          </p:cNvSpPr>
          <p:nvPr/>
        </p:nvSpPr>
        <p:spPr bwMode="auto">
          <a:xfrm flipH="1">
            <a:off x="5871185" y="5473799"/>
            <a:ext cx="510912" cy="720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" name="Text Box 8"/>
          <p:cNvSpPr txBox="1">
            <a:spLocks noChangeArrowheads="1"/>
          </p:cNvSpPr>
          <p:nvPr/>
        </p:nvSpPr>
        <p:spPr bwMode="auto">
          <a:xfrm>
            <a:off x="6059835" y="5229200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a</a:t>
            </a:r>
            <a:endParaRPr lang="ru-RU" i="1" dirty="0"/>
          </a:p>
        </p:txBody>
      </p:sp>
      <p:graphicFrame>
        <p:nvGraphicFramePr>
          <p:cNvPr id="62" name="Object 11"/>
          <p:cNvGraphicFramePr>
            <a:graphicFrameLocks noChangeAspect="1"/>
          </p:cNvGraphicFramePr>
          <p:nvPr/>
        </p:nvGraphicFramePr>
        <p:xfrm>
          <a:off x="6444828" y="4365104"/>
          <a:ext cx="479425" cy="407988"/>
        </p:xfrm>
        <a:graphic>
          <a:graphicData uri="http://schemas.openxmlformats.org/presentationml/2006/ole">
            <p:oleObj spid="_x0000_s82960" name="Формула" r:id="rId9" imgW="253800" imgH="215640" progId="">
              <p:embed/>
            </p:oleObj>
          </a:graphicData>
        </a:graphic>
      </p:graphicFrame>
      <p:graphicFrame>
        <p:nvGraphicFramePr>
          <p:cNvPr id="63" name="Object 11"/>
          <p:cNvGraphicFramePr>
            <a:graphicFrameLocks noChangeAspect="1"/>
          </p:cNvGraphicFramePr>
          <p:nvPr/>
        </p:nvGraphicFramePr>
        <p:xfrm>
          <a:off x="6996261" y="5517232"/>
          <a:ext cx="600075" cy="407987"/>
        </p:xfrm>
        <a:graphic>
          <a:graphicData uri="http://schemas.openxmlformats.org/presentationml/2006/ole">
            <p:oleObj spid="_x0000_s82961" name="Формула" r:id="rId10" imgW="317160" imgH="215640" progId="">
              <p:embed/>
            </p:oleObj>
          </a:graphicData>
        </a:graphic>
      </p:graphicFrame>
      <p:graphicFrame>
        <p:nvGraphicFramePr>
          <p:cNvPr id="64" name="Object 11"/>
          <p:cNvGraphicFramePr>
            <a:graphicFrameLocks noChangeAspect="1"/>
          </p:cNvGraphicFramePr>
          <p:nvPr/>
        </p:nvGraphicFramePr>
        <p:xfrm>
          <a:off x="6060157" y="5948958"/>
          <a:ext cx="574675" cy="360362"/>
        </p:xfrm>
        <a:graphic>
          <a:graphicData uri="http://schemas.openxmlformats.org/presentationml/2006/ole">
            <p:oleObj spid="_x0000_s82962" name="Формула" r:id="rId11" imgW="304560" imgH="190440" progId="">
              <p:embed/>
            </p:oleObj>
          </a:graphicData>
        </a:graphic>
      </p:graphicFrame>
      <p:sp>
        <p:nvSpPr>
          <p:cNvPr id="74" name="TextBox 73"/>
          <p:cNvSpPr txBox="1"/>
          <p:nvPr/>
        </p:nvSpPr>
        <p:spPr>
          <a:xfrm rot="18547790">
            <a:off x="4914167" y="4895869"/>
            <a:ext cx="12163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«плоские»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нормали</a:t>
            </a:r>
            <a:endParaRPr lang="ru-RU" dirty="0">
              <a:latin typeface="+mn-lt"/>
            </a:endParaRPr>
          </a:p>
        </p:txBody>
      </p:sp>
      <p:sp>
        <p:nvSpPr>
          <p:cNvPr id="76" name="Line 8"/>
          <p:cNvSpPr>
            <a:spLocks noChangeShapeType="1"/>
          </p:cNvSpPr>
          <p:nvPr/>
        </p:nvSpPr>
        <p:spPr bwMode="auto">
          <a:xfrm flipV="1">
            <a:off x="6176749" y="1196752"/>
            <a:ext cx="0" cy="1044000"/>
          </a:xfrm>
          <a:prstGeom prst="line">
            <a:avLst/>
          </a:prstGeom>
          <a:noFill/>
          <a:ln w="38100">
            <a:solidFill>
              <a:srgbClr val="FF0000">
                <a:alpha val="34000"/>
              </a:srgbClr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" name="Line 8"/>
          <p:cNvSpPr>
            <a:spLocks noChangeShapeType="1"/>
          </p:cNvSpPr>
          <p:nvPr/>
        </p:nvSpPr>
        <p:spPr bwMode="auto">
          <a:xfrm rot="5400000" flipV="1">
            <a:off x="6715819" y="1726297"/>
            <a:ext cx="0" cy="1044000"/>
          </a:xfrm>
          <a:prstGeom prst="line">
            <a:avLst/>
          </a:prstGeom>
          <a:noFill/>
          <a:ln w="38100">
            <a:solidFill>
              <a:srgbClr val="FF0000">
                <a:alpha val="34000"/>
              </a:srgbClr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8" name="Line 8"/>
          <p:cNvSpPr>
            <a:spLocks noChangeAspect="1" noChangeShapeType="1"/>
          </p:cNvSpPr>
          <p:nvPr/>
        </p:nvSpPr>
        <p:spPr bwMode="auto">
          <a:xfrm flipH="1">
            <a:off x="5671170" y="2242964"/>
            <a:ext cx="510912" cy="720000"/>
          </a:xfrm>
          <a:prstGeom prst="line">
            <a:avLst/>
          </a:prstGeom>
          <a:noFill/>
          <a:ln w="38100">
            <a:solidFill>
              <a:srgbClr val="FF0000">
                <a:alpha val="34000"/>
              </a:srgbClr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" name="Text Box 8"/>
          <p:cNvSpPr txBox="1">
            <a:spLocks noChangeArrowheads="1"/>
          </p:cNvSpPr>
          <p:nvPr/>
        </p:nvSpPr>
        <p:spPr bwMode="auto">
          <a:xfrm>
            <a:off x="5850295" y="1988840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a</a:t>
            </a:r>
            <a:endParaRPr lang="ru-RU" i="1" dirty="0"/>
          </a:p>
        </p:txBody>
      </p:sp>
      <p:graphicFrame>
        <p:nvGraphicFramePr>
          <p:cNvPr id="80" name="Object 11"/>
          <p:cNvGraphicFramePr>
            <a:graphicFrameLocks noChangeAspect="1"/>
          </p:cNvGraphicFramePr>
          <p:nvPr/>
        </p:nvGraphicFramePr>
        <p:xfrm>
          <a:off x="6235288" y="1124744"/>
          <a:ext cx="479425" cy="407988"/>
        </p:xfrm>
        <a:graphic>
          <a:graphicData uri="http://schemas.openxmlformats.org/presentationml/2006/ole">
            <p:oleObj spid="_x0000_s82967" name="Формула" r:id="rId12" imgW="253800" imgH="215640" progId="">
              <p:embed/>
            </p:oleObj>
          </a:graphicData>
        </a:graphic>
      </p:graphicFrame>
      <p:graphicFrame>
        <p:nvGraphicFramePr>
          <p:cNvPr id="81" name="Object 11"/>
          <p:cNvGraphicFramePr>
            <a:graphicFrameLocks noChangeAspect="1"/>
          </p:cNvGraphicFramePr>
          <p:nvPr/>
        </p:nvGraphicFramePr>
        <p:xfrm>
          <a:off x="6786721" y="2276872"/>
          <a:ext cx="600075" cy="407987"/>
        </p:xfrm>
        <a:graphic>
          <a:graphicData uri="http://schemas.openxmlformats.org/presentationml/2006/ole">
            <p:oleObj spid="_x0000_s82968" name="Формула" r:id="rId13" imgW="317160" imgH="215640" progId="">
              <p:embed/>
            </p:oleObj>
          </a:graphicData>
        </a:graphic>
      </p:graphicFrame>
      <p:graphicFrame>
        <p:nvGraphicFramePr>
          <p:cNvPr id="82" name="Object 11"/>
          <p:cNvGraphicFramePr>
            <a:graphicFrameLocks noChangeAspect="1"/>
          </p:cNvGraphicFramePr>
          <p:nvPr/>
        </p:nvGraphicFramePr>
        <p:xfrm>
          <a:off x="5850617" y="2708598"/>
          <a:ext cx="574675" cy="360362"/>
        </p:xfrm>
        <a:graphic>
          <a:graphicData uri="http://schemas.openxmlformats.org/presentationml/2006/ole">
            <p:oleObj spid="_x0000_s82969" name="Формула" r:id="rId14" imgW="304560" imgH="190440" progId="">
              <p:embed/>
            </p:oleObj>
          </a:graphicData>
        </a:graphic>
      </p:graphicFrame>
      <p:sp>
        <p:nvSpPr>
          <p:cNvPr id="83" name="Line 8"/>
          <p:cNvSpPr>
            <a:spLocks noChangeShapeType="1"/>
          </p:cNvSpPr>
          <p:nvPr/>
        </p:nvSpPr>
        <p:spPr bwMode="auto">
          <a:xfrm rot="5400000" flipV="1">
            <a:off x="6259426" y="2164098"/>
            <a:ext cx="898006" cy="1055738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84" name="Object 11"/>
          <p:cNvGraphicFramePr>
            <a:graphicFrameLocks noChangeAspect="1"/>
          </p:cNvGraphicFramePr>
          <p:nvPr/>
        </p:nvGraphicFramePr>
        <p:xfrm>
          <a:off x="5868144" y="3284984"/>
          <a:ext cx="2784475" cy="407987"/>
        </p:xfrm>
        <a:graphic>
          <a:graphicData uri="http://schemas.openxmlformats.org/presentationml/2006/ole">
            <p:oleObj spid="_x0000_s82970" name="Формула" r:id="rId15" imgW="1473120" imgH="215640" progId="">
              <p:embed/>
            </p:oleObj>
          </a:graphicData>
        </a:graphic>
      </p:graphicFrame>
      <p:sp>
        <p:nvSpPr>
          <p:cNvPr id="85" name="TextBox 84"/>
          <p:cNvSpPr txBox="1"/>
          <p:nvPr/>
        </p:nvSpPr>
        <p:spPr>
          <a:xfrm rot="18677606">
            <a:off x="4667520" y="1881866"/>
            <a:ext cx="15821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«сглаженные»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нормали</a:t>
            </a:r>
            <a:endParaRPr lang="ru-RU" dirty="0"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955523" y="3212976"/>
            <a:ext cx="984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 smtClean="0">
                <a:latin typeface="+mn-lt"/>
              </a:rPr>
              <a:t>Векторная</a:t>
            </a:r>
            <a:br>
              <a:rPr lang="ru-RU" sz="1400" dirty="0" smtClean="0">
                <a:latin typeface="+mn-lt"/>
              </a:rPr>
            </a:br>
            <a:r>
              <a:rPr lang="ru-RU" sz="1400" dirty="0" smtClean="0">
                <a:latin typeface="+mn-lt"/>
              </a:rPr>
              <a:t>сумма</a:t>
            </a:r>
            <a:endParaRPr lang="ru-RU" sz="1400" dirty="0">
              <a:latin typeface="+mn-lt"/>
            </a:endParaRPr>
          </a:p>
        </p:txBody>
      </p:sp>
      <p:graphicFrame>
        <p:nvGraphicFramePr>
          <p:cNvPr id="82971" name="Object 20"/>
          <p:cNvGraphicFramePr>
            <a:graphicFrameLocks noChangeAspect="1"/>
          </p:cNvGraphicFramePr>
          <p:nvPr/>
        </p:nvGraphicFramePr>
        <p:xfrm>
          <a:off x="7236296" y="2852936"/>
          <a:ext cx="528637" cy="360362"/>
        </p:xfrm>
        <a:graphic>
          <a:graphicData uri="http://schemas.openxmlformats.org/presentationml/2006/ole">
            <p:oleObj spid="_x0000_s82971" name="Формула" r:id="rId16" imgW="279360" imgH="1904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82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3" grpId="0" animBg="1"/>
      <p:bldP spid="54" grpId="0" animBg="1"/>
      <p:bldP spid="55" grpId="0" animBg="1"/>
      <p:bldP spid="58" grpId="0" animBg="1"/>
      <p:bldP spid="61" grpId="0"/>
      <p:bldP spid="74" grpId="0"/>
      <p:bldP spid="76" grpId="0" animBg="1"/>
      <p:bldP spid="77" grpId="0" animBg="1"/>
      <p:bldP spid="78" grpId="0" animBg="1"/>
      <p:bldP spid="79" grpId="0"/>
      <p:bldP spid="85" grpId="0"/>
      <p:bldP spid="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нормали в вершине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</a:t>
            </a:r>
            <a:r>
              <a:rPr lang="en-US" smtClean="0"/>
              <a:t>7</a:t>
            </a:r>
            <a:r>
              <a:rPr lang="ru-RU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Задание нормали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(5)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467544" y="1268760"/>
            <a:ext cx="8208912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2000" dirty="0" smtClean="0">
                <a:latin typeface="+mn-lt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Задание вектора нормали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vnormal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=(</a:t>
            </a:r>
            <a:r>
              <a:rPr lang="en-US" sz="2000" i="1" dirty="0" err="1" smtClean="0">
                <a:latin typeface="Consolas" pitchFamily="49" charset="0"/>
                <a:cs typeface="Consolas" pitchFamily="49" charset="0"/>
              </a:rPr>
              <a:t>x,y,z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2000" baseline="30000" dirty="0" smtClean="0">
                <a:latin typeface="Consolas" pitchFamily="49" charset="0"/>
                <a:cs typeface="Consolas" pitchFamily="49" charset="0"/>
              </a:rPr>
              <a:t>T</a:t>
            </a:r>
            <a:r>
              <a:rPr lang="ru-RU" sz="2000" dirty="0" smtClean="0">
                <a:latin typeface="+mn-lt"/>
                <a:cs typeface="Courier New" pitchFamily="49" charset="0"/>
              </a:rPr>
              <a:t>:</a:t>
            </a:r>
            <a:endParaRPr lang="en-US" sz="2000" dirty="0" smtClean="0">
              <a:latin typeface="+mn-lt"/>
              <a:cs typeface="Courier New" pitchFamily="49" charset="0"/>
            </a:endParaRPr>
          </a:p>
          <a:p>
            <a:pPr marL="1143000" lvl="2" indent="-228600"/>
            <a:r>
              <a:rPr lang="ru-RU" sz="2000" dirty="0" smtClean="0">
                <a:latin typeface="+mn-lt"/>
              </a:rPr>
              <a:t>	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Normal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3f(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z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1143000" lvl="2" indent="-228600"/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gl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Normal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3f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v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veс_normal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1143000" lvl="2" indent="-228600"/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+mn-lt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Указание на автоматическую принудительную нормализацию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установление единичной длины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векторов нормалей: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143000" lvl="2" indent="-228600"/>
            <a:r>
              <a:rPr lang="ru-RU" sz="2000" dirty="0" smtClean="0">
                <a:latin typeface="+mn-lt"/>
              </a:rPr>
              <a:t>	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GL_NORMALIZE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1143000" lvl="2" indent="-228600"/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24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является таким же атрибутом вершины, как и цвет,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может задаваться внутри блока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Begin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/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End</a:t>
            </a:r>
            <a:endParaRPr lang="en-US" sz="2000" b="1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использовании целочисленных нормалей</a:t>
            </a:r>
            <a:r>
              <a:rPr lang="ru-RU" sz="2000" dirty="0" smtClean="0">
                <a:latin typeface="+mn-lt"/>
              </a:rPr>
              <a:t>  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Normal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(*)</a:t>
            </a:r>
            <a:r>
              <a:rPr lang="ru-RU" sz="2000" dirty="0" smtClean="0">
                <a:latin typeface="+mn-lt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т.п.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значение вектора автоматически масштабируется в диапазон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[-1,1]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3417</TotalTime>
  <Words>116</Words>
  <Application>Microsoft Office PowerPoint</Application>
  <PresentationFormat>Экран (4:3)</PresentationFormat>
  <Paragraphs>50</Paragraphs>
  <Slides>5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Тема КГ</vt:lpstr>
      <vt:lpstr>Формула</vt:lpstr>
      <vt:lpstr>(нормали)</vt:lpstr>
      <vt:lpstr>Векторное произведение</vt:lpstr>
      <vt:lpstr>Вычисление нормали в вершине: для грани</vt:lpstr>
      <vt:lpstr>Вычисление нормали в вершине: для граней</vt:lpstr>
      <vt:lpstr>Задание нормали в вершине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385</cp:revision>
  <dcterms:created xsi:type="dcterms:W3CDTF">2014-02-11T08:42:57Z</dcterms:created>
  <dcterms:modified xsi:type="dcterms:W3CDTF">2019-03-31T23:42:01Z</dcterms:modified>
</cp:coreProperties>
</file>