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37" r:id="rId2"/>
    <p:sldId id="339" r:id="rId3"/>
    <p:sldId id="370" r:id="rId4"/>
    <p:sldId id="371" r:id="rId5"/>
    <p:sldId id="372" r:id="rId6"/>
    <p:sldId id="373" r:id="rId7"/>
    <p:sldId id="374" r:id="rId8"/>
    <p:sldId id="375" r:id="rId9"/>
    <p:sldId id="376" r:id="rId10"/>
    <p:sldId id="377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99FF"/>
    <a:srgbClr val="FF00FF"/>
    <a:srgbClr val="660066"/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2" autoAdjust="0"/>
    <p:restoredTop sz="94625" autoAdjust="0"/>
  </p:normalViewPr>
  <p:slideViewPr>
    <p:cSldViewPr>
      <p:cViewPr>
        <p:scale>
          <a:sx n="100" d="100"/>
          <a:sy n="100" d="100"/>
        </p:scale>
        <p:origin x="-1884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31F7C-E154-44F9-931F-3A9BDFDDD97D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84B5C-51F1-4C61-8EF6-CCB29023B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A677EE4E-F19B-4636-9816-5ED269B114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FB811C-26BF-4949-8A2D-FF2FA2C99C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A7D00D-0CA4-45BB-B57E-A317136AAF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1A7ED-339C-4CE3-B77A-2B0EA2176C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A02F93C-ED3B-42FE-8B43-41592494E5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3BC1EA-D657-4F42-AE51-B76B6F124D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E53AA5-73CB-407E-A246-BB58CE83E4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0A0D5B-D768-4998-8F38-16AD7027D0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451478-43C2-47BB-9742-48103AAB66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0A76B5-6827-48A9-970B-AE2187D7D0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F5293-F852-46A3-99B2-8D1F5E90A4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8E557DB-4FA3-438A-B535-B24FEDCA5B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1.bin"/><Relationship Id="rId9" Type="http://schemas.openxmlformats.org/officeDocument/2006/relationships/oleObject" Target="../embeddings/oleObject1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10" Type="http://schemas.openxmlformats.org/officeDocument/2006/relationships/oleObject" Target="../embeddings/oleObject24.bin"/><Relationship Id="rId4" Type="http://schemas.openxmlformats.org/officeDocument/2006/relationships/oleObject" Target="../embeddings/oleObject18.bin"/><Relationship Id="rId9" Type="http://schemas.openxmlformats.org/officeDocument/2006/relationships/oleObject" Target="../embeddings/oleObject2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29.bin"/><Relationship Id="rId4" Type="http://schemas.openxmlformats.org/officeDocument/2006/relationships/oleObject" Target="../embeddings/oleObject2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3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аффинные преобразования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>
                <a:latin typeface="+mj-lt"/>
              </a:rPr>
              <a:t>Примеры преобразований</a:t>
            </a:r>
            <a:br>
              <a:rPr lang="ru-RU" sz="2800" dirty="0" smtClean="0">
                <a:latin typeface="+mj-lt"/>
              </a:rPr>
            </a:br>
            <a:r>
              <a:rPr lang="ru-RU" sz="2800" dirty="0" smtClean="0">
                <a:latin typeface="+mj-lt"/>
              </a:rPr>
              <a:t>поиск пересечения двух прямых</a:t>
            </a:r>
            <a:endParaRPr lang="ru-RU" sz="2800" dirty="0">
              <a:latin typeface="+mj-lt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Примеры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10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6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268760"/>
            <a:ext cx="4571808" cy="49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</a:t>
            </a:r>
            <a:r>
              <a:rPr lang="ru-RU" dirty="0" smtClean="0"/>
              <a:t>пределение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10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516216" y="2492896"/>
          <a:ext cx="2325705" cy="792088"/>
        </p:xfrm>
        <a:graphic>
          <a:graphicData uri="http://schemas.openxmlformats.org/presentationml/2006/ole">
            <p:oleObj spid="_x0000_s45057" name="Equation" r:id="rId4" imgW="1307532" imgH="444307" progId="Equation.DSMT4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95536" y="1196752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Аффинное преобразование</a:t>
            </a:r>
            <a:r>
              <a:rPr lang="ru-RU" dirty="0" smtClean="0">
                <a:latin typeface="+mn-lt"/>
              </a:rPr>
              <a:t> – отображение пространства в себя, при котором:</a:t>
            </a: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параллельные</a:t>
            </a:r>
            <a:r>
              <a:rPr lang="ru-RU" dirty="0" smtClean="0">
                <a:latin typeface="+mn-lt"/>
              </a:rPr>
              <a:t> прямые переходят в </a:t>
            </a:r>
            <a:r>
              <a:rPr lang="ru-RU" i="1" dirty="0" smtClean="0">
                <a:latin typeface="+mn-lt"/>
              </a:rPr>
              <a:t>параллельные</a:t>
            </a:r>
            <a:r>
              <a:rPr lang="ru-RU" dirty="0" smtClean="0">
                <a:latin typeface="+mn-lt"/>
              </a:rPr>
              <a:t> прямые</a:t>
            </a: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пересекающиеся</a:t>
            </a:r>
            <a:r>
              <a:rPr lang="ru-RU" dirty="0" smtClean="0">
                <a:latin typeface="+mn-lt"/>
              </a:rPr>
              <a:t> прямые переходят в </a:t>
            </a:r>
            <a:r>
              <a:rPr lang="ru-RU" i="1" dirty="0" smtClean="0">
                <a:latin typeface="+mn-lt"/>
              </a:rPr>
              <a:t>пересекающиеся</a:t>
            </a:r>
            <a:r>
              <a:rPr lang="ru-RU" dirty="0" smtClean="0">
                <a:latin typeface="+mn-lt"/>
              </a:rPr>
              <a:t> прямые</a:t>
            </a: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скрещивающиеся</a:t>
            </a:r>
            <a:r>
              <a:rPr lang="ru-RU" dirty="0" smtClean="0">
                <a:latin typeface="+mn-lt"/>
              </a:rPr>
              <a:t>  прямые переходят в </a:t>
            </a:r>
            <a:r>
              <a:rPr lang="ru-RU" i="1" dirty="0" smtClean="0">
                <a:latin typeface="+mn-lt"/>
              </a:rPr>
              <a:t>скрещивающиеся</a:t>
            </a:r>
            <a:r>
              <a:rPr lang="ru-RU" dirty="0" smtClean="0">
                <a:latin typeface="+mn-lt"/>
              </a:rPr>
              <a:t> прямые</a:t>
            </a:r>
            <a:endParaRPr lang="ru-RU" dirty="0">
              <a:latin typeface="+mn-lt"/>
            </a:endParaRPr>
          </a:p>
        </p:txBody>
      </p:sp>
      <p:graphicFrame>
        <p:nvGraphicFramePr>
          <p:cNvPr id="45061" name="Object 5"/>
          <p:cNvGraphicFramePr>
            <a:graphicFrameLocks noChangeAspect="1"/>
          </p:cNvGraphicFramePr>
          <p:nvPr/>
        </p:nvGraphicFramePr>
        <p:xfrm>
          <a:off x="7099052" y="1724869"/>
          <a:ext cx="1649412" cy="407987"/>
        </p:xfrm>
        <a:graphic>
          <a:graphicData uri="http://schemas.openxmlformats.org/presentationml/2006/ole">
            <p:oleObj spid="_x0000_s45061" name="Equation" r:id="rId5" imgW="927000" imgH="228600" progId="Equation.DSMT4">
              <p:embed/>
            </p:oleObj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3635896" y="2636912"/>
            <a:ext cx="288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+mn-lt"/>
              </a:rPr>
              <a:t>Аффинное преобразование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в однородных координатах</a:t>
            </a:r>
            <a:endParaRPr lang="ru-RU" dirty="0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3573016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+mn-lt"/>
              </a:rPr>
              <a:t>Примеры аффинных преобразований:</a:t>
            </a:r>
          </a:p>
          <a:p>
            <a:pPr marL="36000">
              <a:buFontTx/>
              <a:buChar char="-"/>
            </a:pPr>
            <a:r>
              <a:rPr lang="ru-RU" i="1" dirty="0" smtClean="0">
                <a:latin typeface="+mn-lt"/>
              </a:rPr>
              <a:t> перемещение (перенос, сдвиг)</a:t>
            </a:r>
            <a:endParaRPr lang="ru-RU" dirty="0" smtClean="0">
              <a:latin typeface="+mn-lt"/>
            </a:endParaRP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масштабирование (растяжение/сжатие)</a:t>
            </a: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вращение (поворот)</a:t>
            </a:r>
            <a:endParaRPr lang="ru-RU" dirty="0">
              <a:latin typeface="+mn-lt"/>
            </a:endParaRPr>
          </a:p>
        </p:txBody>
      </p:sp>
      <p:graphicFrame>
        <p:nvGraphicFramePr>
          <p:cNvPr id="45062" name="Object 6"/>
          <p:cNvGraphicFramePr>
            <a:graphicFrameLocks noChangeAspect="1"/>
          </p:cNvGraphicFramePr>
          <p:nvPr/>
        </p:nvGraphicFramePr>
        <p:xfrm>
          <a:off x="628650" y="5084763"/>
          <a:ext cx="7562850" cy="723900"/>
        </p:xfrm>
        <a:graphic>
          <a:graphicData uri="http://schemas.openxmlformats.org/presentationml/2006/ole">
            <p:oleObj spid="_x0000_s45062" name="Equation" r:id="rId6" imgW="4254480" imgH="4060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/>
              <a:t>Преобразование сдвига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10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596" name="Object 4"/>
          <p:cNvGraphicFramePr>
            <a:graphicFrameLocks noChangeAspect="1"/>
          </p:cNvGraphicFramePr>
          <p:nvPr/>
        </p:nvGraphicFramePr>
        <p:xfrm>
          <a:off x="3077834" y="1916832"/>
          <a:ext cx="1492529" cy="864096"/>
        </p:xfrm>
        <a:graphic>
          <a:graphicData uri="http://schemas.openxmlformats.org/presentationml/2006/ole">
            <p:oleObj spid="_x0000_s110596" name="Equation" r:id="rId4" imgW="723586" imgH="431613" progId="Equation.DSMT4">
              <p:embed/>
            </p:oleObj>
          </a:graphicData>
        </a:graphic>
      </p:graphicFrame>
      <p:graphicFrame>
        <p:nvGraphicFramePr>
          <p:cNvPr id="110598" name="Object 6"/>
          <p:cNvGraphicFramePr>
            <a:graphicFrameLocks noChangeAspect="1"/>
          </p:cNvGraphicFramePr>
          <p:nvPr/>
        </p:nvGraphicFramePr>
        <p:xfrm>
          <a:off x="869950" y="2130425"/>
          <a:ext cx="1825625" cy="434975"/>
        </p:xfrm>
        <a:graphic>
          <a:graphicData uri="http://schemas.openxmlformats.org/presentationml/2006/ole">
            <p:oleObj spid="_x0000_s110598" name="Equation" r:id="rId5" imgW="965160" imgH="22860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67544" y="1268760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Двумерный сдвиг (перенос) </a:t>
            </a:r>
            <a:r>
              <a:rPr lang="ru-RU" b="1" dirty="0" smtClean="0">
                <a:latin typeface="+mn-lt"/>
              </a:rPr>
              <a:t>осей координат</a:t>
            </a:r>
            <a:r>
              <a:rPr lang="ru-RU" dirty="0" smtClean="0">
                <a:latin typeface="+mn-lt"/>
              </a:rPr>
              <a:t> на вектор</a:t>
            </a:r>
            <a:endParaRPr lang="ru-RU" dirty="0">
              <a:latin typeface="+mn-lt"/>
            </a:endParaRPr>
          </a:p>
        </p:txBody>
      </p:sp>
      <p:graphicFrame>
        <p:nvGraphicFramePr>
          <p:cNvPr id="110599" name="Object 7"/>
          <p:cNvGraphicFramePr>
            <a:graphicFrameLocks noChangeAspect="1"/>
          </p:cNvGraphicFramePr>
          <p:nvPr/>
        </p:nvGraphicFramePr>
        <p:xfrm>
          <a:off x="5953125" y="1258888"/>
          <a:ext cx="885825" cy="434975"/>
        </p:xfrm>
        <a:graphic>
          <a:graphicData uri="http://schemas.openxmlformats.org/presentationml/2006/ole">
            <p:oleObj spid="_x0000_s110599" name="Equation" r:id="rId6" imgW="469800" imgH="228600" progId="Equation.DSMT4">
              <p:embed/>
            </p:oleObj>
          </a:graphicData>
        </a:graphic>
      </p:graphicFrame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600" name="Object 8"/>
          <p:cNvGraphicFramePr>
            <a:graphicFrameLocks noChangeAspect="1"/>
          </p:cNvGraphicFramePr>
          <p:nvPr/>
        </p:nvGraphicFramePr>
        <p:xfrm>
          <a:off x="4950042" y="1772816"/>
          <a:ext cx="2862318" cy="1224136"/>
        </p:xfrm>
        <a:graphic>
          <a:graphicData uri="http://schemas.openxmlformats.org/presentationml/2006/ole">
            <p:oleObj spid="_x0000_s110600" name="Equation" r:id="rId7" imgW="1511300" imgH="647700" progId="Equation.DSMT4">
              <p:embed/>
            </p:oleObj>
          </a:graphicData>
        </a:graphic>
      </p:graphicFrame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602" name="Object 10"/>
          <p:cNvGraphicFramePr>
            <a:graphicFrameLocks noChangeAspect="1"/>
          </p:cNvGraphicFramePr>
          <p:nvPr/>
        </p:nvGraphicFramePr>
        <p:xfrm>
          <a:off x="4565527" y="4149080"/>
          <a:ext cx="4038921" cy="1728192"/>
        </p:xfrm>
        <a:graphic>
          <a:graphicData uri="http://schemas.openxmlformats.org/presentationml/2006/ole">
            <p:oleObj spid="_x0000_s110602" name="Equation" r:id="rId8" imgW="1968500" imgH="850900" progId="Equation.DSMT4">
              <p:embed/>
            </p:oleObj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397175" y="4654877"/>
            <a:ext cx="29049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Однородная матрица (в </a:t>
            </a:r>
            <a:r>
              <a:rPr lang="en-US" dirty="0" smtClean="0">
                <a:latin typeface="+mn-lt"/>
              </a:rPr>
              <a:t>3D</a:t>
            </a:r>
            <a:r>
              <a:rPr lang="ru-RU" dirty="0" smtClean="0">
                <a:latin typeface="+mn-lt"/>
              </a:rPr>
              <a:t>)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элементарного сдвига: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1560" y="5949280"/>
            <a:ext cx="1957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Команда </a:t>
            </a:r>
            <a:r>
              <a:rPr lang="en-US" dirty="0" smtClean="0">
                <a:latin typeface="+mn-lt"/>
              </a:rPr>
              <a:t>OpenGL:</a:t>
            </a:r>
            <a:endParaRPr lang="ru-RU" dirty="0"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08151" y="5949280"/>
            <a:ext cx="3350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Translate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 (dx, dy, dz)</a:t>
            </a:r>
            <a:endParaRPr lang="en-US" noProof="1"/>
          </a:p>
        </p:txBody>
      </p:sp>
      <p:sp>
        <p:nvSpPr>
          <p:cNvPr id="20" name="TextBox 19"/>
          <p:cNvSpPr txBox="1"/>
          <p:nvPr/>
        </p:nvSpPr>
        <p:spPr>
          <a:xfrm>
            <a:off x="467544" y="3070701"/>
            <a:ext cx="2868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Обратное преобразование:</a:t>
            </a:r>
          </a:p>
        </p:txBody>
      </p:sp>
      <p:graphicFrame>
        <p:nvGraphicFramePr>
          <p:cNvPr id="21" name="Object 10"/>
          <p:cNvGraphicFramePr>
            <a:graphicFrameLocks noChangeAspect="1"/>
          </p:cNvGraphicFramePr>
          <p:nvPr/>
        </p:nvGraphicFramePr>
        <p:xfrm>
          <a:off x="4455021" y="3476016"/>
          <a:ext cx="4221435" cy="332074"/>
        </p:xfrm>
        <a:graphic>
          <a:graphicData uri="http://schemas.openxmlformats.org/presentationml/2006/ole">
            <p:oleObj spid="_x0000_s110604" name="Equation" r:id="rId9" imgW="2869920" imgH="228600" progId="Equation.DSMT4">
              <p:embed/>
            </p:oleObj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67544" y="3430741"/>
            <a:ext cx="3980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Последовательность преобразований:</a:t>
            </a:r>
          </a:p>
        </p:txBody>
      </p:sp>
      <p:graphicFrame>
        <p:nvGraphicFramePr>
          <p:cNvPr id="110606" name="Object 14"/>
          <p:cNvGraphicFramePr>
            <a:graphicFrameLocks noChangeAspect="1"/>
          </p:cNvGraphicFramePr>
          <p:nvPr/>
        </p:nvGraphicFramePr>
        <p:xfrm>
          <a:off x="3340149" y="3125788"/>
          <a:ext cx="2239963" cy="331787"/>
        </p:xfrm>
        <a:graphic>
          <a:graphicData uri="http://schemas.openxmlformats.org/presentationml/2006/ole">
            <p:oleObj spid="_x0000_s110606" name="Equation" r:id="rId10" imgW="152388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0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16" grpId="0"/>
      <p:bldP spid="17" grpId="0"/>
      <p:bldP spid="20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/>
              <a:t>Преобразования масштаба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10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598" name="Object 6"/>
          <p:cNvGraphicFramePr>
            <a:graphicFrameLocks noChangeAspect="1"/>
          </p:cNvGraphicFramePr>
          <p:nvPr/>
        </p:nvGraphicFramePr>
        <p:xfrm>
          <a:off x="899592" y="2132335"/>
          <a:ext cx="1825625" cy="434975"/>
        </p:xfrm>
        <a:graphic>
          <a:graphicData uri="http://schemas.openxmlformats.org/presentationml/2006/ole">
            <p:oleObj spid="_x0000_s112643" name="Equation" r:id="rId4" imgW="965160" imgH="22860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67544" y="1265833"/>
            <a:ext cx="5738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Двумерное масштабирование </a:t>
            </a:r>
            <a:r>
              <a:rPr lang="ru-RU" b="1" dirty="0" smtClean="0">
                <a:latin typeface="+mn-lt"/>
              </a:rPr>
              <a:t>осей координат</a:t>
            </a:r>
            <a:r>
              <a:rPr lang="ru-RU" dirty="0" smtClean="0">
                <a:latin typeface="+mn-lt"/>
              </a:rPr>
              <a:t> на вектор</a:t>
            </a:r>
            <a:endParaRPr lang="ru-RU" dirty="0">
              <a:latin typeface="+mn-lt"/>
            </a:endParaRPr>
          </a:p>
        </p:txBody>
      </p:sp>
      <p:graphicFrame>
        <p:nvGraphicFramePr>
          <p:cNvPr id="110599" name="Object 7"/>
          <p:cNvGraphicFramePr>
            <a:graphicFrameLocks noChangeAspect="1"/>
          </p:cNvGraphicFramePr>
          <p:nvPr/>
        </p:nvGraphicFramePr>
        <p:xfrm>
          <a:off x="6156176" y="1265833"/>
          <a:ext cx="1200150" cy="434975"/>
        </p:xfrm>
        <a:graphic>
          <a:graphicData uri="http://schemas.openxmlformats.org/presentationml/2006/ole">
            <p:oleObj spid="_x0000_s112644" name="Equation" r:id="rId5" imgW="634680" imgH="228600" progId="Equation.DSMT4">
              <p:embed/>
            </p:oleObj>
          </a:graphicData>
        </a:graphic>
      </p:graphicFrame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7" name="Object 7"/>
          <p:cNvGraphicFramePr>
            <a:graphicFrameLocks noChangeAspect="1"/>
          </p:cNvGraphicFramePr>
          <p:nvPr/>
        </p:nvGraphicFramePr>
        <p:xfrm>
          <a:off x="4572000" y="4005064"/>
          <a:ext cx="4170420" cy="1855837"/>
        </p:xfrm>
        <a:graphic>
          <a:graphicData uri="http://schemas.openxmlformats.org/presentationml/2006/ole">
            <p:oleObj spid="_x0000_s112647" name="Equation" r:id="rId6" imgW="1905000" imgH="850900" progId="Equation.DSMT4">
              <p:embed/>
            </p:oleObj>
          </a:graphicData>
        </a:graphic>
      </p:graphicFrame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9" name="Object 9"/>
          <p:cNvGraphicFramePr>
            <a:graphicFrameLocks noChangeAspect="1"/>
          </p:cNvGraphicFramePr>
          <p:nvPr/>
        </p:nvGraphicFramePr>
        <p:xfrm>
          <a:off x="3099109" y="1988840"/>
          <a:ext cx="1112851" cy="720080"/>
        </p:xfrm>
        <a:graphic>
          <a:graphicData uri="http://schemas.openxmlformats.org/presentationml/2006/ole">
            <p:oleObj spid="_x0000_s112649" name="Equation" r:id="rId7" imgW="647700" imgH="431800" progId="Equation.DSMT4">
              <p:embed/>
            </p:oleObj>
          </a:graphicData>
        </a:graphic>
      </p:graphicFrame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51" name="Object 11"/>
          <p:cNvGraphicFramePr>
            <a:graphicFrameLocks noChangeAspect="1"/>
          </p:cNvGraphicFramePr>
          <p:nvPr/>
        </p:nvGraphicFramePr>
        <p:xfrm>
          <a:off x="4774258" y="1844824"/>
          <a:ext cx="2462038" cy="1080120"/>
        </p:xfrm>
        <a:graphic>
          <a:graphicData uri="http://schemas.openxmlformats.org/presentationml/2006/ole">
            <p:oleObj spid="_x0000_s112651" name="Equation" r:id="rId8" imgW="1473200" imgH="647700" progId="Equation.DSMT4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403648" y="4601919"/>
            <a:ext cx="318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Однородная матрица (в </a:t>
            </a:r>
            <a:r>
              <a:rPr lang="en-US" dirty="0" smtClean="0"/>
              <a:t>3D</a:t>
            </a:r>
            <a:r>
              <a:rPr lang="ru-RU" dirty="0" smtClean="0"/>
              <a:t>)</a:t>
            </a:r>
            <a:br>
              <a:rPr lang="ru-RU" dirty="0" smtClean="0"/>
            </a:br>
            <a:r>
              <a:rPr lang="ru-RU" dirty="0" smtClean="0"/>
              <a:t>элементарного масштаба: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11560" y="5867980"/>
            <a:ext cx="1957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Команда </a:t>
            </a:r>
            <a:r>
              <a:rPr lang="en-US" dirty="0" smtClean="0">
                <a:latin typeface="+mn-lt"/>
              </a:rPr>
              <a:t>OpenGL:</a:t>
            </a:r>
            <a:endParaRPr lang="ru-RU" dirty="0">
              <a:latin typeface="+mn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08151" y="5867980"/>
            <a:ext cx="2844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Scale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</a:t>
            </a:r>
            <a:r>
              <a:rPr lang="ru-RU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(kx, ky, kz)</a:t>
            </a:r>
            <a:endParaRPr lang="en-US" noProof="1"/>
          </a:p>
        </p:txBody>
      </p:sp>
      <p:sp>
        <p:nvSpPr>
          <p:cNvPr id="25" name="TextBox 24"/>
          <p:cNvSpPr txBox="1"/>
          <p:nvPr/>
        </p:nvSpPr>
        <p:spPr>
          <a:xfrm>
            <a:off x="467544" y="3070701"/>
            <a:ext cx="2868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Обратное преобразование:</a:t>
            </a:r>
          </a:p>
        </p:txBody>
      </p:sp>
      <p:graphicFrame>
        <p:nvGraphicFramePr>
          <p:cNvPr id="26" name="Object 10"/>
          <p:cNvGraphicFramePr>
            <a:graphicFrameLocks noChangeAspect="1"/>
          </p:cNvGraphicFramePr>
          <p:nvPr/>
        </p:nvGraphicFramePr>
        <p:xfrm>
          <a:off x="4499992" y="3601268"/>
          <a:ext cx="3940175" cy="331788"/>
        </p:xfrm>
        <a:graphic>
          <a:graphicData uri="http://schemas.openxmlformats.org/presentationml/2006/ole">
            <p:oleObj spid="_x0000_s112652" name="Equation" r:id="rId9" imgW="2679480" imgH="228600" progId="Equation.DSMT4">
              <p:embed/>
            </p:oleObj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467544" y="3555384"/>
            <a:ext cx="3980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Последовательность преобразований:</a:t>
            </a:r>
          </a:p>
        </p:txBody>
      </p:sp>
      <p:graphicFrame>
        <p:nvGraphicFramePr>
          <p:cNvPr id="28" name="Object 14"/>
          <p:cNvGraphicFramePr>
            <a:graphicFrameLocks noChangeAspect="1"/>
          </p:cNvGraphicFramePr>
          <p:nvPr/>
        </p:nvGraphicFramePr>
        <p:xfrm>
          <a:off x="3347864" y="2978150"/>
          <a:ext cx="2052637" cy="627063"/>
        </p:xfrm>
        <a:graphic>
          <a:graphicData uri="http://schemas.openxmlformats.org/presentationml/2006/ole">
            <p:oleObj spid="_x0000_s112653" name="Equation" r:id="rId10" imgW="1396800" imgH="4316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  <p:bldP spid="22" grpId="0"/>
      <p:bldP spid="23" grpId="0"/>
      <p:bldP spid="25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/>
              <a:t>Преобразования поворота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ru-RU" dirty="0" smtClean="0"/>
              <a:t>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10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598" name="Object 6"/>
          <p:cNvGraphicFramePr>
            <a:graphicFrameLocks noChangeAspect="1"/>
          </p:cNvGraphicFramePr>
          <p:nvPr/>
        </p:nvGraphicFramePr>
        <p:xfrm>
          <a:off x="563563" y="2349500"/>
          <a:ext cx="1825625" cy="434975"/>
        </p:xfrm>
        <a:graphic>
          <a:graphicData uri="http://schemas.openxmlformats.org/presentationml/2006/ole">
            <p:oleObj spid="_x0000_s114690" name="Equation" r:id="rId4" imgW="965160" imgH="22860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67544" y="1270501"/>
            <a:ext cx="5829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Поворот </a:t>
            </a:r>
            <a:r>
              <a:rPr lang="ru-RU" b="1" dirty="0" smtClean="0"/>
              <a:t>осей координат против часовой стрелки</a:t>
            </a:r>
            <a:br>
              <a:rPr lang="ru-RU" b="1" dirty="0" smtClean="0"/>
            </a:br>
            <a:r>
              <a:rPr lang="ru-RU" dirty="0" smtClean="0"/>
              <a:t>на угол </a:t>
            </a:r>
            <a:r>
              <a:rPr lang="el-GR" dirty="0" smtClean="0"/>
              <a:t>θ</a:t>
            </a:r>
            <a:r>
              <a:rPr lang="ru-RU" b="1" dirty="0" smtClean="0"/>
              <a:t> вокруг центра правосторонней </a:t>
            </a:r>
            <a:r>
              <a:rPr lang="ru-RU" dirty="0" smtClean="0"/>
              <a:t>ДСК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5" name="Object 7"/>
          <p:cNvGraphicFramePr>
            <a:graphicFrameLocks noChangeAspect="1"/>
          </p:cNvGraphicFramePr>
          <p:nvPr/>
        </p:nvGraphicFramePr>
        <p:xfrm>
          <a:off x="2555776" y="2132856"/>
          <a:ext cx="2736304" cy="866168"/>
        </p:xfrm>
        <a:graphic>
          <a:graphicData uri="http://schemas.openxmlformats.org/presentationml/2006/ole">
            <p:oleObj spid="_x0000_s114695" name="Equation" r:id="rId5" imgW="1333500" imgH="431800" progId="Equation.DSMT4">
              <p:embed/>
            </p:oleObj>
          </a:graphicData>
        </a:graphic>
      </p:graphicFrame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8" name="Object 10"/>
          <p:cNvGraphicFramePr>
            <a:graphicFrameLocks noChangeAspect="1"/>
          </p:cNvGraphicFramePr>
          <p:nvPr/>
        </p:nvGraphicFramePr>
        <p:xfrm>
          <a:off x="5503937" y="1989014"/>
          <a:ext cx="2884487" cy="1223962"/>
        </p:xfrm>
        <a:graphic>
          <a:graphicData uri="http://schemas.openxmlformats.org/presentationml/2006/ole">
            <p:oleObj spid="_x0000_s114698" name="Equation" r:id="rId6" imgW="1523880" imgH="647640" progId="Equation.DSMT4">
              <p:embed/>
            </p:oleObj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467544" y="3285956"/>
            <a:ext cx="2868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Обратное преобразование:</a:t>
            </a:r>
          </a:p>
        </p:txBody>
      </p:sp>
      <p:graphicFrame>
        <p:nvGraphicFramePr>
          <p:cNvPr id="24" name="Object 10"/>
          <p:cNvGraphicFramePr>
            <a:graphicFrameLocks noChangeAspect="1"/>
          </p:cNvGraphicFramePr>
          <p:nvPr/>
        </p:nvGraphicFramePr>
        <p:xfrm>
          <a:off x="4427984" y="3817293"/>
          <a:ext cx="2316163" cy="331787"/>
        </p:xfrm>
        <a:graphic>
          <a:graphicData uri="http://schemas.openxmlformats.org/presentationml/2006/ole">
            <p:oleObj spid="_x0000_s114700" name="Equation" r:id="rId7" imgW="1574640" imgH="228600" progId="Equation.DSMT4">
              <p:embed/>
            </p:oleObj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467544" y="3770639"/>
            <a:ext cx="3980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Последовательность преобразований:</a:t>
            </a:r>
          </a:p>
        </p:txBody>
      </p:sp>
      <p:graphicFrame>
        <p:nvGraphicFramePr>
          <p:cNvPr id="26" name="Object 14"/>
          <p:cNvGraphicFramePr>
            <a:graphicFrameLocks noChangeAspect="1"/>
          </p:cNvGraphicFramePr>
          <p:nvPr/>
        </p:nvGraphicFramePr>
        <p:xfrm>
          <a:off x="3302000" y="3341043"/>
          <a:ext cx="2146300" cy="331787"/>
        </p:xfrm>
        <a:graphic>
          <a:graphicData uri="http://schemas.openxmlformats.org/presentationml/2006/ole">
            <p:oleObj spid="_x0000_s114701" name="Equation" r:id="rId8" imgW="1460160" imgH="228600" progId="Equation.DSMT4">
              <p:embed/>
            </p:oleObj>
          </a:graphicData>
        </a:graphic>
      </p:graphicFrame>
      <p:graphicFrame>
        <p:nvGraphicFramePr>
          <p:cNvPr id="27" name="Object 10"/>
          <p:cNvGraphicFramePr>
            <a:graphicFrameLocks noChangeAspect="1"/>
          </p:cNvGraphicFramePr>
          <p:nvPr/>
        </p:nvGraphicFramePr>
        <p:xfrm>
          <a:off x="2699792" y="4468156"/>
          <a:ext cx="6048672" cy="1193092"/>
        </p:xfrm>
        <a:graphic>
          <a:graphicData uri="http://schemas.openxmlformats.org/presentationml/2006/ole">
            <p:oleObj spid="_x0000_s114702" name="Equation" r:id="rId9" imgW="4330440" imgH="863280" progId="Equation.DSMT4">
              <p:embed/>
            </p:oleObj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95536" y="4593902"/>
            <a:ext cx="23824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Общая матрица (в </a:t>
            </a:r>
            <a:r>
              <a:rPr lang="en-US" dirty="0" smtClean="0">
                <a:latin typeface="+mn-lt"/>
              </a:rPr>
              <a:t>3D</a:t>
            </a:r>
            <a:r>
              <a:rPr lang="ru-RU" dirty="0" smtClean="0">
                <a:latin typeface="+mn-lt"/>
              </a:rPr>
              <a:t>)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поворота угол </a:t>
            </a:r>
            <a:r>
              <a:rPr lang="el-GR" dirty="0" smtClean="0">
                <a:latin typeface="+mn-lt"/>
              </a:rPr>
              <a:t>θ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вокруг вектора </a:t>
            </a:r>
            <a:r>
              <a:rPr lang="en-US" i="1" dirty="0" smtClean="0">
                <a:latin typeface="+mn-lt"/>
              </a:rPr>
              <a:t>v</a:t>
            </a:r>
            <a:r>
              <a:rPr lang="ru-RU" dirty="0" smtClean="0">
                <a:latin typeface="+mn-lt"/>
              </a:rPr>
              <a:t>:</a:t>
            </a:r>
          </a:p>
        </p:txBody>
      </p:sp>
      <p:graphicFrame>
        <p:nvGraphicFramePr>
          <p:cNvPr id="114704" name="Object 16"/>
          <p:cNvGraphicFramePr>
            <a:graphicFrameLocks noChangeAspect="1"/>
          </p:cNvGraphicFramePr>
          <p:nvPr/>
        </p:nvGraphicFramePr>
        <p:xfrm>
          <a:off x="7812361" y="3356992"/>
          <a:ext cx="864096" cy="954638"/>
        </p:xfrm>
        <a:graphic>
          <a:graphicData uri="http://schemas.openxmlformats.org/presentationml/2006/ole">
            <p:oleObj spid="_x0000_s114704" name="Equation" r:id="rId10" imgW="533160" imgH="583920" progId="Equation.DSMT4">
              <p:embed/>
            </p:oleObj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611560" y="5867980"/>
            <a:ext cx="1957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Команда </a:t>
            </a:r>
            <a:r>
              <a:rPr lang="en-US" dirty="0" smtClean="0">
                <a:latin typeface="+mn-lt"/>
              </a:rPr>
              <a:t>OpenGL:</a:t>
            </a:r>
            <a:endParaRPr lang="ru-RU" dirty="0">
              <a:latin typeface="+mn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08151" y="5867980"/>
            <a:ext cx="3857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Rotate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</a:t>
            </a:r>
            <a:r>
              <a:rPr lang="ru-RU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(angle, vx, vy, vz)</a:t>
            </a:r>
            <a:endParaRPr 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4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/>
      <p:bldP spid="25" grpId="0"/>
      <p:bldP spid="28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/>
              <a:t>Преобразования поворота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10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7544" y="1270501"/>
            <a:ext cx="6667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Однородные матрицы элементарных поворотов</a:t>
            </a:r>
            <a:r>
              <a:rPr lang="en-US" dirty="0" smtClean="0"/>
              <a:t> </a:t>
            </a:r>
            <a:r>
              <a:rPr lang="ru-RU" dirty="0" smtClean="0"/>
              <a:t>вокруг осей: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8" name="Object 10"/>
          <p:cNvGraphicFramePr>
            <a:graphicFrameLocks noChangeAspect="1"/>
          </p:cNvGraphicFramePr>
          <p:nvPr/>
        </p:nvGraphicFramePr>
        <p:xfrm>
          <a:off x="2267744" y="1604839"/>
          <a:ext cx="3051175" cy="1608137"/>
        </p:xfrm>
        <a:graphic>
          <a:graphicData uri="http://schemas.openxmlformats.org/presentationml/2006/ole">
            <p:oleObj spid="_x0000_s162820" name="Equation" r:id="rId4" imgW="1612800" imgH="850680" progId="Equation.DSMT4">
              <p:embed/>
            </p:oleObj>
          </a:graphicData>
        </a:graphic>
      </p:graphicFrame>
      <p:graphicFrame>
        <p:nvGraphicFramePr>
          <p:cNvPr id="162825" name="Object 10"/>
          <p:cNvGraphicFramePr>
            <a:graphicFrameLocks noChangeAspect="1"/>
          </p:cNvGraphicFramePr>
          <p:nvPr/>
        </p:nvGraphicFramePr>
        <p:xfrm>
          <a:off x="3945284" y="3140968"/>
          <a:ext cx="3074988" cy="1608137"/>
        </p:xfrm>
        <a:graphic>
          <a:graphicData uri="http://schemas.openxmlformats.org/presentationml/2006/ole">
            <p:oleObj spid="_x0000_s162825" name="Equation" r:id="rId5" imgW="1625400" imgH="850680" progId="Equation.DSMT4">
              <p:embed/>
            </p:oleObj>
          </a:graphicData>
        </a:graphic>
      </p:graphicFrame>
      <p:graphicFrame>
        <p:nvGraphicFramePr>
          <p:cNvPr id="162826" name="Object 10"/>
          <p:cNvGraphicFramePr>
            <a:graphicFrameLocks noChangeAspect="1"/>
          </p:cNvGraphicFramePr>
          <p:nvPr/>
        </p:nvGraphicFramePr>
        <p:xfrm>
          <a:off x="5625281" y="4725144"/>
          <a:ext cx="3051175" cy="1608137"/>
        </p:xfrm>
        <a:graphic>
          <a:graphicData uri="http://schemas.openxmlformats.org/presentationml/2006/ole">
            <p:oleObj spid="_x0000_s162826" name="Equation" r:id="rId6" imgW="1612800" imgH="850680" progId="Equation.DSMT4">
              <p:embed/>
            </p:oleObj>
          </a:graphicData>
        </a:graphic>
      </p:graphicFrame>
      <p:sp>
        <p:nvSpPr>
          <p:cNvPr id="29" name="Прямоугольник 28"/>
          <p:cNvSpPr/>
          <p:nvPr/>
        </p:nvSpPr>
        <p:spPr>
          <a:xfrm>
            <a:off x="395536" y="2699628"/>
            <a:ext cx="2844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Rotate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f(teta,1,0,0)</a:t>
            </a:r>
            <a:endParaRPr lang="en-US" noProof="1"/>
          </a:p>
        </p:txBody>
      </p:sp>
      <p:sp>
        <p:nvSpPr>
          <p:cNvPr id="30" name="Прямоугольник 29"/>
          <p:cNvSpPr/>
          <p:nvPr/>
        </p:nvSpPr>
        <p:spPr>
          <a:xfrm>
            <a:off x="3717337" y="5877272"/>
            <a:ext cx="2844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Rotate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f(teta,0,0,1)</a:t>
            </a:r>
            <a:endParaRPr lang="en-US" noProof="1"/>
          </a:p>
        </p:txBody>
      </p:sp>
      <p:sp>
        <p:nvSpPr>
          <p:cNvPr id="34" name="Прямоугольник 33"/>
          <p:cNvSpPr/>
          <p:nvPr/>
        </p:nvSpPr>
        <p:spPr>
          <a:xfrm>
            <a:off x="2087992" y="4283109"/>
            <a:ext cx="2844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Rotate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f(teta,0,1,0)</a:t>
            </a:r>
            <a:endParaRPr 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2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2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9" grpId="0"/>
      <p:bldP spid="30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>
                <a:latin typeface="+mj-lt"/>
              </a:rPr>
              <a:t>Примеры преобразований</a:t>
            </a:r>
            <a:br>
              <a:rPr lang="ru-RU" sz="2800" dirty="0" smtClean="0">
                <a:latin typeface="+mj-lt"/>
              </a:rPr>
            </a:br>
            <a:r>
              <a:rPr lang="ru-RU" sz="2800" dirty="0" smtClean="0">
                <a:latin typeface="+mj-lt"/>
              </a:rPr>
              <a:t>зеркальное отражение</a:t>
            </a:r>
            <a:endParaRPr lang="ru-RU" sz="2800" dirty="0">
              <a:latin typeface="+mj-lt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Примеры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10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7544" y="1270501"/>
            <a:ext cx="5199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Отражение точки  относительно начала координат: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8" name="Object 10"/>
          <p:cNvGraphicFramePr>
            <a:graphicFrameLocks noChangeAspect="1"/>
          </p:cNvGraphicFramePr>
          <p:nvPr/>
        </p:nvGraphicFramePr>
        <p:xfrm>
          <a:off x="2160588" y="1604963"/>
          <a:ext cx="3267075" cy="1608137"/>
        </p:xfrm>
        <a:graphic>
          <a:graphicData uri="http://schemas.openxmlformats.org/presentationml/2006/ole">
            <p:oleObj spid="_x0000_s163842" name="Equation" r:id="rId4" imgW="1726920" imgH="850680" progId="Equation.DSMT4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19944" y="3356992"/>
            <a:ext cx="4911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Отражение точки  относительно плоскости </a:t>
            </a:r>
            <a:r>
              <a:rPr lang="en-US" dirty="0" smtClean="0">
                <a:latin typeface="+mn-lt"/>
              </a:rPr>
              <a:t>x</a:t>
            </a:r>
            <a:r>
              <a:rPr lang="ru-RU" dirty="0" smtClean="0">
                <a:latin typeface="+mn-lt"/>
              </a:rPr>
              <a:t>=0:</a:t>
            </a:r>
            <a:endParaRPr lang="ru-RU" dirty="0">
              <a:latin typeface="+mn-lt"/>
            </a:endParaRPr>
          </a:p>
        </p:txBody>
      </p:sp>
      <p:graphicFrame>
        <p:nvGraphicFramePr>
          <p:cNvPr id="22" name="Object 10"/>
          <p:cNvGraphicFramePr>
            <a:graphicFrameLocks noChangeAspect="1"/>
          </p:cNvGraphicFramePr>
          <p:nvPr/>
        </p:nvGraphicFramePr>
        <p:xfrm>
          <a:off x="2432050" y="3765079"/>
          <a:ext cx="3027363" cy="1608137"/>
        </p:xfrm>
        <a:graphic>
          <a:graphicData uri="http://schemas.openxmlformats.org/presentationml/2006/ole">
            <p:oleObj spid="_x0000_s163845" name="Equation" r:id="rId5" imgW="1600200" imgH="8506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>
                <a:latin typeface="+mj-lt"/>
              </a:rPr>
              <a:t>Примеры преобразований</a:t>
            </a:r>
            <a:br>
              <a:rPr lang="ru-RU" sz="2800" dirty="0" smtClean="0">
                <a:latin typeface="+mj-lt"/>
              </a:rPr>
            </a:br>
            <a:r>
              <a:rPr lang="ru-RU" sz="2800" dirty="0" smtClean="0">
                <a:latin typeface="+mj-lt"/>
              </a:rPr>
              <a:t>поворот и сдвиг треугольника</a:t>
            </a:r>
            <a:endParaRPr lang="ru-RU" sz="2800" dirty="0">
              <a:latin typeface="+mj-lt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Примеры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</a:t>
            </a:r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7544" y="1270501"/>
            <a:ext cx="2405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Задание треугольника: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8" name="Object 10"/>
          <p:cNvGraphicFramePr>
            <a:graphicFrameLocks noChangeAspect="1"/>
          </p:cNvGraphicFramePr>
          <p:nvPr/>
        </p:nvGraphicFramePr>
        <p:xfrm>
          <a:off x="2555776" y="1821755"/>
          <a:ext cx="1081087" cy="1319213"/>
        </p:xfrm>
        <a:graphic>
          <a:graphicData uri="http://schemas.openxmlformats.org/presentationml/2006/ole">
            <p:oleObj spid="_x0000_s164866" name="Equation" r:id="rId4" imgW="571320" imgH="698400" progId="Equation.DSMT4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19944" y="3356992"/>
            <a:ext cx="6354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Сдвиг на 2 по оси </a:t>
            </a:r>
            <a:r>
              <a:rPr lang="en-US" dirty="0" smtClean="0">
                <a:latin typeface="+mn-lt"/>
              </a:rPr>
              <a:t>OY</a:t>
            </a:r>
            <a:r>
              <a:rPr lang="ru-RU" dirty="0" smtClean="0">
                <a:latin typeface="+mn-lt"/>
              </a:rPr>
              <a:t> и поворот его на угол 90 вокруг оси </a:t>
            </a:r>
            <a:r>
              <a:rPr lang="en-US" dirty="0" smtClean="0">
                <a:latin typeface="+mn-lt"/>
              </a:rPr>
              <a:t>OX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graphicFrame>
        <p:nvGraphicFramePr>
          <p:cNvPr id="22" name="Object 10"/>
          <p:cNvGraphicFramePr>
            <a:graphicFrameLocks noChangeAspect="1"/>
          </p:cNvGraphicFramePr>
          <p:nvPr/>
        </p:nvGraphicFramePr>
        <p:xfrm>
          <a:off x="1784201" y="3837086"/>
          <a:ext cx="4371975" cy="1608138"/>
        </p:xfrm>
        <a:graphic>
          <a:graphicData uri="http://schemas.openxmlformats.org/presentationml/2006/ole">
            <p:oleObj spid="_x0000_s164867" name="Equation" r:id="rId5" imgW="2311200" imgH="850680" progId="Equation.DSMT4">
              <p:embed/>
            </p:oleObj>
          </a:graphicData>
        </a:graphic>
      </p:graphicFrame>
      <p:graphicFrame>
        <p:nvGraphicFramePr>
          <p:cNvPr id="164868" name="Object 10"/>
          <p:cNvGraphicFramePr>
            <a:graphicFrameLocks noChangeAspect="1"/>
          </p:cNvGraphicFramePr>
          <p:nvPr/>
        </p:nvGraphicFramePr>
        <p:xfrm>
          <a:off x="3803402" y="2371799"/>
          <a:ext cx="336550" cy="265113"/>
        </p:xfrm>
        <a:graphic>
          <a:graphicData uri="http://schemas.openxmlformats.org/presentationml/2006/ole">
            <p:oleObj spid="_x0000_s164868" name="Equation" r:id="rId6" imgW="177480" imgH="139680" progId="Equation.DSMT4">
              <p:embed/>
            </p:oleObj>
          </a:graphicData>
        </a:graphic>
      </p:graphicFrame>
      <p:graphicFrame>
        <p:nvGraphicFramePr>
          <p:cNvPr id="164869" name="Object 10"/>
          <p:cNvGraphicFramePr>
            <a:graphicFrameLocks noChangeAspect="1"/>
          </p:cNvGraphicFramePr>
          <p:nvPr/>
        </p:nvGraphicFramePr>
        <p:xfrm>
          <a:off x="4211960" y="1678434"/>
          <a:ext cx="1201737" cy="1606550"/>
        </p:xfrm>
        <a:graphic>
          <a:graphicData uri="http://schemas.openxmlformats.org/presentationml/2006/ole">
            <p:oleObj spid="_x0000_s164869" name="Equation" r:id="rId7" imgW="634680" imgH="8506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>
                <a:latin typeface="+mj-lt"/>
              </a:rPr>
              <a:t>Примеры преобразований</a:t>
            </a:r>
            <a:br>
              <a:rPr lang="ru-RU" sz="2800" dirty="0" smtClean="0">
                <a:latin typeface="+mj-lt"/>
              </a:rPr>
            </a:br>
            <a:r>
              <a:rPr lang="ru-RU" sz="2800" dirty="0" smtClean="0">
                <a:latin typeface="+mj-lt"/>
              </a:rPr>
              <a:t>поворот вокруг точки</a:t>
            </a:r>
            <a:endParaRPr lang="ru-RU" sz="2800" dirty="0">
              <a:latin typeface="+mj-lt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Примеры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10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7544" y="2145630"/>
            <a:ext cx="78090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 smtClean="0">
                <a:latin typeface="+mn-lt"/>
              </a:rPr>
              <a:t>1. Переход в новую СК</a:t>
            </a:r>
            <a:r>
              <a:rPr lang="en-US" dirty="0" smtClean="0">
                <a:latin typeface="+mn-lt"/>
              </a:rPr>
              <a:t> c</a:t>
            </a:r>
            <a:r>
              <a:rPr lang="ru-RU" dirty="0" smtClean="0">
                <a:latin typeface="+mn-lt"/>
              </a:rPr>
              <a:t> центром </a:t>
            </a:r>
            <a:r>
              <a:rPr lang="en-US" dirty="0" smtClean="0">
                <a:latin typeface="+mn-lt"/>
              </a:rPr>
              <a:t>(</a:t>
            </a:r>
            <a:r>
              <a:rPr lang="ru-RU" dirty="0" smtClean="0">
                <a:latin typeface="+mn-lt"/>
              </a:rPr>
              <a:t>3</a:t>
            </a:r>
            <a:r>
              <a:rPr lang="en-US" dirty="0" smtClean="0">
                <a:latin typeface="+mn-lt"/>
              </a:rPr>
              <a:t>,</a:t>
            </a:r>
            <a:r>
              <a:rPr lang="ru-RU" dirty="0" smtClean="0">
                <a:latin typeface="+mn-lt"/>
              </a:rPr>
              <a:t>4</a:t>
            </a:r>
            <a:r>
              <a:rPr lang="en-US" dirty="0" smtClean="0">
                <a:latin typeface="+mn-lt"/>
              </a:rPr>
              <a:t>,</a:t>
            </a:r>
            <a:r>
              <a:rPr lang="ru-RU" dirty="0" smtClean="0">
                <a:latin typeface="+mn-lt"/>
              </a:rPr>
              <a:t>0</a:t>
            </a:r>
            <a:r>
              <a:rPr lang="en-US" dirty="0" smtClean="0">
                <a:latin typeface="+mn-lt"/>
              </a:rPr>
              <a:t>)</a:t>
            </a:r>
            <a:r>
              <a:rPr lang="ru-RU" dirty="0" smtClean="0">
                <a:latin typeface="+mn-lt"/>
              </a:rPr>
              <a:t>  путем переноса на вектор </a:t>
            </a:r>
            <a:r>
              <a:rPr lang="en-US" dirty="0" smtClean="0">
                <a:latin typeface="+mn-lt"/>
              </a:rPr>
              <a:t>(-</a:t>
            </a:r>
            <a:r>
              <a:rPr lang="ru-RU" dirty="0" smtClean="0">
                <a:latin typeface="+mn-lt"/>
              </a:rPr>
              <a:t>3</a:t>
            </a:r>
            <a:r>
              <a:rPr lang="en-US" dirty="0" smtClean="0">
                <a:latin typeface="+mn-lt"/>
              </a:rPr>
              <a:t>,-</a:t>
            </a:r>
            <a:r>
              <a:rPr lang="ru-RU" dirty="0" smtClean="0">
                <a:latin typeface="+mn-lt"/>
              </a:rPr>
              <a:t>4</a:t>
            </a:r>
            <a:r>
              <a:rPr lang="en-US" dirty="0" smtClean="0">
                <a:latin typeface="+mn-lt"/>
              </a:rPr>
              <a:t>,</a:t>
            </a:r>
            <a:r>
              <a:rPr lang="ru-RU" dirty="0" smtClean="0">
                <a:latin typeface="+mn-lt"/>
              </a:rPr>
              <a:t>0</a:t>
            </a:r>
            <a:r>
              <a:rPr lang="en-US" dirty="0" smtClean="0">
                <a:latin typeface="+mn-lt"/>
              </a:rPr>
              <a:t>)</a:t>
            </a:r>
            <a:endParaRPr lang="ru-RU" dirty="0" smtClean="0">
              <a:latin typeface="+mn-lt"/>
            </a:endParaRPr>
          </a:p>
          <a:p>
            <a:pPr lvl="0"/>
            <a:r>
              <a:rPr lang="ru-RU" dirty="0" smtClean="0">
                <a:latin typeface="+mn-lt"/>
              </a:rPr>
              <a:t>2. Поворот на угол 90 вокруг центра новой СК</a:t>
            </a:r>
          </a:p>
          <a:p>
            <a:pPr lvl="0"/>
            <a:r>
              <a:rPr lang="ru-RU" dirty="0" smtClean="0">
                <a:latin typeface="+mn-lt"/>
              </a:rPr>
              <a:t>3. Возвращение в исходную СК путем обратного переноса на вектор (3,4,0) 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" name="Object 10"/>
          <p:cNvGraphicFramePr>
            <a:graphicFrameLocks noChangeAspect="1"/>
          </p:cNvGraphicFramePr>
          <p:nvPr/>
        </p:nvGraphicFramePr>
        <p:xfrm>
          <a:off x="1259632" y="3789040"/>
          <a:ext cx="6269037" cy="1608137"/>
        </p:xfrm>
        <a:graphic>
          <a:graphicData uri="http://schemas.openxmlformats.org/presentationml/2006/ole">
            <p:oleObj spid="_x0000_s165891" name="Equation" r:id="rId4" imgW="3314520" imgH="850680" progId="Equation.DSMT4">
              <p:embed/>
            </p:oleObj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67544" y="1196752"/>
            <a:ext cx="4538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 smtClean="0">
                <a:latin typeface="+mn-lt"/>
              </a:rPr>
              <a:t>Поворот</a:t>
            </a:r>
            <a:r>
              <a:rPr lang="en-US" dirty="0" smtClean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на</a:t>
            </a:r>
            <a:r>
              <a:rPr lang="en-US" dirty="0" smtClean="0">
                <a:latin typeface="+mn-lt"/>
              </a:rPr>
              <a:t> 90</a:t>
            </a:r>
            <a:r>
              <a:rPr lang="ru-RU" dirty="0" smtClean="0">
                <a:latin typeface="+mn-lt"/>
              </a:rPr>
              <a:t> точки (2,1) вокруг точки (3,4)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2828</TotalTime>
  <Words>384</Words>
  <Application>Microsoft Office PowerPoint</Application>
  <PresentationFormat>Экран (4:3)</PresentationFormat>
  <Paragraphs>80</Paragraphs>
  <Slides>10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КГ</vt:lpstr>
      <vt:lpstr>Equation</vt:lpstr>
      <vt:lpstr>(аффинные преобразования)</vt:lpstr>
      <vt:lpstr>Определения</vt:lpstr>
      <vt:lpstr>Преобразование сдвига </vt:lpstr>
      <vt:lpstr>Преобразования масштаба</vt:lpstr>
      <vt:lpstr>Преобразования поворота</vt:lpstr>
      <vt:lpstr>Преобразования поворота</vt:lpstr>
      <vt:lpstr>Примеры преобразований зеркальное отражение</vt:lpstr>
      <vt:lpstr>Примеры преобразований поворот и сдвиг треугольника</vt:lpstr>
      <vt:lpstr>Примеры преобразований поворот вокруг точки</vt:lpstr>
      <vt:lpstr>Примеры преобразований поиск пересечения двух прямых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309</cp:revision>
  <dcterms:created xsi:type="dcterms:W3CDTF">2014-02-11T08:42:57Z</dcterms:created>
  <dcterms:modified xsi:type="dcterms:W3CDTF">2019-03-31T23:07:38Z</dcterms:modified>
</cp:coreProperties>
</file>