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Default Extension="gif" ContentType="image/gif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16"/>
  </p:notesMasterIdLst>
  <p:sldIdLst>
    <p:sldId id="294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66FF"/>
    <a:srgbClr val="00CC00"/>
    <a:srgbClr val="FF99FF"/>
    <a:srgbClr val="FFCCFF"/>
    <a:srgbClr val="FF66F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DA37D80-6434-44D0-A028-1B22A696006F}" styleName="Светлый стиль 3 -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68" autoAdjust="0"/>
    <p:restoredTop sz="94617" autoAdjust="0"/>
  </p:normalViewPr>
  <p:slideViewPr>
    <p:cSldViewPr>
      <p:cViewPr varScale="1">
        <p:scale>
          <a:sx n="105" d="100"/>
          <a:sy n="105" d="100"/>
        </p:scale>
        <p:origin x="-1146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318D768-CBD4-417E-BA09-47C5FFE80F36}" type="datetimeFigureOut">
              <a:rPr lang="ru-RU" smtClean="0"/>
              <a:pPr/>
              <a:t>14.05.2019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CE2902F-50E6-4EC2-9213-92658AEB9FF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r>
              <a:rPr lang="ru-RU" smtClean="0"/>
              <a:t>1.2.1 Типы графических изображений</a:t>
            </a:r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pPr>
              <a:defRPr/>
            </a:pPr>
            <a:fld id="{12FEE5B3-5940-4A9D-9E03-B23D516BF1D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Прямоугольник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Прямоугольник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1.2.1 Типы графических изображений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24EEF8C-4CB8-4E8F-9730-58193D36B06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1.2.1 Типы графических изображений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3571D68-41DB-4C38-9B05-03207946A7B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Равнобедренный треугольник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1.2.1 Типы графических изображений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r>
              <a:rPr lang="ru-RU" smtClean="0"/>
              <a:t>1.2.1 Типы графических изображений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pPr>
              <a:defRPr/>
            </a:pPr>
            <a:fld id="{83ABB9FF-E7FC-4143-BF54-5B64732F093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1.2.1 Типы графических изображений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23839B4-E77F-4A53-A3E4-0D448464ECD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1.2.1 Типы графических изображений</a:t>
            </a: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35110C8-8640-421F-B0C9-C75E14199D3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1.2.1 Типы графических изображений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F505AA3-7B3B-4E6A-987B-DE005073078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1.2.1 Типы графических изображений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CE75888-5E7B-42E6-996D-CDC1A360E90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1.2.1 Типы графических изображений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32A4C58-348D-4FBF-B41C-44093C911E2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1.2.1 Типы графических изображений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3181A9F-4014-4116-93E1-4B35BC2A85B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r>
              <a:rPr lang="ru-RU" smtClean="0"/>
              <a:t>1.2.1 Типы графических изображений</a:t>
            </a: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F20B03F7-9740-4453-A298-FEC3E9F6F42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8" name="Прямая соединительная линия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Прямая соединительная линия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Равнобедренный треугольник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dt="0"/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video" Target="file:///D:\&#1053;&#1043;&#1058;&#1059;\&#1050;&#1043;\Voxatron%200.2.10%20Trailer.avi" TargetMode="External"/><Relationship Id="rId4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video" Target="file:///D:\&#1053;&#1043;&#1058;&#1059;\&#1050;&#1043;\&#1053;&#1086;&#1074;&#1086;&#1089;&#1077;&#1083;&#1086;&#1074;%20-%20&#1074;&#1086;&#1082;&#1089;&#1077;&#1083;&#1100;&#1085;&#1099;&#1081;%20&#1084;&#1080;&#1088;%20(The%20Cubes%202018-05-26%2015-20-12-12).avi" TargetMode="External"/><Relationship Id="rId4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99592" y="5013176"/>
            <a:ext cx="7344816" cy="72008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(</a:t>
            </a:r>
            <a:r>
              <a:rPr lang="ru-RU" sz="3600" dirty="0" err="1" smtClean="0"/>
              <a:t>Воксели</a:t>
            </a:r>
            <a:r>
              <a:rPr lang="en-US" sz="3600" dirty="0" smtClean="0"/>
              <a:t>)</a:t>
            </a:r>
            <a:endParaRPr lang="ru-RU" sz="3600" dirty="0" smtClean="0"/>
          </a:p>
        </p:txBody>
      </p:sp>
      <p:sp>
        <p:nvSpPr>
          <p:cNvPr id="3" name="Прямоугольник 2"/>
          <p:cNvSpPr/>
          <p:nvPr/>
        </p:nvSpPr>
        <p:spPr>
          <a:xfrm>
            <a:off x="2411760" y="1017310"/>
            <a:ext cx="4572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Интерактивная</a:t>
            </a:r>
          </a:p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Компьютерная </a:t>
            </a:r>
          </a:p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Графика</a:t>
            </a:r>
            <a:endParaRPr lang="ru-RU" sz="4400" kern="10" dirty="0">
              <a:ln w="12700">
                <a:solidFill>
                  <a:schemeClr val="tx1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1115616" y="3645024"/>
            <a:ext cx="7196336" cy="1224136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Часть </a:t>
            </a: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9</a:t>
            </a: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-1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250"/>
                            </p:stCondLst>
                            <p:childTnLst>
                              <p:par>
                                <p:cTn id="2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Визуализация </a:t>
            </a:r>
            <a:r>
              <a:rPr lang="ru-RU" sz="2800" dirty="0" err="1" smtClean="0"/>
              <a:t>воксельной</a:t>
            </a:r>
            <a:r>
              <a:rPr lang="ru-RU" sz="2800" dirty="0" smtClean="0"/>
              <a:t> графики</a:t>
            </a:r>
            <a:br>
              <a:rPr lang="ru-RU" sz="2800" dirty="0" smtClean="0"/>
            </a:br>
            <a:r>
              <a:rPr lang="ru-RU" sz="2400" dirty="0" smtClean="0"/>
              <a:t>(</a:t>
            </a:r>
            <a:r>
              <a:rPr lang="en-US" sz="2400" dirty="0" smtClean="0"/>
              <a:t>Maximum intensity projection</a:t>
            </a:r>
            <a:r>
              <a:rPr lang="ru-RU" sz="2400" dirty="0" smtClean="0"/>
              <a:t>)</a:t>
            </a:r>
            <a:endParaRPr lang="ru-RU" sz="28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10</a:t>
            </a:fld>
            <a:r>
              <a:rPr lang="ru-RU" dirty="0" smtClean="0"/>
              <a:t>(14)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9</a:t>
            </a:r>
            <a:r>
              <a:rPr lang="ru-RU" dirty="0" smtClean="0"/>
              <a:t>.1.4 Визуализация воксельной графики  </a:t>
            </a:r>
            <a:r>
              <a:rPr lang="en-US" dirty="0" smtClean="0"/>
              <a:t>[3/3]</a:t>
            </a:r>
            <a:endParaRPr lang="ru-RU" dirty="0"/>
          </a:p>
        </p:txBody>
      </p:sp>
      <p:sp>
        <p:nvSpPr>
          <p:cNvPr id="8" name="Text Box 36"/>
          <p:cNvSpPr txBox="1">
            <a:spLocks noChangeArrowheads="1"/>
          </p:cNvSpPr>
          <p:nvPr/>
        </p:nvSpPr>
        <p:spPr bwMode="auto">
          <a:xfrm>
            <a:off x="467544" y="1196752"/>
            <a:ext cx="820891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0" lvl="1"/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Алгоритм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отслеживает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обратную траекторию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распространения луча,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но луч проходит сквозь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объект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 выбирается </a:t>
            </a:r>
            <a:r>
              <a:rPr lang="ru-RU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воксель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 максимальным значением</a:t>
            </a:r>
            <a:endParaRPr lang="ru-RU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2204864"/>
            <a:ext cx="4118007" cy="41044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35786" y="2204864"/>
            <a:ext cx="4029504" cy="40941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Пример </a:t>
            </a:r>
            <a:r>
              <a:rPr lang="ru-RU" sz="2800" dirty="0" err="1" smtClean="0"/>
              <a:t>воксельной</a:t>
            </a:r>
            <a:r>
              <a:rPr lang="ru-RU" sz="2800" dirty="0" smtClean="0"/>
              <a:t> графики</a:t>
            </a:r>
            <a:endParaRPr lang="ru-RU" sz="28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11</a:t>
            </a:fld>
            <a:r>
              <a:rPr lang="ru-RU" dirty="0" smtClean="0"/>
              <a:t>(14)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9</a:t>
            </a:r>
            <a:r>
              <a:rPr lang="ru-RU" dirty="0" smtClean="0"/>
              <a:t>.1.</a:t>
            </a:r>
            <a:r>
              <a:rPr lang="en-US" dirty="0" smtClean="0"/>
              <a:t>5</a:t>
            </a:r>
            <a:r>
              <a:rPr lang="ru-RU" dirty="0" smtClean="0"/>
              <a:t> Примеры  </a:t>
            </a:r>
            <a:r>
              <a:rPr lang="en-US" dirty="0" smtClean="0"/>
              <a:t>[</a:t>
            </a:r>
            <a:r>
              <a:rPr lang="ru-RU" dirty="0" smtClean="0"/>
              <a:t>1</a:t>
            </a:r>
            <a:r>
              <a:rPr lang="en-US" dirty="0" smtClean="0"/>
              <a:t>/</a:t>
            </a:r>
            <a:r>
              <a:rPr lang="ru-RU" dirty="0" smtClean="0"/>
              <a:t>4</a:t>
            </a:r>
            <a:r>
              <a:rPr lang="en-US" dirty="0" smtClean="0"/>
              <a:t>]</a:t>
            </a:r>
            <a:endParaRPr lang="ru-RU" dirty="0"/>
          </a:p>
        </p:txBody>
      </p:sp>
      <p:pic>
        <p:nvPicPr>
          <p:cNvPr id="11" name="Picture 3" descr="Fig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8213" y="1162068"/>
            <a:ext cx="4508500" cy="2487613"/>
          </a:xfrm>
          <a:prstGeom prst="rect">
            <a:avLst/>
          </a:prstGeom>
          <a:noFill/>
        </p:spPr>
      </p:pic>
      <p:pic>
        <p:nvPicPr>
          <p:cNvPr id="12" name="Picture 4" descr="Fig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52052" y="3645024"/>
            <a:ext cx="3588015" cy="2691011"/>
          </a:xfrm>
          <a:prstGeom prst="rect">
            <a:avLst/>
          </a:prstGeom>
          <a:noFill/>
        </p:spPr>
      </p:pic>
      <p:sp>
        <p:nvSpPr>
          <p:cNvPr id="13" name="Text Box 5"/>
          <p:cNvSpPr txBox="1">
            <a:spLocks noChangeArrowheads="1"/>
          </p:cNvSpPr>
          <p:nvPr/>
        </p:nvSpPr>
        <p:spPr bwMode="auto">
          <a:xfrm>
            <a:off x="467544" y="3593133"/>
            <a:ext cx="3409908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Принудительное сглаживание</a:t>
            </a:r>
          </a:p>
          <a:p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	        +</a:t>
            </a:r>
          </a:p>
          <a:p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примеры деформации фигур</a:t>
            </a:r>
          </a:p>
        </p:txBody>
      </p:sp>
      <p:sp>
        <p:nvSpPr>
          <p:cNvPr id="14" name="Text Box 6"/>
          <p:cNvSpPr txBox="1">
            <a:spLocks noChangeArrowheads="1"/>
          </p:cNvSpPr>
          <p:nvPr/>
        </p:nvSpPr>
        <p:spPr bwMode="auto">
          <a:xfrm>
            <a:off x="5364088" y="3284984"/>
            <a:ext cx="3207929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Естественная ступенчатость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Пример </a:t>
            </a:r>
            <a:r>
              <a:rPr lang="ru-RU" sz="2800" dirty="0" err="1" smtClean="0"/>
              <a:t>воксельной</a:t>
            </a:r>
            <a:r>
              <a:rPr lang="ru-RU" sz="2800" dirty="0" smtClean="0"/>
              <a:t> графики</a:t>
            </a:r>
            <a:br>
              <a:rPr lang="ru-RU" sz="2800" dirty="0" smtClean="0"/>
            </a:br>
            <a:r>
              <a:rPr lang="ru-RU" sz="2400" dirty="0" smtClean="0"/>
              <a:t>(</a:t>
            </a:r>
            <a:r>
              <a:rPr lang="ru-RU" sz="2400" dirty="0" err="1" smtClean="0"/>
              <a:t>Voxatron</a:t>
            </a:r>
            <a:r>
              <a:rPr lang="ru-RU" sz="2400" dirty="0" smtClean="0"/>
              <a:t> 0.2.10 </a:t>
            </a:r>
            <a:r>
              <a:rPr lang="ru-RU" sz="2400" dirty="0" err="1" smtClean="0"/>
              <a:t>Trailer</a:t>
            </a:r>
            <a:r>
              <a:rPr lang="ru-RU" sz="2400" dirty="0" smtClean="0"/>
              <a:t>)</a:t>
            </a:r>
            <a:endParaRPr lang="ru-RU" sz="24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12</a:t>
            </a:fld>
            <a:r>
              <a:rPr lang="ru-RU" dirty="0" smtClean="0"/>
              <a:t>(14)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9</a:t>
            </a:r>
            <a:r>
              <a:rPr lang="ru-RU" dirty="0" smtClean="0"/>
              <a:t>.1.</a:t>
            </a:r>
            <a:r>
              <a:rPr lang="en-US" dirty="0" smtClean="0"/>
              <a:t>5</a:t>
            </a:r>
            <a:r>
              <a:rPr lang="ru-RU" dirty="0" smtClean="0"/>
              <a:t> Примеры  </a:t>
            </a:r>
            <a:r>
              <a:rPr lang="en-US" dirty="0" smtClean="0"/>
              <a:t>[</a:t>
            </a:r>
            <a:r>
              <a:rPr lang="ru-RU" dirty="0" smtClean="0"/>
              <a:t>2</a:t>
            </a:r>
            <a:r>
              <a:rPr lang="en-US" dirty="0" smtClean="0"/>
              <a:t>/</a:t>
            </a:r>
            <a:r>
              <a:rPr lang="ru-RU" dirty="0" smtClean="0"/>
              <a:t>4</a:t>
            </a:r>
            <a:r>
              <a:rPr lang="en-US" dirty="0" smtClean="0"/>
              <a:t>]</a:t>
            </a:r>
            <a:endParaRPr lang="ru-RU" dirty="0"/>
          </a:p>
        </p:txBody>
      </p:sp>
      <p:pic>
        <p:nvPicPr>
          <p:cNvPr id="15" name="Voxatron 0.2.10 Trailer.avi">
            <a:hlinkClick r:id="" action="ppaction://media"/>
          </p:cNvPr>
          <p:cNvPicPr>
            <a:picLocks noRot="1" noChangeAspect="1" noChangeArrowheads="1"/>
          </p:cNvPicPr>
          <p:nvPr>
            <a:videoFile r:link="rId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99591" y="1196752"/>
            <a:ext cx="6816419" cy="511231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vide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Пример воксельной графики</a:t>
            </a:r>
            <a:br>
              <a:rPr lang="ru-RU" sz="2800" dirty="0" smtClean="0"/>
            </a:br>
            <a:r>
              <a:rPr lang="ru-RU" sz="2400" dirty="0" smtClean="0"/>
              <a:t>(</a:t>
            </a:r>
            <a:r>
              <a:rPr lang="ru-RU" sz="2400" dirty="0" smtClean="0"/>
              <a:t>Новоселов, </a:t>
            </a:r>
            <a:r>
              <a:rPr lang="ru-RU" sz="2400" dirty="0" err="1" smtClean="0"/>
              <a:t>кубик-рубик</a:t>
            </a:r>
            <a:r>
              <a:rPr lang="ru-RU" sz="2400" dirty="0" smtClean="0"/>
              <a:t>)</a:t>
            </a:r>
            <a:endParaRPr lang="ru-RU" sz="24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13</a:t>
            </a:fld>
            <a:r>
              <a:rPr lang="ru-RU" dirty="0" smtClean="0"/>
              <a:t>(14)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9</a:t>
            </a:r>
            <a:r>
              <a:rPr lang="ru-RU" dirty="0" smtClean="0"/>
              <a:t>.1.</a:t>
            </a:r>
            <a:r>
              <a:rPr lang="en-US" dirty="0" smtClean="0"/>
              <a:t>5</a:t>
            </a:r>
            <a:r>
              <a:rPr lang="ru-RU" dirty="0" smtClean="0"/>
              <a:t> Примеры  </a:t>
            </a:r>
            <a:r>
              <a:rPr lang="en-US" dirty="0" smtClean="0"/>
              <a:t>[</a:t>
            </a:r>
            <a:r>
              <a:rPr lang="ru-RU" dirty="0" smtClean="0"/>
              <a:t>3</a:t>
            </a:r>
            <a:r>
              <a:rPr lang="en-US" dirty="0" smtClean="0"/>
              <a:t>/</a:t>
            </a:r>
            <a:r>
              <a:rPr lang="ru-RU" dirty="0" smtClean="0"/>
              <a:t>4</a:t>
            </a:r>
            <a:r>
              <a:rPr lang="en-US" dirty="0" smtClean="0"/>
              <a:t>]</a:t>
            </a:r>
            <a:endParaRPr lang="ru-RU" dirty="0"/>
          </a:p>
        </p:txBody>
      </p:sp>
      <p:pic>
        <p:nvPicPr>
          <p:cNvPr id="6" name="Рисунок 5" descr="Новоселов - кубик-рубик 1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9552" y="2060848"/>
            <a:ext cx="3960440" cy="3163665"/>
          </a:xfrm>
          <a:prstGeom prst="rect">
            <a:avLst/>
          </a:prstGeom>
        </p:spPr>
      </p:pic>
      <p:pic>
        <p:nvPicPr>
          <p:cNvPr id="7" name="Рисунок 6" descr="Новоселов - кубик-рубик 2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88024" y="2060848"/>
            <a:ext cx="3966841" cy="31687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Пример воксельной графики</a:t>
            </a:r>
            <a:br>
              <a:rPr lang="ru-RU" sz="2800" dirty="0" smtClean="0"/>
            </a:br>
            <a:r>
              <a:rPr lang="ru-RU" sz="2400" dirty="0" smtClean="0"/>
              <a:t>(</a:t>
            </a:r>
            <a:r>
              <a:rPr lang="ru-RU" sz="2400" dirty="0" smtClean="0"/>
              <a:t>Новоселов, </a:t>
            </a:r>
            <a:r>
              <a:rPr lang="ru-RU" sz="2400" dirty="0" err="1" smtClean="0"/>
              <a:t>воксельный</a:t>
            </a:r>
            <a:r>
              <a:rPr lang="ru-RU" sz="2400" dirty="0" smtClean="0"/>
              <a:t> бой</a:t>
            </a:r>
            <a:r>
              <a:rPr lang="ru-RU" sz="2400" dirty="0" smtClean="0"/>
              <a:t>)</a:t>
            </a:r>
            <a:endParaRPr lang="ru-RU" sz="24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14</a:t>
            </a:fld>
            <a:r>
              <a:rPr lang="ru-RU" dirty="0" smtClean="0"/>
              <a:t>(14)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9</a:t>
            </a:r>
            <a:r>
              <a:rPr lang="ru-RU" dirty="0" smtClean="0"/>
              <a:t>.1.</a:t>
            </a:r>
            <a:r>
              <a:rPr lang="en-US" dirty="0" smtClean="0"/>
              <a:t>5</a:t>
            </a:r>
            <a:r>
              <a:rPr lang="ru-RU" dirty="0" smtClean="0"/>
              <a:t> Примеры  </a:t>
            </a:r>
            <a:r>
              <a:rPr lang="en-US" dirty="0" smtClean="0"/>
              <a:t>[</a:t>
            </a:r>
            <a:r>
              <a:rPr lang="ru-RU" dirty="0" smtClean="0"/>
              <a:t>4</a:t>
            </a:r>
            <a:r>
              <a:rPr lang="en-US" dirty="0" smtClean="0"/>
              <a:t>/</a:t>
            </a:r>
            <a:r>
              <a:rPr lang="ru-RU" dirty="0" smtClean="0"/>
              <a:t>4</a:t>
            </a:r>
            <a:r>
              <a:rPr lang="en-US" dirty="0" smtClean="0"/>
              <a:t>]</a:t>
            </a:r>
            <a:endParaRPr lang="ru-RU" dirty="0"/>
          </a:p>
        </p:txBody>
      </p:sp>
      <p:pic>
        <p:nvPicPr>
          <p:cNvPr id="8" name="Новоселов - воксельный мир (The Cubes 2018-05-26 15-20-12-12)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1187624" y="1196752"/>
            <a:ext cx="6768752" cy="50871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7715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Определение</a:t>
            </a:r>
            <a:endParaRPr lang="ru-RU" sz="28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2</a:t>
            </a:fld>
            <a:r>
              <a:rPr lang="ru-RU" dirty="0" smtClean="0"/>
              <a:t>(14)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9</a:t>
            </a:r>
            <a:r>
              <a:rPr lang="ru-RU" dirty="0" smtClean="0"/>
              <a:t>.1.1 Определение</a:t>
            </a:r>
            <a:endParaRPr lang="ru-RU" dirty="0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1489720"/>
          </a:xfrm>
        </p:spPr>
        <p:txBody>
          <a:bodyPr>
            <a:noAutofit/>
          </a:bodyPr>
          <a:lstStyle/>
          <a:p>
            <a:pPr marL="342900" indent="-342900"/>
            <a:r>
              <a:rPr lang="ru-RU" sz="1800" b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Воксель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(</a:t>
            </a:r>
            <a:r>
              <a:rPr lang="en-US" sz="18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voxel</a:t>
            </a:r>
            <a:r>
              <a:rPr lang="en-US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- </a:t>
            </a:r>
            <a:r>
              <a:rPr lang="en-US" sz="18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vo</a:t>
            </a:r>
            <a:r>
              <a:rPr lang="en-US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lumetric pi</a:t>
            </a:r>
            <a:r>
              <a:rPr lang="en-US" sz="18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xel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  <a:r>
              <a:rPr lang="en-US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–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объемный (трехмерный) пиксель</a:t>
            </a:r>
          </a:p>
          <a:p>
            <a:pPr marL="342900" indent="-342900">
              <a:spcBef>
                <a:spcPts val="1200"/>
              </a:spcBef>
            </a:pPr>
            <a:r>
              <a:rPr lang="ru-RU" sz="1800" b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Доксель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(</a:t>
            </a:r>
            <a:r>
              <a:rPr lang="en-US" sz="18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doxel</a:t>
            </a:r>
            <a:r>
              <a:rPr lang="en-US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  - </a:t>
            </a:r>
            <a:r>
              <a:rPr lang="en-US" sz="18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d</a:t>
            </a:r>
            <a:r>
              <a:rPr lang="en-US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ynamic </a:t>
            </a:r>
            <a:r>
              <a:rPr lang="en-US" sz="18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v</a:t>
            </a:r>
            <a:r>
              <a:rPr lang="en-US" sz="1800" b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oxel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 –</a:t>
            </a:r>
            <a:b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меняющейся во времени </a:t>
            </a:r>
            <a:r>
              <a:rPr lang="ru-RU" sz="18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воксель</a:t>
            </a:r>
            <a:endParaRPr lang="ru-RU" sz="18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6" name="Text Box 194"/>
          <p:cNvSpPr txBox="1">
            <a:spLocks noChangeArrowheads="1"/>
          </p:cNvSpPr>
          <p:nvPr/>
        </p:nvSpPr>
        <p:spPr bwMode="auto">
          <a:xfrm>
            <a:off x="2339925" y="5393333"/>
            <a:ext cx="1707519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Двумерная</a:t>
            </a:r>
            <a:b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пиксельная</a:t>
            </a:r>
            <a:b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решетка </a:t>
            </a:r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3х3</a:t>
            </a:r>
          </a:p>
        </p:txBody>
      </p:sp>
      <p:sp>
        <p:nvSpPr>
          <p:cNvPr id="7" name="Text Box 195"/>
          <p:cNvSpPr txBox="1">
            <a:spLocks noChangeArrowheads="1"/>
          </p:cNvSpPr>
          <p:nvPr/>
        </p:nvSpPr>
        <p:spPr bwMode="auto">
          <a:xfrm>
            <a:off x="6273750" y="5248870"/>
            <a:ext cx="1991251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Трехмерная</a:t>
            </a:r>
            <a:b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воксельная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решетка </a:t>
            </a:r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3х3х3</a:t>
            </a:r>
          </a:p>
        </p:txBody>
      </p:sp>
      <p:grpSp>
        <p:nvGrpSpPr>
          <p:cNvPr id="9" name="Group 257"/>
          <p:cNvGrpSpPr>
            <a:grpSpLocks/>
          </p:cNvGrpSpPr>
          <p:nvPr/>
        </p:nvGrpSpPr>
        <p:grpSpPr bwMode="auto">
          <a:xfrm>
            <a:off x="6242000" y="3132733"/>
            <a:ext cx="1930400" cy="1935162"/>
            <a:chOff x="2815" y="1825"/>
            <a:chExt cx="1216" cy="1219"/>
          </a:xfrm>
        </p:grpSpPr>
        <p:sp>
          <p:nvSpPr>
            <p:cNvPr id="10" name="AutoShape 208"/>
            <p:cNvSpPr>
              <a:spLocks noChangeArrowheads="1"/>
            </p:cNvSpPr>
            <p:nvPr/>
          </p:nvSpPr>
          <p:spPr bwMode="auto">
            <a:xfrm>
              <a:off x="3014" y="2437"/>
              <a:ext cx="408" cy="408"/>
            </a:xfrm>
            <a:prstGeom prst="cube">
              <a:avLst>
                <a:gd name="adj" fmla="val 25000"/>
              </a:avLst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" name="AutoShape 209"/>
            <p:cNvSpPr>
              <a:spLocks noChangeArrowheads="1"/>
            </p:cNvSpPr>
            <p:nvPr/>
          </p:nvSpPr>
          <p:spPr bwMode="auto">
            <a:xfrm>
              <a:off x="3320" y="2437"/>
              <a:ext cx="408" cy="408"/>
            </a:xfrm>
            <a:prstGeom prst="cube">
              <a:avLst>
                <a:gd name="adj" fmla="val 25000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" name="AutoShape 202"/>
            <p:cNvSpPr>
              <a:spLocks noChangeArrowheads="1"/>
            </p:cNvSpPr>
            <p:nvPr/>
          </p:nvSpPr>
          <p:spPr bwMode="auto">
            <a:xfrm>
              <a:off x="3014" y="2131"/>
              <a:ext cx="408" cy="408"/>
            </a:xfrm>
            <a:prstGeom prst="cube">
              <a:avLst>
                <a:gd name="adj" fmla="val 25000"/>
              </a:avLst>
            </a:prstGeom>
            <a:solidFill>
              <a:srgbClr val="80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" name="AutoShape 203"/>
            <p:cNvSpPr>
              <a:spLocks noChangeArrowheads="1"/>
            </p:cNvSpPr>
            <p:nvPr/>
          </p:nvSpPr>
          <p:spPr bwMode="auto">
            <a:xfrm>
              <a:off x="3320" y="2131"/>
              <a:ext cx="408" cy="408"/>
            </a:xfrm>
            <a:prstGeom prst="cube">
              <a:avLst>
                <a:gd name="adj" fmla="val 25000"/>
              </a:avLst>
            </a:prstGeom>
            <a:solidFill>
              <a:srgbClr val="FF66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4" name="AutoShape 199"/>
            <p:cNvSpPr>
              <a:spLocks noChangeArrowheads="1"/>
            </p:cNvSpPr>
            <p:nvPr/>
          </p:nvSpPr>
          <p:spPr bwMode="auto">
            <a:xfrm>
              <a:off x="3014" y="1825"/>
              <a:ext cx="408" cy="408"/>
            </a:xfrm>
            <a:prstGeom prst="cube">
              <a:avLst>
                <a:gd name="adj" fmla="val 25000"/>
              </a:avLst>
            </a:prstGeom>
            <a:solidFill>
              <a:srgbClr val="00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5" name="AutoShape 200"/>
            <p:cNvSpPr>
              <a:spLocks noChangeArrowheads="1"/>
            </p:cNvSpPr>
            <p:nvPr/>
          </p:nvSpPr>
          <p:spPr bwMode="auto">
            <a:xfrm>
              <a:off x="3320" y="1825"/>
              <a:ext cx="408" cy="408"/>
            </a:xfrm>
            <a:prstGeom prst="cube">
              <a:avLst>
                <a:gd name="adj" fmla="val 25000"/>
              </a:avLst>
            </a:prstGeom>
            <a:solidFill>
              <a:srgbClr val="99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6" name="AutoShape 225"/>
            <p:cNvSpPr>
              <a:spLocks noChangeArrowheads="1"/>
            </p:cNvSpPr>
            <p:nvPr/>
          </p:nvSpPr>
          <p:spPr bwMode="auto">
            <a:xfrm>
              <a:off x="3623" y="2437"/>
              <a:ext cx="408" cy="408"/>
            </a:xfrm>
            <a:prstGeom prst="cube">
              <a:avLst>
                <a:gd name="adj" fmla="val 25000"/>
              </a:avLst>
            </a:prstGeom>
            <a:solidFill>
              <a:srgbClr val="99CC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7" name="AutoShape 226"/>
            <p:cNvSpPr>
              <a:spLocks noChangeArrowheads="1"/>
            </p:cNvSpPr>
            <p:nvPr/>
          </p:nvSpPr>
          <p:spPr bwMode="auto">
            <a:xfrm>
              <a:off x="3623" y="2131"/>
              <a:ext cx="408" cy="408"/>
            </a:xfrm>
            <a:prstGeom prst="cube">
              <a:avLst>
                <a:gd name="adj" fmla="val 25000"/>
              </a:avLst>
            </a:prstGeom>
            <a:solidFill>
              <a:srgbClr val="808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" name="AutoShape 227"/>
            <p:cNvSpPr>
              <a:spLocks noChangeArrowheads="1"/>
            </p:cNvSpPr>
            <p:nvPr/>
          </p:nvSpPr>
          <p:spPr bwMode="auto">
            <a:xfrm>
              <a:off x="3623" y="1825"/>
              <a:ext cx="408" cy="408"/>
            </a:xfrm>
            <a:prstGeom prst="cube">
              <a:avLst>
                <a:gd name="adj" fmla="val 25000"/>
              </a:avLst>
            </a:prstGeom>
            <a:solidFill>
              <a:srgbClr val="33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9" name="AutoShape 239"/>
            <p:cNvSpPr>
              <a:spLocks noChangeArrowheads="1"/>
            </p:cNvSpPr>
            <p:nvPr/>
          </p:nvSpPr>
          <p:spPr bwMode="auto">
            <a:xfrm>
              <a:off x="2912" y="2538"/>
              <a:ext cx="408" cy="408"/>
            </a:xfrm>
            <a:prstGeom prst="cube">
              <a:avLst>
                <a:gd name="adj" fmla="val 25000"/>
              </a:avLst>
            </a:prstGeom>
            <a:solidFill>
              <a:srgbClr val="FF00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0" name="AutoShape 240"/>
            <p:cNvSpPr>
              <a:spLocks noChangeArrowheads="1"/>
            </p:cNvSpPr>
            <p:nvPr/>
          </p:nvSpPr>
          <p:spPr bwMode="auto">
            <a:xfrm>
              <a:off x="3218" y="2538"/>
              <a:ext cx="408" cy="408"/>
            </a:xfrm>
            <a:prstGeom prst="cube">
              <a:avLst>
                <a:gd name="adj" fmla="val 25000"/>
              </a:avLst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1" name="AutoShape 241"/>
            <p:cNvSpPr>
              <a:spLocks noChangeArrowheads="1"/>
            </p:cNvSpPr>
            <p:nvPr/>
          </p:nvSpPr>
          <p:spPr bwMode="auto">
            <a:xfrm>
              <a:off x="2912" y="2232"/>
              <a:ext cx="408" cy="408"/>
            </a:xfrm>
            <a:prstGeom prst="cube">
              <a:avLst>
                <a:gd name="adj" fmla="val 25000"/>
              </a:avLst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2" name="AutoShape 242"/>
            <p:cNvSpPr>
              <a:spLocks noChangeArrowheads="1"/>
            </p:cNvSpPr>
            <p:nvPr/>
          </p:nvSpPr>
          <p:spPr bwMode="auto">
            <a:xfrm>
              <a:off x="3218" y="2232"/>
              <a:ext cx="408" cy="408"/>
            </a:xfrm>
            <a:prstGeom prst="cube">
              <a:avLst>
                <a:gd name="adj" fmla="val 25000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3" name="AutoShape 243"/>
            <p:cNvSpPr>
              <a:spLocks noChangeArrowheads="1"/>
            </p:cNvSpPr>
            <p:nvPr/>
          </p:nvSpPr>
          <p:spPr bwMode="auto">
            <a:xfrm>
              <a:off x="2912" y="1926"/>
              <a:ext cx="408" cy="408"/>
            </a:xfrm>
            <a:prstGeom prst="cube">
              <a:avLst>
                <a:gd name="adj" fmla="val 25000"/>
              </a:avLst>
            </a:prstGeom>
            <a:solidFill>
              <a:srgbClr val="80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5" name="AutoShape 244"/>
            <p:cNvSpPr>
              <a:spLocks noChangeArrowheads="1"/>
            </p:cNvSpPr>
            <p:nvPr/>
          </p:nvSpPr>
          <p:spPr bwMode="auto">
            <a:xfrm>
              <a:off x="3218" y="1926"/>
              <a:ext cx="408" cy="408"/>
            </a:xfrm>
            <a:prstGeom prst="cube">
              <a:avLst>
                <a:gd name="adj" fmla="val 25000"/>
              </a:avLst>
            </a:prstGeom>
            <a:solidFill>
              <a:srgbClr val="FF66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7" name="AutoShape 245"/>
            <p:cNvSpPr>
              <a:spLocks noChangeArrowheads="1"/>
            </p:cNvSpPr>
            <p:nvPr/>
          </p:nvSpPr>
          <p:spPr bwMode="auto">
            <a:xfrm>
              <a:off x="3521" y="2538"/>
              <a:ext cx="408" cy="408"/>
            </a:xfrm>
            <a:prstGeom prst="cube">
              <a:avLst>
                <a:gd name="adj" fmla="val 25000"/>
              </a:avLst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8" name="AutoShape 246"/>
            <p:cNvSpPr>
              <a:spLocks noChangeArrowheads="1"/>
            </p:cNvSpPr>
            <p:nvPr/>
          </p:nvSpPr>
          <p:spPr bwMode="auto">
            <a:xfrm>
              <a:off x="3521" y="2232"/>
              <a:ext cx="408" cy="408"/>
            </a:xfrm>
            <a:prstGeom prst="cube">
              <a:avLst>
                <a:gd name="adj" fmla="val 25000"/>
              </a:avLst>
            </a:prstGeom>
            <a:solidFill>
              <a:srgbClr val="99CC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9" name="AutoShape 247"/>
            <p:cNvSpPr>
              <a:spLocks noChangeArrowheads="1"/>
            </p:cNvSpPr>
            <p:nvPr/>
          </p:nvSpPr>
          <p:spPr bwMode="auto">
            <a:xfrm>
              <a:off x="3521" y="1926"/>
              <a:ext cx="408" cy="408"/>
            </a:xfrm>
            <a:prstGeom prst="cube">
              <a:avLst>
                <a:gd name="adj" fmla="val 25000"/>
              </a:avLst>
            </a:prstGeom>
            <a:solidFill>
              <a:srgbClr val="808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0" name="AutoShape 248"/>
            <p:cNvSpPr>
              <a:spLocks noChangeArrowheads="1"/>
            </p:cNvSpPr>
            <p:nvPr/>
          </p:nvSpPr>
          <p:spPr bwMode="auto">
            <a:xfrm>
              <a:off x="2815" y="2636"/>
              <a:ext cx="408" cy="408"/>
            </a:xfrm>
            <a:prstGeom prst="cube">
              <a:avLst>
                <a:gd name="adj" fmla="val 25000"/>
              </a:avLst>
            </a:prstGeom>
            <a:solidFill>
              <a:srgbClr val="FF99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1" name="AutoShape 249"/>
            <p:cNvSpPr>
              <a:spLocks noChangeArrowheads="1"/>
            </p:cNvSpPr>
            <p:nvPr/>
          </p:nvSpPr>
          <p:spPr bwMode="auto">
            <a:xfrm>
              <a:off x="3121" y="2636"/>
              <a:ext cx="408" cy="408"/>
            </a:xfrm>
            <a:prstGeom prst="cube">
              <a:avLst>
                <a:gd name="adj" fmla="val 25000"/>
              </a:avLst>
            </a:prstGeom>
            <a:solidFill>
              <a:srgbClr val="FFCC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2" name="AutoShape 250"/>
            <p:cNvSpPr>
              <a:spLocks noChangeArrowheads="1"/>
            </p:cNvSpPr>
            <p:nvPr/>
          </p:nvSpPr>
          <p:spPr bwMode="auto">
            <a:xfrm>
              <a:off x="2815" y="2330"/>
              <a:ext cx="408" cy="408"/>
            </a:xfrm>
            <a:prstGeom prst="cube">
              <a:avLst>
                <a:gd name="adj" fmla="val 25000"/>
              </a:avLst>
            </a:prstGeom>
            <a:solidFill>
              <a:srgbClr val="FF00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3" name="AutoShape 251"/>
            <p:cNvSpPr>
              <a:spLocks noChangeArrowheads="1"/>
            </p:cNvSpPr>
            <p:nvPr/>
          </p:nvSpPr>
          <p:spPr bwMode="auto">
            <a:xfrm>
              <a:off x="3121" y="2330"/>
              <a:ext cx="408" cy="408"/>
            </a:xfrm>
            <a:prstGeom prst="cube">
              <a:avLst>
                <a:gd name="adj" fmla="val 25000"/>
              </a:avLst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4" name="AutoShape 252"/>
            <p:cNvSpPr>
              <a:spLocks noChangeArrowheads="1"/>
            </p:cNvSpPr>
            <p:nvPr/>
          </p:nvSpPr>
          <p:spPr bwMode="auto">
            <a:xfrm>
              <a:off x="2815" y="2024"/>
              <a:ext cx="408" cy="408"/>
            </a:xfrm>
            <a:prstGeom prst="cube">
              <a:avLst>
                <a:gd name="adj" fmla="val 25000"/>
              </a:avLst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5" name="AutoShape 253"/>
            <p:cNvSpPr>
              <a:spLocks noChangeArrowheads="1"/>
            </p:cNvSpPr>
            <p:nvPr/>
          </p:nvSpPr>
          <p:spPr bwMode="auto">
            <a:xfrm>
              <a:off x="3121" y="2024"/>
              <a:ext cx="408" cy="408"/>
            </a:xfrm>
            <a:prstGeom prst="cube">
              <a:avLst>
                <a:gd name="adj" fmla="val 25000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6" name="AutoShape 254"/>
            <p:cNvSpPr>
              <a:spLocks noChangeArrowheads="1"/>
            </p:cNvSpPr>
            <p:nvPr/>
          </p:nvSpPr>
          <p:spPr bwMode="auto">
            <a:xfrm>
              <a:off x="3424" y="2636"/>
              <a:ext cx="408" cy="408"/>
            </a:xfrm>
            <a:prstGeom prst="cube">
              <a:avLst>
                <a:gd name="adj" fmla="val 25000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7" name="AutoShape 255"/>
            <p:cNvSpPr>
              <a:spLocks noChangeArrowheads="1"/>
            </p:cNvSpPr>
            <p:nvPr/>
          </p:nvSpPr>
          <p:spPr bwMode="auto">
            <a:xfrm>
              <a:off x="3424" y="2330"/>
              <a:ext cx="408" cy="408"/>
            </a:xfrm>
            <a:prstGeom prst="cube">
              <a:avLst>
                <a:gd name="adj" fmla="val 25000"/>
              </a:avLst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8" name="AutoShape 256"/>
            <p:cNvSpPr>
              <a:spLocks noChangeArrowheads="1"/>
            </p:cNvSpPr>
            <p:nvPr/>
          </p:nvSpPr>
          <p:spPr bwMode="auto">
            <a:xfrm>
              <a:off x="3424" y="2024"/>
              <a:ext cx="408" cy="408"/>
            </a:xfrm>
            <a:prstGeom prst="cube">
              <a:avLst>
                <a:gd name="adj" fmla="val 25000"/>
              </a:avLst>
            </a:prstGeom>
            <a:solidFill>
              <a:srgbClr val="99CC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39" name="Group 273"/>
          <p:cNvGrpSpPr>
            <a:grpSpLocks/>
          </p:cNvGrpSpPr>
          <p:nvPr/>
        </p:nvGrpSpPr>
        <p:grpSpPr bwMode="auto">
          <a:xfrm>
            <a:off x="2085925" y="3345458"/>
            <a:ext cx="1981200" cy="1831975"/>
            <a:chOff x="453" y="1978"/>
            <a:chExt cx="1248" cy="1154"/>
          </a:xfrm>
        </p:grpSpPr>
        <p:sp>
          <p:nvSpPr>
            <p:cNvPr id="40" name="Line 272"/>
            <p:cNvSpPr>
              <a:spLocks noChangeShapeType="1"/>
            </p:cNvSpPr>
            <p:nvPr/>
          </p:nvSpPr>
          <p:spPr bwMode="auto">
            <a:xfrm flipV="1">
              <a:off x="567" y="3022"/>
              <a:ext cx="1043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lgDash"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41" name="Line 270"/>
            <p:cNvSpPr>
              <a:spLocks noChangeShapeType="1"/>
            </p:cNvSpPr>
            <p:nvPr/>
          </p:nvSpPr>
          <p:spPr bwMode="auto">
            <a:xfrm flipV="1">
              <a:off x="567" y="2547"/>
              <a:ext cx="1043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lgDash"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42" name="Line 269"/>
            <p:cNvSpPr>
              <a:spLocks noChangeShapeType="1"/>
            </p:cNvSpPr>
            <p:nvPr/>
          </p:nvSpPr>
          <p:spPr bwMode="auto">
            <a:xfrm flipV="1">
              <a:off x="567" y="2093"/>
              <a:ext cx="1043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lgDash"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43" name="Line 258"/>
            <p:cNvSpPr>
              <a:spLocks noChangeShapeType="1"/>
            </p:cNvSpPr>
            <p:nvPr/>
          </p:nvSpPr>
          <p:spPr bwMode="auto">
            <a:xfrm>
              <a:off x="567" y="2127"/>
              <a:ext cx="0" cy="90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lgDash"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44" name="Oval 45"/>
            <p:cNvSpPr>
              <a:spLocks noChangeArrowheads="1"/>
            </p:cNvSpPr>
            <p:nvPr/>
          </p:nvSpPr>
          <p:spPr bwMode="auto">
            <a:xfrm>
              <a:off x="453" y="1978"/>
              <a:ext cx="227" cy="227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5" name="Oval 259"/>
            <p:cNvSpPr>
              <a:spLocks noChangeArrowheads="1"/>
            </p:cNvSpPr>
            <p:nvPr/>
          </p:nvSpPr>
          <p:spPr bwMode="auto">
            <a:xfrm>
              <a:off x="453" y="2432"/>
              <a:ext cx="227" cy="227"/>
            </a:xfrm>
            <a:prstGeom prst="ellipse">
              <a:avLst/>
            </a:prstGeom>
            <a:solidFill>
              <a:srgbClr val="FF00FF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6" name="Oval 260"/>
            <p:cNvSpPr>
              <a:spLocks noChangeArrowheads="1"/>
            </p:cNvSpPr>
            <p:nvPr/>
          </p:nvSpPr>
          <p:spPr bwMode="auto">
            <a:xfrm>
              <a:off x="453" y="2904"/>
              <a:ext cx="227" cy="227"/>
            </a:xfrm>
            <a:prstGeom prst="ellipse">
              <a:avLst/>
            </a:prstGeom>
            <a:solidFill>
              <a:srgbClr val="FF99CC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7" name="Line 261"/>
            <p:cNvSpPr>
              <a:spLocks noChangeShapeType="1"/>
            </p:cNvSpPr>
            <p:nvPr/>
          </p:nvSpPr>
          <p:spPr bwMode="auto">
            <a:xfrm>
              <a:off x="1089" y="2116"/>
              <a:ext cx="0" cy="90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lgDash"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48" name="Oval 262"/>
            <p:cNvSpPr>
              <a:spLocks noChangeArrowheads="1"/>
            </p:cNvSpPr>
            <p:nvPr/>
          </p:nvSpPr>
          <p:spPr bwMode="auto">
            <a:xfrm>
              <a:off x="975" y="1979"/>
              <a:ext cx="227" cy="227"/>
            </a:xfrm>
            <a:prstGeom prst="ellipse">
              <a:avLst/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9" name="Oval 263"/>
            <p:cNvSpPr>
              <a:spLocks noChangeArrowheads="1"/>
            </p:cNvSpPr>
            <p:nvPr/>
          </p:nvSpPr>
          <p:spPr bwMode="auto">
            <a:xfrm>
              <a:off x="975" y="2433"/>
              <a:ext cx="227" cy="227"/>
            </a:xfrm>
            <a:prstGeom prst="ellipse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0" name="Oval 264"/>
            <p:cNvSpPr>
              <a:spLocks noChangeArrowheads="1"/>
            </p:cNvSpPr>
            <p:nvPr/>
          </p:nvSpPr>
          <p:spPr bwMode="auto">
            <a:xfrm>
              <a:off x="975" y="2905"/>
              <a:ext cx="227" cy="227"/>
            </a:xfrm>
            <a:prstGeom prst="ellipse">
              <a:avLst/>
            </a:prstGeom>
            <a:solidFill>
              <a:srgbClr val="FFCC99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1" name="Line 265"/>
            <p:cNvSpPr>
              <a:spLocks noChangeShapeType="1"/>
            </p:cNvSpPr>
            <p:nvPr/>
          </p:nvSpPr>
          <p:spPr bwMode="auto">
            <a:xfrm>
              <a:off x="1588" y="2134"/>
              <a:ext cx="0" cy="90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lgDash"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2" name="Oval 266"/>
            <p:cNvSpPr>
              <a:spLocks noChangeArrowheads="1"/>
            </p:cNvSpPr>
            <p:nvPr/>
          </p:nvSpPr>
          <p:spPr bwMode="auto">
            <a:xfrm>
              <a:off x="1474" y="1979"/>
              <a:ext cx="227" cy="227"/>
            </a:xfrm>
            <a:prstGeom prst="ellipse">
              <a:avLst/>
            </a:prstGeom>
            <a:solidFill>
              <a:srgbClr val="99CC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3" name="Oval 267"/>
            <p:cNvSpPr>
              <a:spLocks noChangeArrowheads="1"/>
            </p:cNvSpPr>
            <p:nvPr/>
          </p:nvSpPr>
          <p:spPr bwMode="auto">
            <a:xfrm>
              <a:off x="1474" y="2433"/>
              <a:ext cx="227" cy="227"/>
            </a:xfrm>
            <a:prstGeom prst="ellipse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4" name="Oval 268"/>
            <p:cNvSpPr>
              <a:spLocks noChangeArrowheads="1"/>
            </p:cNvSpPr>
            <p:nvPr/>
          </p:nvSpPr>
          <p:spPr bwMode="auto">
            <a:xfrm>
              <a:off x="1474" y="2905"/>
              <a:ext cx="227" cy="227"/>
            </a:xfrm>
            <a:prstGeom prst="ellipse">
              <a:avLst/>
            </a:prstGeom>
            <a:solidFill>
              <a:srgbClr val="FFFF99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6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err="1" smtClean="0"/>
              <a:t>Воксельная</a:t>
            </a:r>
            <a:r>
              <a:rPr lang="ru-RU" sz="2800" dirty="0" smtClean="0"/>
              <a:t> и полигональная графика</a:t>
            </a:r>
            <a:endParaRPr lang="ru-RU" sz="28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3</a:t>
            </a:fld>
            <a:r>
              <a:rPr lang="ru-RU" dirty="0" smtClean="0"/>
              <a:t>(14)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9</a:t>
            </a:r>
            <a:r>
              <a:rPr lang="ru-RU" dirty="0" smtClean="0"/>
              <a:t>.1.2 Воксельная и полигональная графика  </a:t>
            </a:r>
            <a:r>
              <a:rPr lang="en-US" dirty="0" smtClean="0"/>
              <a:t>[1/3]</a:t>
            </a:r>
            <a:endParaRPr lang="ru-RU" dirty="0"/>
          </a:p>
        </p:txBody>
      </p:sp>
      <p:pic>
        <p:nvPicPr>
          <p:cNvPr id="57" name="Picture 5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196752"/>
            <a:ext cx="2819400" cy="2809875"/>
          </a:xfrm>
          <a:prstGeom prst="rect">
            <a:avLst/>
          </a:prstGeom>
          <a:noFill/>
        </p:spPr>
      </p:pic>
      <p:pic>
        <p:nvPicPr>
          <p:cNvPr id="56" name="Picture 5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95736" y="3068960"/>
            <a:ext cx="2867025" cy="3286125"/>
          </a:xfrm>
          <a:prstGeom prst="rect">
            <a:avLst/>
          </a:prstGeom>
          <a:noFill/>
        </p:spPr>
      </p:pic>
      <p:pic>
        <p:nvPicPr>
          <p:cNvPr id="59" name="Picture 5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60032" y="1196752"/>
            <a:ext cx="2819400" cy="2809875"/>
          </a:xfrm>
          <a:prstGeom prst="rect">
            <a:avLst/>
          </a:prstGeom>
          <a:noFill/>
        </p:spPr>
      </p:pic>
      <p:pic>
        <p:nvPicPr>
          <p:cNvPr id="58" name="Picture 5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732240" y="2996952"/>
            <a:ext cx="2095500" cy="3295650"/>
          </a:xfrm>
          <a:prstGeom prst="rect">
            <a:avLst/>
          </a:prstGeom>
          <a:noFill/>
        </p:spPr>
      </p:pic>
      <p:sp>
        <p:nvSpPr>
          <p:cNvPr id="61" name="Text Box 52"/>
          <p:cNvSpPr txBox="1">
            <a:spLocks noChangeArrowheads="1"/>
          </p:cNvSpPr>
          <p:nvPr/>
        </p:nvSpPr>
        <p:spPr bwMode="auto">
          <a:xfrm>
            <a:off x="5508104" y="3933056"/>
            <a:ext cx="1816523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342900" indent="-342900"/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Объекты</a:t>
            </a:r>
          </a:p>
          <a:p>
            <a:pPr marL="342900" indent="-342900"/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представлены</a:t>
            </a:r>
            <a:endParaRPr lang="en-US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342900" indent="-342900"/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в виде набора </a:t>
            </a:r>
            <a:endParaRPr lang="en-US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342900" indent="-342900"/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кубиков (точек</a:t>
            </a:r>
          </a:p>
          <a:p>
            <a:pPr marL="342900" indent="-342900"/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трёхмерной</a:t>
            </a:r>
          </a:p>
          <a:p>
            <a:pPr marL="342900" indent="-342900"/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матрицы)</a:t>
            </a:r>
          </a:p>
        </p:txBody>
      </p:sp>
      <p:sp>
        <p:nvSpPr>
          <p:cNvPr id="60" name="Text Box 3"/>
          <p:cNvSpPr txBox="1">
            <a:spLocks noChangeArrowheads="1"/>
          </p:cNvSpPr>
          <p:nvPr/>
        </p:nvSpPr>
        <p:spPr bwMode="auto">
          <a:xfrm>
            <a:off x="971600" y="4005064"/>
            <a:ext cx="2052165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342900" indent="-342900"/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Объекты</a:t>
            </a:r>
          </a:p>
          <a:p>
            <a:pPr marL="342900" indent="-342900"/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представлены</a:t>
            </a:r>
            <a:endParaRPr lang="en-US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342900" indent="-342900"/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в виде набора</a:t>
            </a:r>
          </a:p>
          <a:p>
            <a:pPr marL="342900" indent="-342900"/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многоугольников</a:t>
            </a:r>
          </a:p>
          <a:p>
            <a:pPr marL="342900" indent="-342900"/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(обычно</a:t>
            </a:r>
          </a:p>
          <a:p>
            <a:pPr marL="342900" indent="-342900"/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треугольников)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/>
      <p:bldP spid="6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err="1" smtClean="0"/>
              <a:t>Воксельная</a:t>
            </a:r>
            <a:r>
              <a:rPr lang="ru-RU" sz="2800" dirty="0" smtClean="0"/>
              <a:t> и полигональная графика</a:t>
            </a:r>
            <a:endParaRPr lang="ru-RU" sz="28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4</a:t>
            </a:fld>
            <a:r>
              <a:rPr lang="ru-RU" dirty="0" smtClean="0"/>
              <a:t>(14)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9</a:t>
            </a:r>
            <a:r>
              <a:rPr lang="ru-RU" dirty="0" smtClean="0"/>
              <a:t>.1.2 Воксельная и полигональная графика  </a:t>
            </a:r>
            <a:r>
              <a:rPr lang="en-US" dirty="0" smtClean="0"/>
              <a:t>[2/3]</a:t>
            </a:r>
            <a:endParaRPr lang="ru-RU" dirty="0"/>
          </a:p>
        </p:txBody>
      </p:sp>
      <p:pic>
        <p:nvPicPr>
          <p:cNvPr id="11" name="Picture 16" descr="v1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4130" y="3431559"/>
            <a:ext cx="3729038" cy="2878138"/>
          </a:xfrm>
          <a:prstGeom prst="rect">
            <a:avLst/>
          </a:prstGeom>
          <a:noFill/>
        </p:spPr>
      </p:pic>
      <p:pic>
        <p:nvPicPr>
          <p:cNvPr id="12" name="Picture 17" descr="v2a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52318" y="3431559"/>
            <a:ext cx="3840162" cy="2879725"/>
          </a:xfrm>
          <a:prstGeom prst="rect">
            <a:avLst/>
          </a:prstGeom>
          <a:noFill/>
        </p:spPr>
      </p:pic>
      <p:pic>
        <p:nvPicPr>
          <p:cNvPr id="13" name="Picture 19" descr="pa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419872" y="1168759"/>
            <a:ext cx="3048000" cy="2324100"/>
          </a:xfrm>
          <a:prstGeom prst="rect">
            <a:avLst/>
          </a:prstGeom>
          <a:noFill/>
        </p:spPr>
      </p:pic>
      <p:sp>
        <p:nvSpPr>
          <p:cNvPr id="14" name="Text Box 20"/>
          <p:cNvSpPr txBox="1">
            <a:spLocks noChangeArrowheads="1"/>
          </p:cNvSpPr>
          <p:nvPr/>
        </p:nvSpPr>
        <p:spPr bwMode="auto">
          <a:xfrm>
            <a:off x="2267744" y="1268760"/>
            <a:ext cx="2042547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Полигональная</a:t>
            </a:r>
            <a:b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модель 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≈ </a:t>
            </a:r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5 </a:t>
            </a:r>
            <a:r>
              <a:rPr lang="ru-RU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тыс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5" name="Text Box 21"/>
          <p:cNvSpPr txBox="1">
            <a:spLocks noChangeArrowheads="1"/>
          </p:cNvSpPr>
          <p:nvPr/>
        </p:nvSpPr>
        <p:spPr bwMode="auto">
          <a:xfrm>
            <a:off x="3923928" y="4077072"/>
            <a:ext cx="157767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Воксельная</a:t>
            </a:r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 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модель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6" name="Text Box 22"/>
          <p:cNvSpPr txBox="1">
            <a:spLocks noChangeArrowheads="1"/>
          </p:cNvSpPr>
          <p:nvPr/>
        </p:nvSpPr>
        <p:spPr bwMode="auto">
          <a:xfrm>
            <a:off x="2174180" y="6023947"/>
            <a:ext cx="253146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20 * 32 * 16 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≈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10 </a:t>
            </a:r>
            <a:r>
              <a:rPr lang="ru-RU" sz="16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тыс</a:t>
            </a:r>
            <a:endParaRPr lang="ru-RU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7" name="Text Box 23"/>
          <p:cNvSpPr txBox="1">
            <a:spLocks noChangeArrowheads="1"/>
          </p:cNvSpPr>
          <p:nvPr/>
        </p:nvSpPr>
        <p:spPr bwMode="auto">
          <a:xfrm>
            <a:off x="6192143" y="5952509"/>
            <a:ext cx="2661306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49 * 79 * 39 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≈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151 </a:t>
            </a:r>
            <a:r>
              <a:rPr lang="ru-RU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тыс</a:t>
            </a:r>
            <a:endParaRPr lang="ru-RU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err="1" smtClean="0"/>
              <a:t>Воксельная</a:t>
            </a:r>
            <a:r>
              <a:rPr lang="ru-RU" sz="2800" dirty="0" smtClean="0"/>
              <a:t> и полигональная графика</a:t>
            </a:r>
            <a:endParaRPr lang="ru-RU" sz="28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5</a:t>
            </a:fld>
            <a:r>
              <a:rPr lang="ru-RU" dirty="0" smtClean="0"/>
              <a:t>(14)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9</a:t>
            </a:r>
            <a:r>
              <a:rPr lang="ru-RU" dirty="0" smtClean="0"/>
              <a:t>.1.2 Воксельная и полигональная графика  </a:t>
            </a:r>
            <a:r>
              <a:rPr lang="en-US" dirty="0" smtClean="0"/>
              <a:t>[3/3]</a:t>
            </a:r>
            <a:endParaRPr lang="ru-RU" dirty="0"/>
          </a:p>
        </p:txBody>
      </p:sp>
      <p:graphicFrame>
        <p:nvGraphicFramePr>
          <p:cNvPr id="18" name="Group 71"/>
          <p:cNvGraphicFramePr>
            <a:graphicFrameLocks noGrp="1"/>
          </p:cNvGraphicFramePr>
          <p:nvPr/>
        </p:nvGraphicFramePr>
        <p:xfrm>
          <a:off x="467171" y="1256054"/>
          <a:ext cx="8209285" cy="4765042"/>
        </p:xfrm>
        <a:graphic>
          <a:graphicData uri="http://schemas.openxmlformats.org/drawingml/2006/table">
            <a:tbl>
              <a:tblPr/>
              <a:tblGrid>
                <a:gridCol w="2952701"/>
                <a:gridCol w="2520662"/>
                <a:gridCol w="2735922"/>
              </a:tblGrid>
              <a:tr h="67786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Сравнение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Полигональная графика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Воксельная графика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7627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программное развитие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хорошее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слабое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778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аппаратная поддержка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высокая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отсутствует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778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требования к памяти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нормальные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чрезмерные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7627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уровень детализации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варьируется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фиксирован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778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внутренняя структура</a:t>
                      </a:r>
                      <a:b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(заполнение объема)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отсутствует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присутствует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778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возможности изменения объекта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низкие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высокие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Разреженное </a:t>
            </a:r>
            <a:r>
              <a:rPr lang="ru-RU" sz="2800" dirty="0" err="1" smtClean="0"/>
              <a:t>воксельное</a:t>
            </a:r>
            <a:r>
              <a:rPr lang="ru-RU" sz="2800" dirty="0" smtClean="0"/>
              <a:t> </a:t>
            </a:r>
            <a:r>
              <a:rPr lang="ru-RU" sz="2800" dirty="0" err="1" smtClean="0"/>
              <a:t>октодерево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400" dirty="0" smtClean="0"/>
              <a:t>(</a:t>
            </a:r>
            <a:r>
              <a:rPr lang="en-US" sz="2400" dirty="0" smtClean="0"/>
              <a:t>Sparse </a:t>
            </a:r>
            <a:r>
              <a:rPr lang="en-US" sz="2400" dirty="0" err="1" smtClean="0"/>
              <a:t>Voxel</a:t>
            </a:r>
            <a:r>
              <a:rPr lang="en-US" sz="2400" dirty="0" smtClean="0"/>
              <a:t> </a:t>
            </a:r>
            <a:r>
              <a:rPr lang="en-US" sz="2400" dirty="0" err="1" smtClean="0"/>
              <a:t>Octree</a:t>
            </a:r>
            <a:r>
              <a:rPr lang="ru-RU" sz="2400" dirty="0" smtClean="0"/>
              <a:t>)</a:t>
            </a:r>
            <a:endParaRPr lang="ru-RU" sz="28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6</a:t>
            </a:fld>
            <a:r>
              <a:rPr lang="ru-RU" dirty="0" smtClean="0"/>
              <a:t>(14)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9</a:t>
            </a:r>
            <a:r>
              <a:rPr lang="ru-RU" dirty="0" smtClean="0"/>
              <a:t>.1.</a:t>
            </a:r>
            <a:r>
              <a:rPr lang="en-US" dirty="0" smtClean="0"/>
              <a:t>3</a:t>
            </a:r>
            <a:r>
              <a:rPr lang="ru-RU" dirty="0" smtClean="0"/>
              <a:t> Разреженное </a:t>
            </a:r>
            <a:r>
              <a:rPr lang="ru-RU" dirty="0" err="1" smtClean="0"/>
              <a:t>воксельное</a:t>
            </a:r>
            <a:r>
              <a:rPr lang="ru-RU" dirty="0" smtClean="0"/>
              <a:t> </a:t>
            </a:r>
            <a:r>
              <a:rPr lang="ru-RU" dirty="0" err="1" smtClean="0"/>
              <a:t>октодерево</a:t>
            </a:r>
            <a:r>
              <a:rPr lang="ru-RU" dirty="0" smtClean="0"/>
              <a:t>  </a:t>
            </a:r>
            <a:r>
              <a:rPr lang="en-US" dirty="0" smtClean="0"/>
              <a:t>[</a:t>
            </a:r>
            <a:r>
              <a:rPr lang="ru-RU" dirty="0" smtClean="0"/>
              <a:t>1</a:t>
            </a:r>
            <a:r>
              <a:rPr lang="en-US" dirty="0" smtClean="0"/>
              <a:t>/</a:t>
            </a:r>
            <a:r>
              <a:rPr lang="ru-RU" dirty="0" smtClean="0"/>
              <a:t>2</a:t>
            </a:r>
            <a:r>
              <a:rPr lang="en-US" dirty="0" smtClean="0"/>
              <a:t>]</a:t>
            </a:r>
            <a:endParaRPr lang="ru-RU" dirty="0"/>
          </a:p>
        </p:txBody>
      </p:sp>
      <p:pic>
        <p:nvPicPr>
          <p:cNvPr id="7" name="Picture 40" descr="800px-Octree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59832" y="1214487"/>
            <a:ext cx="5616575" cy="3222625"/>
          </a:xfrm>
          <a:prstGeom prst="rect">
            <a:avLst/>
          </a:prstGeom>
          <a:noFill/>
        </p:spPr>
      </p:pic>
      <p:sp>
        <p:nvSpPr>
          <p:cNvPr id="8" name="Rectangle 41"/>
          <p:cNvSpPr>
            <a:spLocks noChangeArrowheads="1"/>
          </p:cNvSpPr>
          <p:nvPr/>
        </p:nvSpPr>
        <p:spPr bwMode="auto">
          <a:xfrm>
            <a:off x="1547664" y="4581128"/>
            <a:ext cx="5472608" cy="16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1400" dirty="0">
                <a:latin typeface="Verdana" pitchFamily="34" charset="0"/>
                <a:ea typeface="Verdana" pitchFamily="34" charset="0"/>
                <a:cs typeface="Verdana" pitchFamily="34" charset="0"/>
              </a:rPr>
              <a:t>Компактное хранения однородных пространств:</a:t>
            </a:r>
          </a:p>
          <a:p>
            <a:endParaRPr lang="ru-RU" sz="14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1"/>
            <a:r>
              <a:rPr lang="ru-RU" sz="1400" dirty="0">
                <a:latin typeface="Verdana" pitchFamily="34" charset="0"/>
                <a:ea typeface="Verdana" pitchFamily="34" charset="0"/>
                <a:cs typeface="Verdana" pitchFamily="34" charset="0"/>
              </a:rPr>
              <a:t>(+) уменьшает 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объем </a:t>
            </a:r>
            <a:r>
              <a:rPr lang="ru-RU" sz="1400" dirty="0">
                <a:latin typeface="Verdana" pitchFamily="34" charset="0"/>
                <a:ea typeface="Verdana" pitchFamily="34" charset="0"/>
                <a:cs typeface="Verdana" pitchFamily="34" charset="0"/>
              </a:rPr>
              <a:t>данных</a:t>
            </a:r>
          </a:p>
          <a:p>
            <a:pPr lvl="1"/>
            <a:r>
              <a:rPr lang="ru-RU" sz="1400" dirty="0">
                <a:latin typeface="Verdana" pitchFamily="34" charset="0"/>
                <a:ea typeface="Verdana" pitchFamily="34" charset="0"/>
                <a:cs typeface="Verdana" pitchFamily="34" charset="0"/>
              </a:rPr>
              <a:t>(+) увеличивает скорость </a:t>
            </a:r>
            <a:r>
              <a:rPr lang="ru-RU" sz="14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рендеринга</a:t>
            </a:r>
            <a:endParaRPr lang="ru-RU" sz="14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1"/>
            <a:endParaRPr lang="ru-RU" sz="14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1"/>
            <a:r>
              <a:rPr lang="ru-RU" sz="1400" dirty="0">
                <a:latin typeface="Verdana" pitchFamily="34" charset="0"/>
                <a:ea typeface="Verdana" pitchFamily="34" charset="0"/>
                <a:cs typeface="Verdana" pitchFamily="34" charset="0"/>
              </a:rPr>
              <a:t>(–) затрудняет прямой доступ</a:t>
            </a:r>
          </a:p>
          <a:p>
            <a:pPr lvl="1"/>
            <a:r>
              <a:rPr lang="ru-RU" sz="1400" dirty="0">
                <a:latin typeface="Verdana" pitchFamily="34" charset="0"/>
                <a:ea typeface="Verdana" pitchFamily="34" charset="0"/>
                <a:cs typeface="Verdana" pitchFamily="34" charset="0"/>
              </a:rPr>
              <a:t>(–) сильно усложняет модификацию объекта</a:t>
            </a:r>
          </a:p>
        </p:txBody>
      </p:sp>
      <p:sp>
        <p:nvSpPr>
          <p:cNvPr id="9" name="Rectangle 39"/>
          <p:cNvSpPr>
            <a:spLocks noChangeArrowheads="1"/>
          </p:cNvSpPr>
          <p:nvPr/>
        </p:nvSpPr>
        <p:spPr bwMode="auto">
          <a:xfrm>
            <a:off x="683568" y="1268760"/>
            <a:ext cx="2376264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Первый узел</a:t>
            </a:r>
            <a:r>
              <a:rPr lang="en-US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дерева</a:t>
            </a:r>
            <a:r>
              <a:rPr lang="en-US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en-US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en-US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корень)</a:t>
            </a:r>
            <a:r>
              <a:rPr lang="en-US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–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это куб,</a:t>
            </a:r>
            <a:endParaRPr lang="ru-RU" sz="14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содержащий </a:t>
            </a:r>
            <a:r>
              <a:rPr lang="ru-RU" sz="1400" dirty="0">
                <a:latin typeface="Verdana" pitchFamily="34" charset="0"/>
                <a:ea typeface="Verdana" pitchFamily="34" charset="0"/>
                <a:cs typeface="Verdana" pitchFamily="34" charset="0"/>
              </a:rPr>
              <a:t>весь 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объект</a:t>
            </a:r>
            <a:endParaRPr lang="ru-RU" sz="14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0" name="Rectangle 39"/>
          <p:cNvSpPr>
            <a:spLocks noChangeArrowheads="1"/>
          </p:cNvSpPr>
          <p:nvPr/>
        </p:nvSpPr>
        <p:spPr bwMode="auto">
          <a:xfrm>
            <a:off x="755577" y="2610778"/>
            <a:ext cx="2304255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Каждый </a:t>
            </a:r>
            <a:r>
              <a:rPr lang="ru-RU" sz="1400" dirty="0">
                <a:latin typeface="Verdana" pitchFamily="34" charset="0"/>
                <a:ea typeface="Verdana" pitchFamily="34" charset="0"/>
                <a:cs typeface="Verdana" pitchFamily="34" charset="0"/>
              </a:rPr>
              <a:t>узел 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имеет</a:t>
            </a:r>
            <a:b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0 или 8 потомков</a:t>
            </a:r>
          </a:p>
          <a:p>
            <a:endParaRPr lang="ru-RU" sz="14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Каждый потомок</a:t>
            </a:r>
            <a:endParaRPr lang="ru-RU" sz="14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ru-RU" sz="1400" dirty="0">
                <a:latin typeface="Verdana" pitchFamily="34" charset="0"/>
                <a:ea typeface="Verdana" pitchFamily="34" charset="0"/>
                <a:cs typeface="Verdana" pitchFamily="34" charset="0"/>
              </a:rPr>
              <a:t>формируют куб 2×2×2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Разреженное </a:t>
            </a:r>
            <a:r>
              <a:rPr lang="ru-RU" sz="2800" dirty="0" err="1" smtClean="0"/>
              <a:t>воксельное</a:t>
            </a:r>
            <a:r>
              <a:rPr lang="ru-RU" sz="2800" dirty="0" smtClean="0"/>
              <a:t> </a:t>
            </a:r>
            <a:r>
              <a:rPr lang="ru-RU" sz="2800" dirty="0" err="1" smtClean="0"/>
              <a:t>октодерево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400" dirty="0" smtClean="0"/>
              <a:t>(</a:t>
            </a:r>
            <a:r>
              <a:rPr lang="en-US" sz="2400" dirty="0" smtClean="0"/>
              <a:t>Sparse </a:t>
            </a:r>
            <a:r>
              <a:rPr lang="en-US" sz="2400" dirty="0" err="1" smtClean="0"/>
              <a:t>Voxel</a:t>
            </a:r>
            <a:r>
              <a:rPr lang="en-US" sz="2400" dirty="0" smtClean="0"/>
              <a:t> </a:t>
            </a:r>
            <a:r>
              <a:rPr lang="en-US" sz="2400" dirty="0" err="1" smtClean="0"/>
              <a:t>Octree</a:t>
            </a:r>
            <a:r>
              <a:rPr lang="ru-RU" sz="2400" dirty="0" smtClean="0"/>
              <a:t>)</a:t>
            </a:r>
            <a:endParaRPr lang="ru-RU" sz="28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7</a:t>
            </a:fld>
            <a:r>
              <a:rPr lang="ru-RU" dirty="0" smtClean="0"/>
              <a:t>(14)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9</a:t>
            </a:r>
            <a:r>
              <a:rPr lang="ru-RU" dirty="0" smtClean="0"/>
              <a:t>.1.</a:t>
            </a:r>
            <a:r>
              <a:rPr lang="en-US" dirty="0" smtClean="0"/>
              <a:t>3</a:t>
            </a:r>
            <a:r>
              <a:rPr lang="ru-RU" dirty="0" smtClean="0"/>
              <a:t> Разреженное </a:t>
            </a:r>
            <a:r>
              <a:rPr lang="ru-RU" dirty="0" err="1" smtClean="0"/>
              <a:t>воксельное</a:t>
            </a:r>
            <a:r>
              <a:rPr lang="ru-RU" dirty="0" smtClean="0"/>
              <a:t> </a:t>
            </a:r>
            <a:r>
              <a:rPr lang="ru-RU" dirty="0" err="1" smtClean="0"/>
              <a:t>октодерево</a:t>
            </a:r>
            <a:r>
              <a:rPr lang="ru-RU" dirty="0" smtClean="0"/>
              <a:t>  </a:t>
            </a:r>
            <a:r>
              <a:rPr lang="en-US" dirty="0" smtClean="0"/>
              <a:t>[</a:t>
            </a:r>
            <a:r>
              <a:rPr lang="ru-RU" dirty="0" smtClean="0"/>
              <a:t>2</a:t>
            </a:r>
            <a:r>
              <a:rPr lang="en-US" dirty="0" smtClean="0"/>
              <a:t>/</a:t>
            </a:r>
            <a:r>
              <a:rPr lang="ru-RU" dirty="0" smtClean="0"/>
              <a:t>2</a:t>
            </a:r>
            <a:r>
              <a:rPr lang="en-US" dirty="0" smtClean="0"/>
              <a:t>]</a:t>
            </a:r>
            <a:endParaRPr lang="ru-RU" dirty="0"/>
          </a:p>
        </p:txBody>
      </p:sp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268760"/>
            <a:ext cx="5381783" cy="50252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83452" y="1196753"/>
            <a:ext cx="2756789" cy="51125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Визуализация </a:t>
            </a:r>
            <a:r>
              <a:rPr lang="ru-RU" sz="2800" dirty="0" err="1" smtClean="0"/>
              <a:t>воксельной</a:t>
            </a:r>
            <a:r>
              <a:rPr lang="ru-RU" sz="2800" dirty="0" smtClean="0"/>
              <a:t> графики</a:t>
            </a:r>
            <a:br>
              <a:rPr lang="ru-RU" sz="2800" dirty="0" smtClean="0"/>
            </a:br>
            <a:r>
              <a:rPr lang="ru-RU" sz="2400" dirty="0" smtClean="0"/>
              <a:t>(</a:t>
            </a:r>
            <a:r>
              <a:rPr lang="en-US" sz="2400" dirty="0" smtClean="0"/>
              <a:t>Marching cubes</a:t>
            </a:r>
            <a:r>
              <a:rPr lang="ru-RU" sz="2400" dirty="0" smtClean="0"/>
              <a:t>)</a:t>
            </a:r>
            <a:r>
              <a:rPr lang="en-US" sz="2800" b="1" dirty="0" smtClean="0"/>
              <a:t/>
            </a:r>
            <a:br>
              <a:rPr lang="en-US" sz="2800" b="1" dirty="0" smtClean="0"/>
            </a:br>
            <a:endParaRPr lang="ru-RU" sz="28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8</a:t>
            </a:fld>
            <a:r>
              <a:rPr lang="ru-RU" dirty="0" smtClean="0"/>
              <a:t>(14)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9</a:t>
            </a:r>
            <a:r>
              <a:rPr lang="ru-RU" dirty="0" smtClean="0"/>
              <a:t>.1.4 Визуализация воксельной графики  </a:t>
            </a:r>
            <a:r>
              <a:rPr lang="en-US" dirty="0" smtClean="0"/>
              <a:t>[</a:t>
            </a:r>
            <a:r>
              <a:rPr lang="ru-RU" dirty="0" smtClean="0"/>
              <a:t>1</a:t>
            </a:r>
            <a:r>
              <a:rPr lang="en-US" dirty="0" smtClean="0"/>
              <a:t>/3]</a:t>
            </a:r>
            <a:endParaRPr lang="ru-RU" dirty="0"/>
          </a:p>
        </p:txBody>
      </p:sp>
      <p:pic>
        <p:nvPicPr>
          <p:cNvPr id="7" name="Picture 35" descr="536px-Marchingcubes-hea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722" y="1178090"/>
            <a:ext cx="4598665" cy="5148473"/>
          </a:xfrm>
          <a:prstGeom prst="rect">
            <a:avLst/>
          </a:prstGeom>
          <a:noFill/>
        </p:spPr>
      </p:pic>
      <p:sp>
        <p:nvSpPr>
          <p:cNvPr id="8" name="Text Box 36"/>
          <p:cNvSpPr txBox="1">
            <a:spLocks noChangeArrowheads="1"/>
          </p:cNvSpPr>
          <p:nvPr/>
        </p:nvSpPr>
        <p:spPr bwMode="auto">
          <a:xfrm>
            <a:off x="5292080" y="2132856"/>
            <a:ext cx="3302068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lvl="1"/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Алгоритм</a:t>
            </a:r>
            <a:b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просматривает</a:t>
            </a:r>
            <a:b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8 соседних позиций</a:t>
            </a:r>
          </a:p>
          <a:p>
            <a:pPr lvl="1"/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для </a:t>
            </a:r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каждой точки и</a:t>
            </a:r>
          </a:p>
          <a:p>
            <a:pPr lvl="1"/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на их основании</a:t>
            </a:r>
          </a:p>
          <a:p>
            <a:pPr lvl="1"/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выбирает</a:t>
            </a:r>
          </a:p>
          <a:p>
            <a:pPr lvl="1"/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представляющий её</a:t>
            </a:r>
          </a:p>
          <a:p>
            <a:pPr lvl="1"/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полигон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Визуализация </a:t>
            </a:r>
            <a:r>
              <a:rPr lang="ru-RU" sz="2800" dirty="0" err="1" smtClean="0"/>
              <a:t>воксельной</a:t>
            </a:r>
            <a:r>
              <a:rPr lang="ru-RU" sz="2800" dirty="0" smtClean="0"/>
              <a:t> графики</a:t>
            </a:r>
            <a:br>
              <a:rPr lang="ru-RU" sz="2800" dirty="0" smtClean="0"/>
            </a:br>
            <a:r>
              <a:rPr lang="ru-RU" sz="2400" dirty="0" smtClean="0"/>
              <a:t>(</a:t>
            </a:r>
            <a:r>
              <a:rPr lang="en-US" sz="2400" dirty="0" smtClean="0"/>
              <a:t>Volume ray tracing</a:t>
            </a:r>
            <a:r>
              <a:rPr lang="ru-RU" sz="2400" dirty="0" smtClean="0"/>
              <a:t>)</a:t>
            </a:r>
            <a:r>
              <a:rPr lang="en-US" sz="2800" b="1" dirty="0" smtClean="0"/>
              <a:t/>
            </a:r>
            <a:br>
              <a:rPr lang="en-US" sz="2800" b="1" dirty="0" smtClean="0"/>
            </a:br>
            <a:endParaRPr lang="ru-RU" sz="28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9</a:t>
            </a:fld>
            <a:r>
              <a:rPr lang="ru-RU" dirty="0" smtClean="0"/>
              <a:t>(14)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9</a:t>
            </a:r>
            <a:r>
              <a:rPr lang="ru-RU" dirty="0" smtClean="0"/>
              <a:t>.1.4 Визуализация воксельной графики  </a:t>
            </a:r>
            <a:r>
              <a:rPr lang="en-US" dirty="0" smtClean="0"/>
              <a:t>[2/3]</a:t>
            </a:r>
            <a:endParaRPr lang="ru-RU" dirty="0"/>
          </a:p>
        </p:txBody>
      </p:sp>
      <p:sp>
        <p:nvSpPr>
          <p:cNvPr id="8" name="Text Box 36"/>
          <p:cNvSpPr txBox="1">
            <a:spLocks noChangeArrowheads="1"/>
          </p:cNvSpPr>
          <p:nvPr/>
        </p:nvSpPr>
        <p:spPr bwMode="auto">
          <a:xfrm>
            <a:off x="4788024" y="2708920"/>
            <a:ext cx="3518092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lvl="1"/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Алгоритм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отслеживает</a:t>
            </a:r>
          </a:p>
          <a:p>
            <a:pPr lvl="1"/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обратную траекторию</a:t>
            </a:r>
          </a:p>
          <a:p>
            <a:pPr lvl="1"/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распространения луча</a:t>
            </a:r>
          </a:p>
          <a:p>
            <a:pPr lvl="1"/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(от экрана к источнику)</a:t>
            </a:r>
            <a:endParaRPr lang="en-US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157826"/>
            <a:ext cx="4265935" cy="51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 КГ">
  <a:themeElements>
    <a:clrScheme name="Другая 1">
      <a:dk1>
        <a:sysClr val="windowText" lastClr="000000"/>
      </a:dk1>
      <a:lt1>
        <a:sysClr val="window" lastClr="FFFFFF"/>
      </a:lt1>
      <a:dk2>
        <a:srgbClr val="000000"/>
      </a:dk2>
      <a:lt2>
        <a:srgbClr val="EEECE1"/>
      </a:lt2>
      <a:accent1>
        <a:srgbClr val="4F81BD"/>
      </a:accent1>
      <a:accent2>
        <a:srgbClr val="A5A5A5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 КГ</Template>
  <TotalTime>2877</TotalTime>
  <Words>333</Words>
  <Application>Microsoft Office PowerPoint</Application>
  <PresentationFormat>Экран (4:3)</PresentationFormat>
  <Paragraphs>126</Paragraphs>
  <Slides>14</Slides>
  <Notes>13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КГ</vt:lpstr>
      <vt:lpstr>(Воксели)</vt:lpstr>
      <vt:lpstr>Определение</vt:lpstr>
      <vt:lpstr>Воксельная и полигональная графика</vt:lpstr>
      <vt:lpstr>Воксельная и полигональная графика</vt:lpstr>
      <vt:lpstr>Воксельная и полигональная графика</vt:lpstr>
      <vt:lpstr>Разреженное воксельное октодерево (Sparse Voxel Octree)</vt:lpstr>
      <vt:lpstr>Разреженное воксельное октодерево (Sparse Voxel Octree)</vt:lpstr>
      <vt:lpstr>Визуализация воксельной графики (Marching cubes) </vt:lpstr>
      <vt:lpstr>Визуализация воксельной графики (Volume ray tracing) </vt:lpstr>
      <vt:lpstr>Визуализация воксельной графики (Maximum intensity projection)</vt:lpstr>
      <vt:lpstr>Пример воксельной графики</vt:lpstr>
      <vt:lpstr>Пример воксельной графики (Voxatron 0.2.10 Trailer)</vt:lpstr>
      <vt:lpstr>Пример воксельной графики (Новоселов, кубик-рубик)</vt:lpstr>
      <vt:lpstr>Пример воксельной графики (Новоселов, воксельный бой)</vt:lpstr>
    </vt:vector>
  </TitlesOfParts>
  <Company>NSTU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Интерактивная Компьютерная  Графика</dc:title>
  <dc:creator>Александр</dc:creator>
  <cp:lastModifiedBy>admin</cp:lastModifiedBy>
  <cp:revision>241</cp:revision>
  <dcterms:created xsi:type="dcterms:W3CDTF">2014-02-11T08:42:57Z</dcterms:created>
  <dcterms:modified xsi:type="dcterms:W3CDTF">2019-05-14T02:50:54Z</dcterms:modified>
</cp:coreProperties>
</file>