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6"/>
  </p:notesMasterIdLst>
  <p:sldIdLst>
    <p:sldId id="257" r:id="rId2"/>
    <p:sldId id="325" r:id="rId3"/>
    <p:sldId id="326" r:id="rId4"/>
    <p:sldId id="304" r:id="rId5"/>
    <p:sldId id="305" r:id="rId6"/>
    <p:sldId id="306" r:id="rId7"/>
    <p:sldId id="307" r:id="rId8"/>
    <p:sldId id="308" r:id="rId9"/>
    <p:sldId id="309" r:id="rId10"/>
    <p:sldId id="323" r:id="rId11"/>
    <p:sldId id="324" r:id="rId12"/>
    <p:sldId id="319" r:id="rId13"/>
    <p:sldId id="310" r:id="rId14"/>
    <p:sldId id="31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29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29.05.2021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Фильтрация</a:t>
            </a:r>
            <a:r>
              <a:rPr lang="en-US" sz="3600" dirty="0" smtClean="0"/>
              <a:t> </a:t>
            </a:r>
            <a:r>
              <a:rPr lang="ru-RU" sz="3600" dirty="0" smtClean="0"/>
              <a:t>текстур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br>
              <a:rPr lang="ru-RU" sz="2800" dirty="0" smtClean="0"/>
            </a:br>
            <a:r>
              <a:rPr lang="ru-RU" sz="2400" dirty="0" smtClean="0"/>
              <a:t> (поточечная, билинейная, </a:t>
            </a:r>
            <a:r>
              <a:rPr lang="ru-RU" sz="2400" dirty="0" err="1" smtClean="0"/>
              <a:t>трилинейная</a:t>
            </a:r>
            <a:r>
              <a:rPr lang="ru-RU" sz="2400" dirty="0" smtClean="0"/>
              <a:t>, анизотропная)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(14)</a:t>
            </a:r>
            <a:endParaRPr lang="ru-RU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334437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ru-RU" sz="2400" dirty="0" err="1" smtClean="0"/>
              <a:t>трилинейная</a:t>
            </a:r>
            <a:r>
              <a:rPr lang="ru-RU" sz="2400" dirty="0" smtClean="0"/>
              <a:t>, анизотропная)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(14)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340" y="1484784"/>
            <a:ext cx="8139116" cy="384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ru-RU" sz="2400" dirty="0" smtClean="0"/>
              <a:t>анизотропная</a:t>
            </a:r>
            <a:r>
              <a:rPr lang="ru-RU" sz="2400" dirty="0" smtClean="0">
                <a:solidFill>
                  <a:schemeClr val="tx1"/>
                </a:solidFill>
              </a:rPr>
              <a:t> фильтрация,</a:t>
            </a:r>
            <a:r>
              <a:rPr lang="en-US" sz="2400" dirty="0" smtClean="0">
                <a:solidFill>
                  <a:schemeClr val="tx1"/>
                </a:solidFill>
              </a:rPr>
              <a:t> NVIDAI </a:t>
            </a:r>
            <a:r>
              <a:rPr lang="en-US" sz="2400" dirty="0" err="1" smtClean="0">
                <a:solidFill>
                  <a:schemeClr val="tx1"/>
                </a:solidFill>
              </a:rPr>
              <a:t>vs</a:t>
            </a:r>
            <a:r>
              <a:rPr lang="en-US" sz="2400" dirty="0" smtClean="0">
                <a:solidFill>
                  <a:schemeClr val="tx1"/>
                </a:solidFill>
              </a:rPr>
              <a:t> ATI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(14)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196752"/>
            <a:ext cx="5281003" cy="521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br>
              <a:rPr lang="ru-RU" sz="2800" dirty="0" smtClean="0"/>
            </a:br>
            <a:r>
              <a:rPr lang="ru-RU" sz="2400" dirty="0" smtClean="0"/>
              <a:t>(Панель управления </a:t>
            </a:r>
            <a:r>
              <a:rPr lang="en-US" sz="2400" dirty="0" smtClean="0"/>
              <a:t>NVIDIA</a:t>
            </a:r>
            <a:r>
              <a:rPr lang="ru-RU" sz="2400" dirty="0" smtClean="0"/>
              <a:t>)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(14)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7" y="1124745"/>
            <a:ext cx="6552728" cy="520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Производительность</a:t>
            </a:r>
            <a:br>
              <a:rPr lang="ru-RU" sz="2800" dirty="0" smtClean="0"/>
            </a:br>
            <a:r>
              <a:rPr lang="ru-RU" sz="2400" dirty="0" smtClean="0"/>
              <a:t> (</a:t>
            </a:r>
            <a:r>
              <a:rPr lang="ru-RU" sz="2400" dirty="0" err="1" smtClean="0"/>
              <a:t>Скайрим</a:t>
            </a:r>
            <a:r>
              <a:rPr lang="ru-RU" sz="2400" dirty="0" smtClean="0"/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6</a:t>
            </a:r>
            <a:r>
              <a:rPr lang="en-US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8" name="Рисунок 7" descr="AA_test_AF_Skyri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96752"/>
            <a:ext cx="5833163" cy="511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Проблемы малости разрешения</a:t>
            </a:r>
            <a:r>
              <a:rPr lang="en-US" sz="2800" dirty="0" smtClean="0"/>
              <a:t> </a:t>
            </a:r>
            <a:r>
              <a:rPr lang="ru-RU" sz="2800" dirty="0" smtClean="0"/>
              <a:t>экрана</a:t>
            </a:r>
            <a:br>
              <a:rPr lang="ru-RU" sz="2800" dirty="0" smtClean="0"/>
            </a:br>
            <a:r>
              <a:rPr lang="ru-RU" sz="2400" dirty="0" smtClean="0"/>
              <a:t>(разрушение текстур)</a:t>
            </a:r>
            <a:endParaRPr lang="ru-RU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Фильтрация текстур  </a:t>
            </a:r>
            <a:r>
              <a:rPr lang="en-US" dirty="0" smtClean="0"/>
              <a:t>[1/2]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9" name="Picture 6" descr="AA_error_disintegra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818489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39552" y="4997206"/>
            <a:ext cx="80648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Муар (</a:t>
            </a:r>
            <a:r>
              <a:rPr lang="en-US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Moire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Patterns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algn="ctr"/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Разрушение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 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Texture Disintegration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Алгоритмы фильтрации текстур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Фильтрация текстур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/2]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(14)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pPr marL="0" lvl="2" indent="0">
              <a:spcBef>
                <a:spcPts val="1800"/>
              </a:spcBef>
              <a:buClrTx/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Фильтрация текстур (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lvl="2" indent="0">
              <a:spcBef>
                <a:spcPts val="1800"/>
              </a:spcBef>
              <a:buClrTx/>
              <a:buNone/>
            </a:pP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Мип-текстурирование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Mip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texturing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Поточечная выборка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Sampling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Билинейная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Трилинейная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Tri-Linear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08660" indent="-342900">
              <a:buClrTx/>
              <a:buFont typeface="+mj-lt"/>
              <a:buAutoNum type="arabicParenR"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Анизотропая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фильтрация 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Anisotropic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Filtering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1. </a:t>
            </a:r>
            <a:r>
              <a:rPr lang="en-US" sz="2800" dirty="0" smtClean="0"/>
              <a:t>MIP-</a:t>
            </a:r>
            <a:r>
              <a:rPr lang="ru-RU" sz="2800" dirty="0" err="1" smtClean="0"/>
              <a:t>текстурирование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MIP</a:t>
            </a:r>
            <a:r>
              <a:rPr lang="ru-RU" sz="2400" dirty="0" smtClean="0"/>
              <a:t>-</a:t>
            </a:r>
            <a:r>
              <a:rPr lang="en-US" sz="2400" dirty="0" smtClean="0"/>
              <a:t>mapping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9" name="Picture 7" descr="AF_mi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132856"/>
            <a:ext cx="4138612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4"/>
          <p:cNvSpPr>
            <a:spLocks noChangeArrowheads="1"/>
          </p:cNvSpPr>
          <p:nvPr/>
        </p:nvSpPr>
        <p:spPr bwMode="auto">
          <a:xfrm rot="18324394">
            <a:off x="477939" y="3385935"/>
            <a:ext cx="491183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b="1" dirty="0" smtClean="0"/>
              <a:t>MIP</a:t>
            </a:r>
            <a:r>
              <a:rPr lang="ru-RU" b="1" dirty="0" smtClean="0"/>
              <a:t>-пирамида</a:t>
            </a:r>
          </a:p>
          <a:p>
            <a:pPr eaLnBrk="0" hangingPunct="0"/>
            <a:r>
              <a:rPr lang="en-US" sz="1600" dirty="0" smtClean="0"/>
              <a:t>MIP-</a:t>
            </a:r>
            <a:r>
              <a:rPr lang="ru-RU" sz="1600" dirty="0" smtClean="0"/>
              <a:t>уровней (</a:t>
            </a:r>
            <a:r>
              <a:rPr lang="en-US" sz="1600" dirty="0" smtClean="0"/>
              <a:t>MIP-level)</a:t>
            </a:r>
            <a:r>
              <a:rPr lang="ru-RU" sz="1600" dirty="0" smtClean="0"/>
              <a:t>, уровней детализации</a:t>
            </a:r>
            <a:endParaRPr lang="en-US" sz="1600" dirty="0" smtClean="0"/>
          </a:p>
          <a:p>
            <a:pPr eaLnBrk="0" hangingPunct="0"/>
            <a:r>
              <a:rPr lang="ru-RU" sz="1600" dirty="0" smtClean="0"/>
              <a:t>(</a:t>
            </a:r>
            <a:r>
              <a:rPr lang="en-US" sz="1600" b="1" dirty="0" smtClean="0"/>
              <a:t>LOD</a:t>
            </a:r>
            <a:r>
              <a:rPr lang="en-US" sz="1600" dirty="0" smtClean="0"/>
              <a:t> - Level of Detail,</a:t>
            </a:r>
            <a:endParaRPr lang="ru-RU" sz="1600" dirty="0" smtClean="0"/>
          </a:p>
          <a:p>
            <a:pPr eaLnBrk="0" hangingPunct="0"/>
            <a:r>
              <a:rPr lang="en-US" sz="1600" b="1" dirty="0" smtClean="0"/>
              <a:t>MIP</a:t>
            </a:r>
            <a:r>
              <a:rPr lang="en-US" sz="1600" dirty="0" smtClean="0"/>
              <a:t> - </a:t>
            </a:r>
            <a:r>
              <a:rPr lang="en-US" sz="1600" dirty="0" err="1" smtClean="0"/>
              <a:t>Multum</a:t>
            </a:r>
            <a:r>
              <a:rPr lang="en-US" sz="1600" dirty="0" smtClean="0"/>
              <a:t> In </a:t>
            </a:r>
            <a:r>
              <a:rPr lang="en-US" sz="1600" dirty="0" err="1" smtClean="0"/>
              <a:t>Parvo</a:t>
            </a:r>
            <a:r>
              <a:rPr lang="en-US" sz="1600" dirty="0" smtClean="0"/>
              <a:t>)</a:t>
            </a:r>
            <a:endParaRPr lang="ru-RU" sz="1600" dirty="0"/>
          </a:p>
        </p:txBody>
      </p:sp>
      <p:pic>
        <p:nvPicPr>
          <p:cNvPr id="21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34" y="3319487"/>
            <a:ext cx="9620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34" y="4398987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34" y="4975250"/>
            <a:ext cx="2381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34" y="5364187"/>
            <a:ext cx="12382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34" y="5638825"/>
            <a:ext cx="66675" cy="5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2022" y="1303362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 Box 26"/>
          <p:cNvSpPr txBox="1">
            <a:spLocks noChangeArrowheads="1"/>
          </p:cNvSpPr>
          <p:nvPr/>
        </p:nvSpPr>
        <p:spPr bwMode="auto">
          <a:xfrm>
            <a:off x="2373684" y="1944712"/>
            <a:ext cx="1060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256х256</a:t>
            </a: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1365622" y="3606825"/>
            <a:ext cx="9620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/>
              <a:t>128х128</a:t>
            </a: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914772" y="4470425"/>
            <a:ext cx="6667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64х64</a:t>
            </a:r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667122" y="4941912"/>
            <a:ext cx="596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200"/>
              <a:t>32х32</a:t>
            </a:r>
          </a:p>
        </p:txBody>
      </p:sp>
      <p:sp>
        <p:nvSpPr>
          <p:cNvPr id="40" name="Text Box 61"/>
          <p:cNvSpPr txBox="1">
            <a:spLocks noChangeArrowheads="1"/>
          </p:cNvSpPr>
          <p:nvPr/>
        </p:nvSpPr>
        <p:spPr bwMode="auto">
          <a:xfrm>
            <a:off x="544884" y="5307037"/>
            <a:ext cx="527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/>
              <a:t>16х16</a:t>
            </a:r>
          </a:p>
        </p:txBody>
      </p:sp>
      <p:sp>
        <p:nvSpPr>
          <p:cNvPr id="41" name="Text Box 62"/>
          <p:cNvSpPr txBox="1">
            <a:spLocks noChangeArrowheads="1"/>
          </p:cNvSpPr>
          <p:nvPr/>
        </p:nvSpPr>
        <p:spPr bwMode="auto">
          <a:xfrm>
            <a:off x="511547" y="5553100"/>
            <a:ext cx="3492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800"/>
              <a:t>8х8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923928" y="1196752"/>
            <a:ext cx="4765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Решение проблемы дрожания/ мерцания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2. Поточечная выборка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Point Sampling)</a:t>
            </a:r>
            <a:endParaRPr lang="en-US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22" name="Group 46"/>
          <p:cNvGrpSpPr>
            <a:grpSpLocks/>
          </p:cNvGrpSpPr>
          <p:nvPr/>
        </p:nvGrpSpPr>
        <p:grpSpPr bwMode="auto">
          <a:xfrm>
            <a:off x="1547044" y="2782019"/>
            <a:ext cx="1439862" cy="1438275"/>
            <a:chOff x="1292" y="981"/>
            <a:chExt cx="907" cy="906"/>
          </a:xfrm>
        </p:grpSpPr>
        <p:sp>
          <p:nvSpPr>
            <p:cNvPr id="23" name="Rectangle 40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" name="Rectangle 43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Rectangle 44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Rectangle 45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7" name="Rectangle 13"/>
          <p:cNvSpPr>
            <a:spLocks noChangeArrowheads="1"/>
          </p:cNvSpPr>
          <p:nvPr/>
        </p:nvSpPr>
        <p:spPr bwMode="auto">
          <a:xfrm>
            <a:off x="2051869" y="3285257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Rectangle 47"/>
          <p:cNvSpPr>
            <a:spLocks noChangeArrowheads="1"/>
          </p:cNvSpPr>
          <p:nvPr/>
        </p:nvSpPr>
        <p:spPr bwMode="auto">
          <a:xfrm>
            <a:off x="5939581" y="1917030"/>
            <a:ext cx="719138" cy="719138"/>
          </a:xfrm>
          <a:prstGeom prst="rect">
            <a:avLst/>
          </a:prstGeom>
          <a:solidFill>
            <a:srgbClr val="00FF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100"/>
          <p:cNvSpPr>
            <a:spLocks noChangeArrowheads="1"/>
          </p:cNvSpPr>
          <p:nvPr/>
        </p:nvSpPr>
        <p:spPr bwMode="auto">
          <a:xfrm>
            <a:off x="3347269" y="2853457"/>
            <a:ext cx="1439862" cy="4318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Пиксель</a:t>
            </a:r>
          </a:p>
        </p:txBody>
      </p:sp>
      <p:sp>
        <p:nvSpPr>
          <p:cNvPr id="30" name="Line 101"/>
          <p:cNvSpPr>
            <a:spLocks noChangeShapeType="1"/>
          </p:cNvSpPr>
          <p:nvPr/>
        </p:nvSpPr>
        <p:spPr bwMode="auto">
          <a:xfrm flipH="1">
            <a:off x="2772594" y="3069357"/>
            <a:ext cx="574675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3" name="Oval 105"/>
          <p:cNvSpPr>
            <a:spLocks noChangeArrowheads="1"/>
          </p:cNvSpPr>
          <p:nvPr/>
        </p:nvSpPr>
        <p:spPr bwMode="auto">
          <a:xfrm>
            <a:off x="2393181" y="3582119"/>
            <a:ext cx="107950" cy="10795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Rectangle 110"/>
          <p:cNvSpPr>
            <a:spLocks noChangeArrowheads="1"/>
          </p:cNvSpPr>
          <p:nvPr/>
        </p:nvSpPr>
        <p:spPr bwMode="auto">
          <a:xfrm>
            <a:off x="467544" y="1916832"/>
            <a:ext cx="1223962" cy="647700"/>
          </a:xfrm>
          <a:prstGeom prst="rect">
            <a:avLst/>
          </a:prstGeom>
          <a:solidFill>
            <a:srgbClr val="FF00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 smtClean="0"/>
              <a:t>(0,1</a:t>
            </a:r>
            <a:r>
              <a:rPr lang="ru-RU" dirty="0"/>
              <a:t>)</a:t>
            </a:r>
          </a:p>
        </p:txBody>
      </p:sp>
      <p:sp>
        <p:nvSpPr>
          <p:cNvPr id="45" name="Rectangle 111"/>
          <p:cNvSpPr>
            <a:spLocks noChangeArrowheads="1"/>
          </p:cNvSpPr>
          <p:nvPr/>
        </p:nvSpPr>
        <p:spPr bwMode="auto">
          <a:xfrm>
            <a:off x="467544" y="4580657"/>
            <a:ext cx="1223962" cy="647700"/>
          </a:xfrm>
          <a:prstGeom prst="rect">
            <a:avLst/>
          </a:prstGeom>
          <a:solidFill>
            <a:srgbClr val="00FFFF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/>
              <a:t>(</a:t>
            </a:r>
            <a:r>
              <a:rPr lang="ru-RU" dirty="0" smtClean="0"/>
              <a:t>0,0)</a:t>
            </a:r>
            <a:endParaRPr lang="ru-RU" dirty="0"/>
          </a:p>
        </p:txBody>
      </p:sp>
      <p:sp>
        <p:nvSpPr>
          <p:cNvPr id="46" name="Rectangle 112"/>
          <p:cNvSpPr>
            <a:spLocks noChangeArrowheads="1"/>
          </p:cNvSpPr>
          <p:nvPr/>
        </p:nvSpPr>
        <p:spPr bwMode="auto">
          <a:xfrm>
            <a:off x="1907406" y="4580657"/>
            <a:ext cx="1223963" cy="647700"/>
          </a:xfrm>
          <a:prstGeom prst="rect">
            <a:avLst/>
          </a:prstGeom>
          <a:solidFill>
            <a:srgbClr val="00FF99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Тексель</a:t>
            </a:r>
          </a:p>
          <a:p>
            <a:pPr algn="ctr"/>
            <a:r>
              <a:rPr lang="ru-RU"/>
              <a:t>(1,0)</a:t>
            </a:r>
          </a:p>
        </p:txBody>
      </p:sp>
      <p:sp>
        <p:nvSpPr>
          <p:cNvPr id="47" name="Rectangle 113"/>
          <p:cNvSpPr>
            <a:spLocks noChangeArrowheads="1"/>
          </p:cNvSpPr>
          <p:nvPr/>
        </p:nvSpPr>
        <p:spPr bwMode="auto">
          <a:xfrm>
            <a:off x="1980431" y="1916832"/>
            <a:ext cx="1223963" cy="647700"/>
          </a:xfrm>
          <a:prstGeom prst="rect">
            <a:avLst/>
          </a:prstGeom>
          <a:solidFill>
            <a:srgbClr val="FFFF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/>
              <a:t>(1,1)</a:t>
            </a:r>
          </a:p>
        </p:txBody>
      </p:sp>
      <p:sp>
        <p:nvSpPr>
          <p:cNvPr id="48" name="Line 114"/>
          <p:cNvSpPr>
            <a:spLocks noChangeShapeType="1"/>
          </p:cNvSpPr>
          <p:nvPr/>
        </p:nvSpPr>
        <p:spPr bwMode="auto">
          <a:xfrm>
            <a:off x="972369" y="2564532"/>
            <a:ext cx="576262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9" name="Line 115"/>
          <p:cNvSpPr>
            <a:spLocks noChangeShapeType="1"/>
          </p:cNvSpPr>
          <p:nvPr/>
        </p:nvSpPr>
        <p:spPr bwMode="auto">
          <a:xfrm>
            <a:off x="2556694" y="2564532"/>
            <a:ext cx="431800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116"/>
          <p:cNvSpPr>
            <a:spLocks noChangeShapeType="1"/>
          </p:cNvSpPr>
          <p:nvPr/>
        </p:nvSpPr>
        <p:spPr bwMode="auto">
          <a:xfrm flipV="1">
            <a:off x="1188269" y="4220294"/>
            <a:ext cx="35877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" name="Line 117"/>
          <p:cNvSpPr>
            <a:spLocks noChangeShapeType="1"/>
          </p:cNvSpPr>
          <p:nvPr/>
        </p:nvSpPr>
        <p:spPr bwMode="auto">
          <a:xfrm flipV="1">
            <a:off x="2483669" y="4220294"/>
            <a:ext cx="50482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" name="Text Box 118"/>
          <p:cNvSpPr txBox="1">
            <a:spLocks noChangeArrowheads="1"/>
          </p:cNvSpPr>
          <p:nvPr/>
        </p:nvSpPr>
        <p:spPr bwMode="auto">
          <a:xfrm>
            <a:off x="5868144" y="1340768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Выбор цвета:</a:t>
            </a:r>
          </a:p>
          <a:p>
            <a:r>
              <a:rPr lang="ru-RU"/>
              <a:t>ближайший к центру</a:t>
            </a:r>
          </a:p>
        </p:txBody>
      </p:sp>
      <p:sp>
        <p:nvSpPr>
          <p:cNvPr id="53" name="Rectangle 119"/>
          <p:cNvSpPr>
            <a:spLocks noChangeArrowheads="1"/>
          </p:cNvSpPr>
          <p:nvPr/>
        </p:nvSpPr>
        <p:spPr bwMode="auto">
          <a:xfrm>
            <a:off x="3493319" y="3429719"/>
            <a:ext cx="1295400" cy="719138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Центр</a:t>
            </a:r>
          </a:p>
          <a:p>
            <a:pPr algn="ctr"/>
            <a:r>
              <a:rPr lang="ru-RU"/>
              <a:t>пикселя</a:t>
            </a:r>
          </a:p>
        </p:txBody>
      </p:sp>
      <p:sp>
        <p:nvSpPr>
          <p:cNvPr id="54" name="Line 120"/>
          <p:cNvSpPr>
            <a:spLocks noChangeShapeType="1"/>
          </p:cNvSpPr>
          <p:nvPr/>
        </p:nvSpPr>
        <p:spPr bwMode="auto">
          <a:xfrm flipH="1" flipV="1">
            <a:off x="2483669" y="3645619"/>
            <a:ext cx="1008062" cy="142875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5" name="Text Box 121"/>
          <p:cNvSpPr txBox="1">
            <a:spLocks noChangeArrowheads="1"/>
          </p:cNvSpPr>
          <p:nvPr/>
        </p:nvSpPr>
        <p:spPr bwMode="auto">
          <a:xfrm>
            <a:off x="5984031" y="4156993"/>
            <a:ext cx="2765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На близком расстоянии:</a:t>
            </a:r>
          </a:p>
          <a:p>
            <a:r>
              <a:rPr lang="ru-RU"/>
              <a:t>эффект блочности</a:t>
            </a:r>
          </a:p>
        </p:txBody>
      </p:sp>
      <p:sp>
        <p:nvSpPr>
          <p:cNvPr id="56" name="Rectangle 123"/>
          <p:cNvSpPr>
            <a:spLocks noChangeArrowheads="1"/>
          </p:cNvSpPr>
          <p:nvPr/>
        </p:nvSpPr>
        <p:spPr bwMode="auto">
          <a:xfrm>
            <a:off x="7092106" y="4798343"/>
            <a:ext cx="719138" cy="71913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Rectangle 125"/>
          <p:cNvSpPr>
            <a:spLocks noChangeArrowheads="1"/>
          </p:cNvSpPr>
          <p:nvPr/>
        </p:nvSpPr>
        <p:spPr bwMode="auto">
          <a:xfrm>
            <a:off x="7092106" y="5517480"/>
            <a:ext cx="719138" cy="719138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Rectangle 131"/>
          <p:cNvSpPr>
            <a:spLocks noChangeArrowheads="1"/>
          </p:cNvSpPr>
          <p:nvPr/>
        </p:nvSpPr>
        <p:spPr bwMode="auto">
          <a:xfrm>
            <a:off x="6157069" y="5157118"/>
            <a:ext cx="719137" cy="719137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43" grpId="0" animBg="1"/>
      <p:bldP spid="52" grpId="0"/>
      <p:bldP spid="53" grpId="0" animBg="1"/>
      <p:bldP spid="54" grpId="0" animBg="1"/>
      <p:bldP spid="55" grpId="0"/>
      <p:bldP spid="56" grpId="0" animBg="1"/>
      <p:bldP spid="57" grpId="0" animBg="1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3. Билинейная фильтрация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Bi-Linear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Filtering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20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31" name="Group 2"/>
          <p:cNvGrpSpPr>
            <a:grpSpLocks/>
          </p:cNvGrpSpPr>
          <p:nvPr/>
        </p:nvGrpSpPr>
        <p:grpSpPr bwMode="auto">
          <a:xfrm>
            <a:off x="1547044" y="2782019"/>
            <a:ext cx="1439862" cy="1438275"/>
            <a:chOff x="1292" y="981"/>
            <a:chExt cx="907" cy="906"/>
          </a:xfrm>
        </p:grpSpPr>
        <p:sp>
          <p:nvSpPr>
            <p:cNvPr id="32" name="Rectangle 3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Rectangle 5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6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6" name="Rectangle 8"/>
          <p:cNvSpPr>
            <a:spLocks noChangeArrowheads="1"/>
          </p:cNvSpPr>
          <p:nvPr/>
        </p:nvSpPr>
        <p:spPr bwMode="auto">
          <a:xfrm>
            <a:off x="2051869" y="3285257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5475610" y="1991320"/>
            <a:ext cx="719137" cy="719137"/>
          </a:xfrm>
          <a:prstGeom prst="rect">
            <a:avLst/>
          </a:prstGeom>
          <a:solidFill>
            <a:srgbClr val="55E238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Rectangle 11"/>
          <p:cNvSpPr>
            <a:spLocks noChangeArrowheads="1"/>
          </p:cNvSpPr>
          <p:nvPr/>
        </p:nvSpPr>
        <p:spPr bwMode="auto">
          <a:xfrm>
            <a:off x="3347269" y="2853457"/>
            <a:ext cx="1439862" cy="4318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Пиксель</a:t>
            </a:r>
          </a:p>
        </p:txBody>
      </p:sp>
      <p:sp>
        <p:nvSpPr>
          <p:cNvPr id="39" name="Line 12"/>
          <p:cNvSpPr>
            <a:spLocks noChangeShapeType="1"/>
          </p:cNvSpPr>
          <p:nvPr/>
        </p:nvSpPr>
        <p:spPr bwMode="auto">
          <a:xfrm flipH="1">
            <a:off x="2772594" y="3069357"/>
            <a:ext cx="574675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467544" y="1916832"/>
            <a:ext cx="1223962" cy="647700"/>
          </a:xfrm>
          <a:prstGeom prst="rect">
            <a:avLst/>
          </a:prstGeom>
          <a:solidFill>
            <a:srgbClr val="FF00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 smtClean="0"/>
              <a:t>(0,1</a:t>
            </a:r>
            <a:r>
              <a:rPr lang="ru-RU" dirty="0"/>
              <a:t>)</a:t>
            </a:r>
          </a:p>
        </p:txBody>
      </p:sp>
      <p:sp>
        <p:nvSpPr>
          <p:cNvPr id="41" name="Rectangle 15"/>
          <p:cNvSpPr>
            <a:spLocks noChangeArrowheads="1"/>
          </p:cNvSpPr>
          <p:nvPr/>
        </p:nvSpPr>
        <p:spPr bwMode="auto">
          <a:xfrm>
            <a:off x="467544" y="4580657"/>
            <a:ext cx="1223962" cy="647700"/>
          </a:xfrm>
          <a:prstGeom prst="rect">
            <a:avLst/>
          </a:prstGeom>
          <a:solidFill>
            <a:srgbClr val="00FFFF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 err="1"/>
              <a:t>Тексель</a:t>
            </a:r>
            <a:endParaRPr lang="ru-RU" dirty="0"/>
          </a:p>
          <a:p>
            <a:pPr algn="ctr"/>
            <a:r>
              <a:rPr lang="ru-RU" dirty="0"/>
              <a:t>(</a:t>
            </a:r>
            <a:r>
              <a:rPr lang="ru-RU" dirty="0" smtClean="0"/>
              <a:t>0,0)</a:t>
            </a:r>
            <a:endParaRPr lang="ru-RU" dirty="0"/>
          </a:p>
        </p:txBody>
      </p:sp>
      <p:sp>
        <p:nvSpPr>
          <p:cNvPr id="42" name="Rectangle 16"/>
          <p:cNvSpPr>
            <a:spLocks noChangeArrowheads="1"/>
          </p:cNvSpPr>
          <p:nvPr/>
        </p:nvSpPr>
        <p:spPr bwMode="auto">
          <a:xfrm>
            <a:off x="1907406" y="4580657"/>
            <a:ext cx="1223963" cy="647700"/>
          </a:xfrm>
          <a:prstGeom prst="rect">
            <a:avLst/>
          </a:prstGeom>
          <a:solidFill>
            <a:srgbClr val="00FF99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Тексель</a:t>
            </a:r>
          </a:p>
          <a:p>
            <a:pPr algn="ctr"/>
            <a:r>
              <a:rPr lang="ru-RU"/>
              <a:t>(1,0)</a:t>
            </a: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1980431" y="1916832"/>
            <a:ext cx="1223963" cy="647700"/>
          </a:xfrm>
          <a:prstGeom prst="rect">
            <a:avLst/>
          </a:prstGeom>
          <a:solidFill>
            <a:srgbClr val="FFFF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Тексель</a:t>
            </a:r>
          </a:p>
          <a:p>
            <a:pPr algn="ctr"/>
            <a:r>
              <a:rPr lang="ru-RU"/>
              <a:t>(1,1)</a:t>
            </a:r>
          </a:p>
        </p:txBody>
      </p:sp>
      <p:sp>
        <p:nvSpPr>
          <p:cNvPr id="60" name="Line 18"/>
          <p:cNvSpPr>
            <a:spLocks noChangeShapeType="1"/>
          </p:cNvSpPr>
          <p:nvPr/>
        </p:nvSpPr>
        <p:spPr bwMode="auto">
          <a:xfrm>
            <a:off x="972369" y="2564532"/>
            <a:ext cx="576262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" name="Line 19"/>
          <p:cNvSpPr>
            <a:spLocks noChangeShapeType="1"/>
          </p:cNvSpPr>
          <p:nvPr/>
        </p:nvSpPr>
        <p:spPr bwMode="auto">
          <a:xfrm>
            <a:off x="2556694" y="2564532"/>
            <a:ext cx="431800" cy="215900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2" name="Line 20"/>
          <p:cNvSpPr>
            <a:spLocks noChangeShapeType="1"/>
          </p:cNvSpPr>
          <p:nvPr/>
        </p:nvSpPr>
        <p:spPr bwMode="auto">
          <a:xfrm flipV="1">
            <a:off x="1188269" y="4220294"/>
            <a:ext cx="35877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21"/>
          <p:cNvSpPr>
            <a:spLocks noChangeShapeType="1"/>
          </p:cNvSpPr>
          <p:nvPr/>
        </p:nvSpPr>
        <p:spPr bwMode="auto">
          <a:xfrm flipV="1">
            <a:off x="2483669" y="4220294"/>
            <a:ext cx="504825" cy="36036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4" name="Text Box 22"/>
          <p:cNvSpPr txBox="1">
            <a:spLocks noChangeArrowheads="1"/>
          </p:cNvSpPr>
          <p:nvPr/>
        </p:nvSpPr>
        <p:spPr bwMode="auto">
          <a:xfrm>
            <a:off x="5402585" y="1342032"/>
            <a:ext cx="2786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Выбор цвета:</a:t>
            </a:r>
          </a:p>
          <a:p>
            <a:r>
              <a:rPr lang="ru-RU" dirty="0"/>
              <a:t>Линейная интерполяция</a:t>
            </a:r>
          </a:p>
        </p:txBody>
      </p:sp>
      <p:sp>
        <p:nvSpPr>
          <p:cNvPr id="65" name="Text Box 25"/>
          <p:cNvSpPr txBox="1">
            <a:spLocks noChangeArrowheads="1"/>
          </p:cNvSpPr>
          <p:nvPr/>
        </p:nvSpPr>
        <p:spPr bwMode="auto">
          <a:xfrm>
            <a:off x="5940152" y="4149080"/>
            <a:ext cx="2765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На близком расстоянии:</a:t>
            </a:r>
          </a:p>
          <a:p>
            <a:r>
              <a:rPr lang="ru-RU" dirty="0"/>
              <a:t>эффект размытия</a:t>
            </a:r>
          </a:p>
        </p:txBody>
      </p:sp>
      <p:sp>
        <p:nvSpPr>
          <p:cNvPr id="66" name="Rectangle 32"/>
          <p:cNvSpPr>
            <a:spLocks noChangeArrowheads="1"/>
          </p:cNvSpPr>
          <p:nvPr/>
        </p:nvSpPr>
        <p:spPr bwMode="auto">
          <a:xfrm>
            <a:off x="6410647" y="2134195"/>
            <a:ext cx="466725" cy="36036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Rectangle 33"/>
          <p:cNvSpPr>
            <a:spLocks noChangeArrowheads="1"/>
          </p:cNvSpPr>
          <p:nvPr/>
        </p:nvSpPr>
        <p:spPr bwMode="auto">
          <a:xfrm>
            <a:off x="6986910" y="2134195"/>
            <a:ext cx="466725" cy="3603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Rectangle 34"/>
          <p:cNvSpPr>
            <a:spLocks noChangeArrowheads="1"/>
          </p:cNvSpPr>
          <p:nvPr/>
        </p:nvSpPr>
        <p:spPr bwMode="auto">
          <a:xfrm>
            <a:off x="7561585" y="2134195"/>
            <a:ext cx="466725" cy="360362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Rectangle 35"/>
          <p:cNvSpPr>
            <a:spLocks noChangeArrowheads="1"/>
          </p:cNvSpPr>
          <p:nvPr/>
        </p:nvSpPr>
        <p:spPr bwMode="auto">
          <a:xfrm>
            <a:off x="8137847" y="2134195"/>
            <a:ext cx="466725" cy="360362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Text Box 37"/>
          <p:cNvSpPr txBox="1">
            <a:spLocks noChangeArrowheads="1"/>
          </p:cNvSpPr>
          <p:nvPr/>
        </p:nvSpPr>
        <p:spPr bwMode="auto">
          <a:xfrm>
            <a:off x="6771010" y="213419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+</a:t>
            </a:r>
          </a:p>
        </p:txBody>
      </p:sp>
      <p:sp>
        <p:nvSpPr>
          <p:cNvPr id="71" name="Text Box 38"/>
          <p:cNvSpPr txBox="1">
            <a:spLocks noChangeArrowheads="1"/>
          </p:cNvSpPr>
          <p:nvPr/>
        </p:nvSpPr>
        <p:spPr bwMode="auto">
          <a:xfrm>
            <a:off x="7345685" y="213419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+</a:t>
            </a:r>
          </a:p>
        </p:txBody>
      </p:sp>
      <p:sp>
        <p:nvSpPr>
          <p:cNvPr id="72" name="Text Box 39"/>
          <p:cNvSpPr txBox="1">
            <a:spLocks noChangeArrowheads="1"/>
          </p:cNvSpPr>
          <p:nvPr/>
        </p:nvSpPr>
        <p:spPr bwMode="auto">
          <a:xfrm>
            <a:off x="7921947" y="213419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73" name="Text Box 40"/>
          <p:cNvSpPr txBox="1">
            <a:spLocks noChangeArrowheads="1"/>
          </p:cNvSpPr>
          <p:nvPr/>
        </p:nvSpPr>
        <p:spPr bwMode="auto">
          <a:xfrm>
            <a:off x="6164585" y="212784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=</a:t>
            </a:r>
          </a:p>
        </p:txBody>
      </p:sp>
      <p:sp>
        <p:nvSpPr>
          <p:cNvPr id="74" name="Rectangle 41"/>
          <p:cNvSpPr>
            <a:spLocks noChangeArrowheads="1"/>
          </p:cNvSpPr>
          <p:nvPr/>
        </p:nvSpPr>
        <p:spPr bwMode="auto">
          <a:xfrm>
            <a:off x="6905352" y="4790430"/>
            <a:ext cx="719138" cy="719137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lin ang="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Rectangle 42"/>
          <p:cNvSpPr>
            <a:spLocks noChangeArrowheads="1"/>
          </p:cNvSpPr>
          <p:nvPr/>
        </p:nvSpPr>
        <p:spPr bwMode="auto">
          <a:xfrm>
            <a:off x="6905352" y="5509567"/>
            <a:ext cx="719138" cy="719138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100000">
                <a:srgbClr val="55E238"/>
              </a:gs>
            </a:gsLst>
            <a:lin ang="0" scaled="1"/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 animBg="1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4. </a:t>
            </a:r>
            <a:r>
              <a:rPr lang="ru-RU" sz="2800" dirty="0" err="1" smtClean="0">
                <a:solidFill>
                  <a:schemeClr val="tx1"/>
                </a:solidFill>
              </a:rPr>
              <a:t>Трилинейная</a:t>
            </a:r>
            <a:r>
              <a:rPr lang="ru-RU" sz="2800" dirty="0" smtClean="0">
                <a:solidFill>
                  <a:schemeClr val="tx1"/>
                </a:solidFill>
              </a:rPr>
              <a:t> фильтрация</a:t>
            </a:r>
            <a:r>
              <a:rPr lang="en-US" sz="2800" dirty="0" smtClean="0">
                <a:solidFill>
                  <a:schemeClr val="tx1"/>
                </a:solidFill>
              </a:rPr>
              <a:t/>
            </a:r>
            <a:br>
              <a:rPr lang="en-US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Tri-Linear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Filtering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1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43" name="Group 2"/>
          <p:cNvGrpSpPr>
            <a:grpSpLocks/>
          </p:cNvGrpSpPr>
          <p:nvPr/>
        </p:nvGrpSpPr>
        <p:grpSpPr bwMode="auto">
          <a:xfrm>
            <a:off x="683866" y="2277020"/>
            <a:ext cx="1439862" cy="1438275"/>
            <a:chOff x="1292" y="981"/>
            <a:chExt cx="907" cy="906"/>
          </a:xfrm>
        </p:grpSpPr>
        <p:sp>
          <p:nvSpPr>
            <p:cNvPr id="44" name="Rectangle 3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Rectangle 4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Rectangle 5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Rectangle 6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48" name="Rectangle 8"/>
          <p:cNvSpPr>
            <a:spLocks noChangeArrowheads="1"/>
          </p:cNvSpPr>
          <p:nvPr/>
        </p:nvSpPr>
        <p:spPr bwMode="auto">
          <a:xfrm>
            <a:off x="1187103" y="2780258"/>
            <a:ext cx="719138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5365105" y="3573660"/>
            <a:ext cx="719138" cy="719137"/>
          </a:xfrm>
          <a:prstGeom prst="rect">
            <a:avLst/>
          </a:prstGeom>
          <a:solidFill>
            <a:srgbClr val="2AF01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5292080" y="2637035"/>
            <a:ext cx="28043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Выбор </a:t>
            </a:r>
            <a:r>
              <a:rPr lang="ru-RU" dirty="0" smtClean="0"/>
              <a:t>цвета:</a:t>
            </a:r>
          </a:p>
          <a:p>
            <a:r>
              <a:rPr lang="ru-RU" dirty="0" smtClean="0"/>
              <a:t>Линейная интерполяция</a:t>
            </a:r>
            <a:endParaRPr lang="ru-RU" dirty="0"/>
          </a:p>
        </p:txBody>
      </p:sp>
      <p:sp>
        <p:nvSpPr>
          <p:cNvPr id="51" name="Rectangle 23"/>
          <p:cNvSpPr>
            <a:spLocks noChangeArrowheads="1"/>
          </p:cNvSpPr>
          <p:nvPr/>
        </p:nvSpPr>
        <p:spPr bwMode="auto">
          <a:xfrm>
            <a:off x="6300143" y="3429197"/>
            <a:ext cx="466725" cy="36036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2" name="Rectangle 24"/>
          <p:cNvSpPr>
            <a:spLocks noChangeArrowheads="1"/>
          </p:cNvSpPr>
          <p:nvPr/>
        </p:nvSpPr>
        <p:spPr bwMode="auto">
          <a:xfrm>
            <a:off x="6876405" y="3429197"/>
            <a:ext cx="466725" cy="3603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Rectangle 25"/>
          <p:cNvSpPr>
            <a:spLocks noChangeArrowheads="1"/>
          </p:cNvSpPr>
          <p:nvPr/>
        </p:nvSpPr>
        <p:spPr bwMode="auto">
          <a:xfrm>
            <a:off x="7451080" y="3429197"/>
            <a:ext cx="466725" cy="360363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Rectangle 26"/>
          <p:cNvSpPr>
            <a:spLocks noChangeArrowheads="1"/>
          </p:cNvSpPr>
          <p:nvPr/>
        </p:nvSpPr>
        <p:spPr bwMode="auto">
          <a:xfrm>
            <a:off x="8027343" y="342919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Text Box 27"/>
          <p:cNvSpPr txBox="1">
            <a:spLocks noChangeArrowheads="1"/>
          </p:cNvSpPr>
          <p:nvPr/>
        </p:nvSpPr>
        <p:spPr bwMode="auto">
          <a:xfrm>
            <a:off x="6660505" y="342919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56" name="Text Box 28"/>
          <p:cNvSpPr txBox="1">
            <a:spLocks noChangeArrowheads="1"/>
          </p:cNvSpPr>
          <p:nvPr/>
        </p:nvSpPr>
        <p:spPr bwMode="auto">
          <a:xfrm>
            <a:off x="7235180" y="342919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57" name="Text Box 29"/>
          <p:cNvSpPr txBox="1">
            <a:spLocks noChangeArrowheads="1"/>
          </p:cNvSpPr>
          <p:nvPr/>
        </p:nvSpPr>
        <p:spPr bwMode="auto">
          <a:xfrm>
            <a:off x="7811443" y="342919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58" name="Text Box 30"/>
          <p:cNvSpPr txBox="1">
            <a:spLocks noChangeArrowheads="1"/>
          </p:cNvSpPr>
          <p:nvPr/>
        </p:nvSpPr>
        <p:spPr bwMode="auto">
          <a:xfrm>
            <a:off x="6054080" y="371653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=</a:t>
            </a:r>
          </a:p>
        </p:txBody>
      </p:sp>
      <p:sp>
        <p:nvSpPr>
          <p:cNvPr id="76" name="Rectangle 69"/>
          <p:cNvSpPr>
            <a:spLocks noChangeArrowheads="1"/>
          </p:cNvSpPr>
          <p:nvPr/>
        </p:nvSpPr>
        <p:spPr bwMode="auto">
          <a:xfrm>
            <a:off x="683866" y="3861345"/>
            <a:ext cx="1439862" cy="14398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7" name="Text Box 76"/>
          <p:cNvSpPr txBox="1">
            <a:spLocks noChangeArrowheads="1"/>
          </p:cNvSpPr>
          <p:nvPr/>
        </p:nvSpPr>
        <p:spPr bwMode="auto">
          <a:xfrm>
            <a:off x="2268042" y="2780828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LOD </a:t>
            </a:r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78" name="Text Box 77"/>
          <p:cNvSpPr txBox="1">
            <a:spLocks noChangeArrowheads="1"/>
          </p:cNvSpPr>
          <p:nvPr/>
        </p:nvSpPr>
        <p:spPr bwMode="auto">
          <a:xfrm>
            <a:off x="2267744" y="4365252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LOD </a:t>
            </a: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9" name="Rectangle 78"/>
          <p:cNvSpPr>
            <a:spLocks noChangeArrowheads="1"/>
          </p:cNvSpPr>
          <p:nvPr/>
        </p:nvSpPr>
        <p:spPr bwMode="auto">
          <a:xfrm>
            <a:off x="6300143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Rectangle 79"/>
          <p:cNvSpPr>
            <a:spLocks noChangeArrowheads="1"/>
          </p:cNvSpPr>
          <p:nvPr/>
        </p:nvSpPr>
        <p:spPr bwMode="auto">
          <a:xfrm>
            <a:off x="6876405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Rectangle 80"/>
          <p:cNvSpPr>
            <a:spLocks noChangeArrowheads="1"/>
          </p:cNvSpPr>
          <p:nvPr/>
        </p:nvSpPr>
        <p:spPr bwMode="auto">
          <a:xfrm>
            <a:off x="7451080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Rectangle 81"/>
          <p:cNvSpPr>
            <a:spLocks noChangeArrowheads="1"/>
          </p:cNvSpPr>
          <p:nvPr/>
        </p:nvSpPr>
        <p:spPr bwMode="auto">
          <a:xfrm>
            <a:off x="8027343" y="4070547"/>
            <a:ext cx="466725" cy="360363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Text Box 82"/>
          <p:cNvSpPr txBox="1">
            <a:spLocks noChangeArrowheads="1"/>
          </p:cNvSpPr>
          <p:nvPr/>
        </p:nvSpPr>
        <p:spPr bwMode="auto">
          <a:xfrm>
            <a:off x="6660505" y="407054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4" name="Text Box 83"/>
          <p:cNvSpPr txBox="1">
            <a:spLocks noChangeArrowheads="1"/>
          </p:cNvSpPr>
          <p:nvPr/>
        </p:nvSpPr>
        <p:spPr bwMode="auto">
          <a:xfrm>
            <a:off x="7235180" y="407054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5" name="Text Box 84"/>
          <p:cNvSpPr txBox="1">
            <a:spLocks noChangeArrowheads="1"/>
          </p:cNvSpPr>
          <p:nvPr/>
        </p:nvSpPr>
        <p:spPr bwMode="auto">
          <a:xfrm>
            <a:off x="7811443" y="4070547"/>
            <a:ext cx="317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6" name="Text Box 85"/>
          <p:cNvSpPr txBox="1">
            <a:spLocks noChangeArrowheads="1"/>
          </p:cNvSpPr>
          <p:nvPr/>
        </p:nvSpPr>
        <p:spPr bwMode="auto">
          <a:xfrm>
            <a:off x="7235180" y="3716535"/>
            <a:ext cx="317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+</a:t>
            </a:r>
          </a:p>
        </p:txBody>
      </p:sp>
      <p:sp>
        <p:nvSpPr>
          <p:cNvPr id="87" name="Rectangle 70"/>
          <p:cNvSpPr>
            <a:spLocks noChangeArrowheads="1"/>
          </p:cNvSpPr>
          <p:nvPr/>
        </p:nvSpPr>
        <p:spPr bwMode="auto">
          <a:xfrm>
            <a:off x="1188691" y="4364583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8" name="Text Box 93"/>
          <p:cNvSpPr txBox="1">
            <a:spLocks noChangeArrowheads="1"/>
          </p:cNvSpPr>
          <p:nvPr/>
        </p:nvSpPr>
        <p:spPr bwMode="auto">
          <a:xfrm>
            <a:off x="1187624" y="1268760"/>
            <a:ext cx="61966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Билинейная фильтрация на двух соседних </a:t>
            </a:r>
            <a:r>
              <a:rPr lang="en-US" dirty="0" smtClean="0"/>
              <a:t>MIP</a:t>
            </a:r>
            <a:r>
              <a:rPr lang="ru-RU" dirty="0" smtClean="0"/>
              <a:t>-уровнях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76" grpId="0" animBg="1"/>
      <p:bldP spid="77" grpId="0"/>
      <p:bldP spid="78" grpId="0"/>
      <p:bldP spid="79" grpId="0" animBg="1"/>
      <p:bldP spid="80" grpId="0" animBg="1"/>
      <p:bldP spid="81" grpId="0" animBg="1"/>
      <p:bldP spid="82" grpId="0" animBg="1"/>
      <p:bldP spid="83" grpId="0"/>
      <p:bldP spid="84" grpId="0"/>
      <p:bldP spid="85" grpId="0"/>
      <p:bldP spid="86" grpId="0"/>
      <p:bldP spid="87" grpId="0" animBg="1"/>
      <p:bldP spid="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5. </a:t>
            </a:r>
            <a:r>
              <a:rPr lang="ru-RU" sz="2800" dirty="0" err="1" smtClean="0">
                <a:solidFill>
                  <a:schemeClr val="tx1"/>
                </a:solidFill>
              </a:rPr>
              <a:t>Анизотропая</a:t>
            </a:r>
            <a:r>
              <a:rPr lang="ru-RU" sz="2800" dirty="0" smtClean="0">
                <a:solidFill>
                  <a:schemeClr val="tx1"/>
                </a:solidFill>
              </a:rPr>
              <a:t> фильтрация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(</a:t>
            </a:r>
            <a:r>
              <a:rPr lang="en-US" sz="2400" dirty="0" smtClean="0">
                <a:solidFill>
                  <a:schemeClr val="tx1"/>
                </a:solidFill>
              </a:rPr>
              <a:t>Anisotropic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Filtering</a:t>
            </a:r>
            <a:r>
              <a:rPr lang="ru-RU" sz="2400" dirty="0" smtClean="0">
                <a:solidFill>
                  <a:schemeClr val="tx1"/>
                </a:solidFill>
              </a:rPr>
              <a:t>)</a:t>
            </a:r>
            <a:endParaRPr lang="en-US" sz="16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</a:t>
            </a:r>
            <a:r>
              <a:rPr lang="en-US" dirty="0" smtClean="0"/>
              <a:t>2</a:t>
            </a:r>
            <a:r>
              <a:rPr lang="ru-RU" dirty="0" smtClean="0"/>
              <a:t> Методы фильтрации  </a:t>
            </a:r>
            <a:r>
              <a:rPr lang="en-US" dirty="0" smtClean="0"/>
              <a:t>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grpSp>
        <p:nvGrpSpPr>
          <p:cNvPr id="34" name="Group 53"/>
          <p:cNvGrpSpPr>
            <a:grpSpLocks/>
          </p:cNvGrpSpPr>
          <p:nvPr/>
        </p:nvGrpSpPr>
        <p:grpSpPr bwMode="auto">
          <a:xfrm>
            <a:off x="5262563" y="1543496"/>
            <a:ext cx="2046287" cy="1454150"/>
            <a:chOff x="3823" y="929"/>
            <a:chExt cx="1289" cy="916"/>
          </a:xfrm>
        </p:grpSpPr>
        <p:sp>
          <p:nvSpPr>
            <p:cNvPr id="35" name="Rectangle 54"/>
            <p:cNvSpPr>
              <a:spLocks noChangeArrowheads="1"/>
            </p:cNvSpPr>
            <p:nvPr/>
          </p:nvSpPr>
          <p:spPr bwMode="auto">
            <a:xfrm>
              <a:off x="4014" y="1117"/>
              <a:ext cx="453" cy="317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" name="Rectangle 55"/>
            <p:cNvSpPr>
              <a:spLocks noChangeArrowheads="1"/>
            </p:cNvSpPr>
            <p:nvPr/>
          </p:nvSpPr>
          <p:spPr bwMode="auto">
            <a:xfrm>
              <a:off x="4468" y="1117"/>
              <a:ext cx="453" cy="31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7" name="Rectangle 56"/>
            <p:cNvSpPr>
              <a:spLocks noChangeArrowheads="1"/>
            </p:cNvSpPr>
            <p:nvPr/>
          </p:nvSpPr>
          <p:spPr bwMode="auto">
            <a:xfrm>
              <a:off x="4014" y="1434"/>
              <a:ext cx="453" cy="407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" name="Rectangle 57"/>
            <p:cNvSpPr>
              <a:spLocks noChangeArrowheads="1"/>
            </p:cNvSpPr>
            <p:nvPr/>
          </p:nvSpPr>
          <p:spPr bwMode="auto">
            <a:xfrm>
              <a:off x="4468" y="1434"/>
              <a:ext cx="453" cy="407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Rectangle 58"/>
            <p:cNvSpPr>
              <a:spLocks noChangeArrowheads="1"/>
            </p:cNvSpPr>
            <p:nvPr/>
          </p:nvSpPr>
          <p:spPr bwMode="auto">
            <a:xfrm rot="1200000">
              <a:off x="3823" y="929"/>
              <a:ext cx="340" cy="91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Rectangle 59"/>
            <p:cNvSpPr>
              <a:spLocks noChangeArrowheads="1"/>
            </p:cNvSpPr>
            <p:nvPr/>
          </p:nvSpPr>
          <p:spPr bwMode="auto">
            <a:xfrm rot="9600000">
              <a:off x="4772" y="974"/>
              <a:ext cx="340" cy="8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1" name="Group 33"/>
          <p:cNvGrpSpPr>
            <a:grpSpLocks/>
          </p:cNvGrpSpPr>
          <p:nvPr/>
        </p:nvGrpSpPr>
        <p:grpSpPr bwMode="auto">
          <a:xfrm>
            <a:off x="1116013" y="1702246"/>
            <a:ext cx="1439862" cy="1438275"/>
            <a:chOff x="1292" y="981"/>
            <a:chExt cx="907" cy="906"/>
          </a:xfrm>
        </p:grpSpPr>
        <p:sp>
          <p:nvSpPr>
            <p:cNvPr id="42" name="Rectangle 34"/>
            <p:cNvSpPr>
              <a:spLocks noChangeArrowheads="1"/>
            </p:cNvSpPr>
            <p:nvPr/>
          </p:nvSpPr>
          <p:spPr bwMode="auto">
            <a:xfrm>
              <a:off x="1292" y="981"/>
              <a:ext cx="453" cy="453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Rectangle 35"/>
            <p:cNvSpPr>
              <a:spLocks noChangeArrowheads="1"/>
            </p:cNvSpPr>
            <p:nvPr/>
          </p:nvSpPr>
          <p:spPr bwMode="auto">
            <a:xfrm>
              <a:off x="1746" y="981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9" name="Rectangle 36"/>
            <p:cNvSpPr>
              <a:spLocks noChangeArrowheads="1"/>
            </p:cNvSpPr>
            <p:nvPr/>
          </p:nvSpPr>
          <p:spPr bwMode="auto">
            <a:xfrm>
              <a:off x="1292" y="1434"/>
              <a:ext cx="453" cy="453"/>
            </a:xfrm>
            <a:prstGeom prst="rect">
              <a:avLst/>
            </a:prstGeom>
            <a:solidFill>
              <a:srgbClr val="00FF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Rectangle 37"/>
            <p:cNvSpPr>
              <a:spLocks noChangeArrowheads="1"/>
            </p:cNvSpPr>
            <p:nvPr/>
          </p:nvSpPr>
          <p:spPr bwMode="auto">
            <a:xfrm>
              <a:off x="1746" y="1434"/>
              <a:ext cx="453" cy="453"/>
            </a:xfrm>
            <a:prstGeom prst="rect">
              <a:avLst/>
            </a:prstGeom>
            <a:solidFill>
              <a:srgbClr val="00FF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" name="Rectangle 38"/>
          <p:cNvSpPr>
            <a:spLocks noChangeArrowheads="1"/>
          </p:cNvSpPr>
          <p:nvPr/>
        </p:nvSpPr>
        <p:spPr bwMode="auto">
          <a:xfrm>
            <a:off x="1477963" y="2205484"/>
            <a:ext cx="719137" cy="719137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Rectangle 40"/>
          <p:cNvSpPr>
            <a:spLocks noChangeArrowheads="1"/>
          </p:cNvSpPr>
          <p:nvPr/>
        </p:nvSpPr>
        <p:spPr bwMode="auto">
          <a:xfrm>
            <a:off x="3205163" y="1270446"/>
            <a:ext cx="1439862" cy="431800"/>
          </a:xfrm>
          <a:prstGeom prst="rect">
            <a:avLst/>
          </a:prstGeom>
          <a:solidFill>
            <a:srgbClr val="00FF00"/>
          </a:soli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Текстура</a:t>
            </a:r>
          </a:p>
        </p:txBody>
      </p:sp>
      <p:sp>
        <p:nvSpPr>
          <p:cNvPr id="63" name="Line 41"/>
          <p:cNvSpPr>
            <a:spLocks noChangeShapeType="1"/>
          </p:cNvSpPr>
          <p:nvPr/>
        </p:nvSpPr>
        <p:spPr bwMode="auto">
          <a:xfrm flipH="1">
            <a:off x="1836738" y="1413321"/>
            <a:ext cx="1368425" cy="504825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4" name="Line 42"/>
          <p:cNvSpPr>
            <a:spLocks noChangeShapeType="1"/>
          </p:cNvSpPr>
          <p:nvPr/>
        </p:nvSpPr>
        <p:spPr bwMode="auto">
          <a:xfrm>
            <a:off x="4645025" y="1486346"/>
            <a:ext cx="1512888" cy="503238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5" name="Rectangle 43"/>
          <p:cNvSpPr>
            <a:spLocks noChangeArrowheads="1"/>
          </p:cNvSpPr>
          <p:nvPr/>
        </p:nvSpPr>
        <p:spPr bwMode="auto">
          <a:xfrm>
            <a:off x="3132138" y="2853184"/>
            <a:ext cx="1439862" cy="4318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00"/>
              </a:gs>
              <a:gs pos="100000">
                <a:srgbClr val="FF0000"/>
              </a:gs>
            </a:gsLst>
            <a:lin ang="5400000" scaled="1"/>
          </a:gradFill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Пиксель</a:t>
            </a:r>
          </a:p>
        </p:txBody>
      </p:sp>
      <p:sp>
        <p:nvSpPr>
          <p:cNvPr id="66" name="Line 44"/>
          <p:cNvSpPr>
            <a:spLocks noChangeShapeType="1"/>
          </p:cNvSpPr>
          <p:nvPr/>
        </p:nvSpPr>
        <p:spPr bwMode="auto">
          <a:xfrm flipH="1" flipV="1">
            <a:off x="2197100" y="2781746"/>
            <a:ext cx="935038" cy="214313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7" name="Line 45"/>
          <p:cNvSpPr>
            <a:spLocks noChangeShapeType="1"/>
          </p:cNvSpPr>
          <p:nvPr/>
        </p:nvSpPr>
        <p:spPr bwMode="auto">
          <a:xfrm flipV="1">
            <a:off x="4572000" y="2565846"/>
            <a:ext cx="1152525" cy="503238"/>
          </a:xfrm>
          <a:prstGeom prst="line">
            <a:avLst/>
          </a:prstGeom>
          <a:noFill/>
          <a:ln w="25400" cap="rnd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8" name="Rectangle 60"/>
          <p:cNvSpPr>
            <a:spLocks noChangeArrowheads="1"/>
          </p:cNvSpPr>
          <p:nvPr/>
        </p:nvSpPr>
        <p:spPr bwMode="auto">
          <a:xfrm>
            <a:off x="5940425" y="2134046"/>
            <a:ext cx="719138" cy="719138"/>
          </a:xfrm>
          <a:prstGeom prst="rect">
            <a:avLst/>
          </a:prstGeom>
          <a:solidFill>
            <a:srgbClr val="FFFF99">
              <a:alpha val="50195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Text Box 61"/>
          <p:cNvSpPr txBox="1">
            <a:spLocks noChangeArrowheads="1"/>
          </p:cNvSpPr>
          <p:nvPr/>
        </p:nvSpPr>
        <p:spPr bwMode="auto">
          <a:xfrm>
            <a:off x="3635896" y="4869160"/>
            <a:ext cx="505618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Основные уровни анизотропной фильтрации: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  2x (16 </a:t>
            </a:r>
            <a:r>
              <a:rPr lang="ru-RU" dirty="0" err="1"/>
              <a:t>текселей</a:t>
            </a:r>
            <a:r>
              <a:rPr lang="ru-RU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  4x (32 </a:t>
            </a:r>
            <a:r>
              <a:rPr lang="ru-RU" dirty="0" err="1"/>
              <a:t>текселя</a:t>
            </a:r>
            <a:r>
              <a:rPr lang="ru-RU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  8x (64 </a:t>
            </a:r>
            <a:r>
              <a:rPr lang="ru-RU" dirty="0" err="1"/>
              <a:t>текселя</a:t>
            </a:r>
            <a:r>
              <a:rPr lang="ru-RU" dirty="0"/>
              <a:t>)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/>
              <a:t> 16x (128 </a:t>
            </a:r>
            <a:r>
              <a:rPr lang="ru-RU" dirty="0" err="1"/>
              <a:t>текселей</a:t>
            </a:r>
            <a:r>
              <a:rPr lang="ru-RU" dirty="0"/>
              <a:t>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39552" y="3717032"/>
            <a:ext cx="813690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Выбирается MIP-текстура, соответствующая разрешению поперёк направления обзора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dirty="0" smtClean="0"/>
              <a:t> Берутся несколько </a:t>
            </a:r>
            <a:r>
              <a:rPr lang="ru-RU" dirty="0" err="1" smtClean="0"/>
              <a:t>текселей</a:t>
            </a:r>
            <a:r>
              <a:rPr lang="ru-RU" dirty="0" smtClean="0"/>
              <a:t> вдоль направления обзора</a:t>
            </a:r>
          </a:p>
          <a:p>
            <a:pPr>
              <a:spcBef>
                <a:spcPts val="600"/>
              </a:spcBef>
              <a:buFont typeface="Wingdings" pitchFamily="2" charset="2"/>
              <a:buChar char="ü"/>
            </a:pPr>
            <a:r>
              <a:rPr lang="ru-RU" dirty="0" smtClean="0"/>
              <a:t> Результат </a:t>
            </a:r>
            <a:r>
              <a:rPr lang="ru-RU" dirty="0" err="1" smtClean="0"/>
              <a:t>осредняется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7" grpId="0" animBg="1"/>
      <p:bldP spid="69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Сравнение алгоритмов</a:t>
            </a:r>
            <a:br>
              <a:rPr lang="ru-RU" sz="2800" dirty="0" smtClean="0"/>
            </a:br>
            <a:r>
              <a:rPr lang="ru-RU" sz="2400" dirty="0" smtClean="0"/>
              <a:t>(билинейная, </a:t>
            </a:r>
            <a:r>
              <a:rPr lang="ru-RU" sz="2400" dirty="0" err="1" smtClean="0"/>
              <a:t>трилинейная</a:t>
            </a:r>
            <a:r>
              <a:rPr lang="ru-RU" sz="2400" dirty="0" smtClean="0"/>
              <a:t>, </a:t>
            </a:r>
            <a:r>
              <a:rPr lang="en-US" sz="2400" dirty="0" smtClean="0"/>
              <a:t>LOD</a:t>
            </a:r>
            <a:r>
              <a:rPr lang="ru-RU" sz="2400" dirty="0" smtClean="0"/>
              <a:t>)</a:t>
            </a:r>
            <a:endParaRPr lang="en-US" sz="1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Сравнение методов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6</a:t>
            </a:r>
            <a:r>
              <a:rPr lang="en-US" dirty="0" smtClean="0"/>
              <a:t>]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</a:t>
            </a:r>
            <a:r>
              <a:rPr lang="en-US" dirty="0" smtClean="0"/>
              <a:t>4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6" name="Picture 25" descr="AF_2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196752"/>
            <a:ext cx="165618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6" descr="AF_2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196752"/>
            <a:ext cx="216240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AF_3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79" y="4653136"/>
            <a:ext cx="1684759" cy="1684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8" descr="AF_3b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5" y="4743928"/>
            <a:ext cx="2160239" cy="156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9" descr="AF_mip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0913" y="2939802"/>
            <a:ext cx="1657151" cy="1657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0" descr="AF_mip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3" y="2996952"/>
            <a:ext cx="2160241" cy="161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Group 42"/>
          <p:cNvGrpSpPr>
            <a:grpSpLocks/>
          </p:cNvGrpSpPr>
          <p:nvPr/>
        </p:nvGrpSpPr>
        <p:grpSpPr bwMode="auto">
          <a:xfrm>
            <a:off x="3707904" y="1340693"/>
            <a:ext cx="2447925" cy="792163"/>
            <a:chOff x="385" y="618"/>
            <a:chExt cx="1542" cy="499"/>
          </a:xfrm>
        </p:grpSpPr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385" y="618"/>
              <a:ext cx="771" cy="499"/>
            </a:xfrm>
            <a:prstGeom prst="ellips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1156" y="890"/>
              <a:ext cx="771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44"/>
          <p:cNvGrpSpPr>
            <a:grpSpLocks/>
          </p:cNvGrpSpPr>
          <p:nvPr/>
        </p:nvGrpSpPr>
        <p:grpSpPr bwMode="auto">
          <a:xfrm>
            <a:off x="3851275" y="5157192"/>
            <a:ext cx="2376488" cy="647700"/>
            <a:chOff x="385" y="3430"/>
            <a:chExt cx="1497" cy="408"/>
          </a:xfrm>
        </p:grpSpPr>
        <p:sp>
          <p:nvSpPr>
            <p:cNvPr id="44" name="Oval 31"/>
            <p:cNvSpPr>
              <a:spLocks noChangeArrowheads="1"/>
            </p:cNvSpPr>
            <p:nvPr/>
          </p:nvSpPr>
          <p:spPr bwMode="auto">
            <a:xfrm>
              <a:off x="385" y="3430"/>
              <a:ext cx="726" cy="408"/>
            </a:xfrm>
            <a:prstGeom prst="ellips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Line 35"/>
            <p:cNvSpPr>
              <a:spLocks noChangeShapeType="1"/>
            </p:cNvSpPr>
            <p:nvPr/>
          </p:nvSpPr>
          <p:spPr bwMode="auto">
            <a:xfrm>
              <a:off x="1111" y="3630"/>
              <a:ext cx="771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6" name="Group 43"/>
          <p:cNvGrpSpPr>
            <a:grpSpLocks/>
          </p:cNvGrpSpPr>
          <p:nvPr/>
        </p:nvGrpSpPr>
        <p:grpSpPr bwMode="auto">
          <a:xfrm>
            <a:off x="3779838" y="3357563"/>
            <a:ext cx="2447925" cy="792162"/>
            <a:chOff x="340" y="2115"/>
            <a:chExt cx="1542" cy="499"/>
          </a:xfrm>
        </p:grpSpPr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340" y="2115"/>
              <a:ext cx="771" cy="499"/>
            </a:xfrm>
            <a:prstGeom prst="ellips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Line 41"/>
            <p:cNvSpPr>
              <a:spLocks noChangeShapeType="1"/>
            </p:cNvSpPr>
            <p:nvPr/>
          </p:nvSpPr>
          <p:spPr bwMode="auto">
            <a:xfrm>
              <a:off x="1111" y="2387"/>
              <a:ext cx="771" cy="0"/>
            </a:xfrm>
            <a:prstGeom prst="line">
              <a:avLst/>
            </a:prstGeom>
            <a:noFill/>
            <a:ln w="25400">
              <a:solidFill>
                <a:srgbClr val="CD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9" name="Text Box 45"/>
          <p:cNvSpPr txBox="1">
            <a:spLocks noChangeArrowheads="1"/>
          </p:cNvSpPr>
          <p:nvPr/>
        </p:nvSpPr>
        <p:spPr bwMode="auto">
          <a:xfrm>
            <a:off x="598488" y="1628775"/>
            <a:ext cx="2871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err="1"/>
              <a:t>БиЛинейной</a:t>
            </a:r>
            <a:r>
              <a:rPr lang="ru-RU" dirty="0"/>
              <a:t> фильтрация</a:t>
            </a:r>
          </a:p>
        </p:txBody>
      </p: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1042988" y="3500438"/>
            <a:ext cx="2432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/>
              <a:t>Mip-текстурирование</a:t>
            </a:r>
          </a:p>
          <a:p>
            <a:pPr eaLnBrk="0" hangingPunct="0"/>
            <a:endParaRPr lang="ru-RU"/>
          </a:p>
        </p:txBody>
      </p:sp>
      <p:sp>
        <p:nvSpPr>
          <p:cNvPr id="51" name="Rectangle 47"/>
          <p:cNvSpPr>
            <a:spLocks noChangeArrowheads="1"/>
          </p:cNvSpPr>
          <p:nvPr/>
        </p:nvSpPr>
        <p:spPr bwMode="auto">
          <a:xfrm>
            <a:off x="525463" y="5732463"/>
            <a:ext cx="29845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ТриЛинейная фильтрация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2506</TotalTime>
  <Words>450</Words>
  <Application>Microsoft Office PowerPoint</Application>
  <PresentationFormat>Экран (4:3)</PresentationFormat>
  <Paragraphs>137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RU</vt:lpstr>
      <vt:lpstr>(Фильтрация текстур)</vt:lpstr>
      <vt:lpstr>Проблемы малости разрешения экрана (разрушение текстур)</vt:lpstr>
      <vt:lpstr>Алгоритмы фильтрации текстур</vt:lpstr>
      <vt:lpstr>1. MIP-текстурирование (MIP-mapping)</vt:lpstr>
      <vt:lpstr>2. Поточечная выборка (Point Sampling)</vt:lpstr>
      <vt:lpstr>3. Билинейная фильтрация (Bi-Linear Filtering)</vt:lpstr>
      <vt:lpstr>4. Трилинейная фильтрация (Tri-Linear Filtering)</vt:lpstr>
      <vt:lpstr>5. Анизотропая фильтрация (Anisotropic Filtering)</vt:lpstr>
      <vt:lpstr>Сравнение алгоритмов (билинейная, трилинейная, LOD)</vt:lpstr>
      <vt:lpstr>Сравнение алгоритмов  (поточечная, билинейная, трилинейная, анизотропная)</vt:lpstr>
      <vt:lpstr>Сравнение алгоритмов  (трилинейная, анизотропная)</vt:lpstr>
      <vt:lpstr>Сравнение алгоритмов (анизотропная фильтрация, NVIDAI vs ATI)</vt:lpstr>
      <vt:lpstr>Сравнение алгоритмов (Панель управления NVIDIA) </vt:lpstr>
      <vt:lpstr>Производительность  (Скайрим)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240</cp:revision>
  <dcterms:created xsi:type="dcterms:W3CDTF">2014-02-11T08:42:57Z</dcterms:created>
  <dcterms:modified xsi:type="dcterms:W3CDTF">2021-05-29T01:43:09Z</dcterms:modified>
</cp:coreProperties>
</file>