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5"/>
  </p:notesMasterIdLst>
  <p:sldIdLst>
    <p:sldId id="257" r:id="rId2"/>
    <p:sldId id="321" r:id="rId3"/>
    <p:sldId id="279" r:id="rId4"/>
    <p:sldId id="322" r:id="rId5"/>
    <p:sldId id="317" r:id="rId6"/>
    <p:sldId id="316" r:id="rId7"/>
    <p:sldId id="318" r:id="rId8"/>
    <p:sldId id="282" r:id="rId9"/>
    <p:sldId id="315" r:id="rId10"/>
    <p:sldId id="285" r:id="rId11"/>
    <p:sldId id="335" r:id="rId12"/>
    <p:sldId id="336" r:id="rId13"/>
    <p:sldId id="337" r:id="rId14"/>
    <p:sldId id="334" r:id="rId15"/>
    <p:sldId id="330" r:id="rId16"/>
    <p:sldId id="286" r:id="rId17"/>
    <p:sldId id="287" r:id="rId18"/>
    <p:sldId id="288" r:id="rId19"/>
    <p:sldId id="289" r:id="rId20"/>
    <p:sldId id="290" r:id="rId21"/>
    <p:sldId id="325" r:id="rId22"/>
    <p:sldId id="291" r:id="rId23"/>
    <p:sldId id="292" r:id="rId24"/>
    <p:sldId id="294" r:id="rId25"/>
    <p:sldId id="293" r:id="rId26"/>
    <p:sldId id="296" r:id="rId27"/>
    <p:sldId id="297" r:id="rId28"/>
    <p:sldId id="298" r:id="rId29"/>
    <p:sldId id="299" r:id="rId30"/>
    <p:sldId id="331" r:id="rId31"/>
    <p:sldId id="329" r:id="rId32"/>
    <p:sldId id="301" r:id="rId33"/>
    <p:sldId id="302" r:id="rId34"/>
    <p:sldId id="341" r:id="rId35"/>
    <p:sldId id="340" r:id="rId36"/>
    <p:sldId id="332" r:id="rId37"/>
    <p:sldId id="303" r:id="rId38"/>
    <p:sldId id="310" r:id="rId39"/>
    <p:sldId id="312" r:id="rId40"/>
    <p:sldId id="333" r:id="rId41"/>
    <p:sldId id="314" r:id="rId42"/>
    <p:sldId id="338" r:id="rId43"/>
    <p:sldId id="339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29.05.2021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8\Antialiasing_Compare.avi" TargetMode="Externa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8\SMAA-Enhanced-Subpixel-Morphological-Antialiasing.avi" TargetMode="External"/><Relationship Id="rId4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8\MSAA(8x)%20vs%20FXAA(High)%20-%20Sapphire%20HD7970.avi" TargetMode="External"/><Relationship Id="rId4" Type="http://schemas.openxmlformats.org/officeDocument/2006/relationships/image" Target="../media/image8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.2021\8\TXAA%20&#1074;%20Assassins%20Creed%20III.avi" TargetMode="External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Сглаживание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1</a:t>
            </a:r>
            <a:r>
              <a:rPr lang="ru-RU" sz="2800" dirty="0" smtClean="0"/>
              <a:t>. Методы сглаживания полигонов</a:t>
            </a:r>
            <a:br>
              <a:rPr lang="ru-RU" sz="2800" dirty="0" smtClean="0"/>
            </a:b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[1/4]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Классический вариант – алгоритм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Wo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может и сам частично сглаживать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точки размеров 10,30,50,70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7145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 GL_POINT_SMOOTH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полигонов </a:t>
            </a:r>
            <a:r>
              <a:rPr lang="ru-RU" sz="2800" dirty="0" err="1" smtClean="0"/>
              <a:t>полигонов</a:t>
            </a:r>
            <a:r>
              <a:rPr lang="ru-RU" sz="2800" dirty="0" smtClean="0"/>
              <a:t>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10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3430741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glHint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(GL_LINE_SMOOTH_HINT, GL_NICEST );</a:t>
            </a:r>
          </a:p>
          <a:p>
            <a:r>
              <a:rPr lang="en-US" dirty="0" err="1" smtClean="0">
                <a:latin typeface="Consolas" pitchFamily="49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(GL_LINE_SMOOTH );</a:t>
            </a:r>
            <a:endParaRPr lang="ru-RU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149080"/>
            <a:ext cx="4838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4077072"/>
            <a:ext cx="1584176" cy="221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1" y="1181100"/>
            <a:ext cx="1715844" cy="2213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14"/>
          <p:cNvGrpSpPr/>
          <p:nvPr/>
        </p:nvGrpSpPr>
        <p:grpSpPr>
          <a:xfrm>
            <a:off x="3923928" y="1772816"/>
            <a:ext cx="3168352" cy="1152128"/>
            <a:chOff x="3923928" y="1772816"/>
            <a:chExt cx="3168352" cy="1152128"/>
          </a:xfrm>
        </p:grpSpPr>
        <p:sp>
          <p:nvSpPr>
            <p:cNvPr id="10" name="Овал 9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Группа 15"/>
          <p:cNvGrpSpPr/>
          <p:nvPr/>
        </p:nvGrpSpPr>
        <p:grpSpPr>
          <a:xfrm>
            <a:off x="3923928" y="4772769"/>
            <a:ext cx="3168352" cy="1152128"/>
            <a:chOff x="3923928" y="1772816"/>
            <a:chExt cx="3168352" cy="1152128"/>
          </a:xfrm>
        </p:grpSpPr>
        <p:sp>
          <p:nvSpPr>
            <p:cNvPr id="17" name="Овал 16"/>
            <p:cNvSpPr/>
            <p:nvPr/>
          </p:nvSpPr>
          <p:spPr>
            <a:xfrm>
              <a:off x="3923928" y="1772816"/>
              <a:ext cx="1152128" cy="115212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 стрелкой 17"/>
            <p:cNvCxnSpPr>
              <a:stCxn id="17" idx="6"/>
            </p:cNvCxnSpPr>
            <p:nvPr/>
          </p:nvCxnSpPr>
          <p:spPr>
            <a:xfrm>
              <a:off x="5076056" y="2348880"/>
              <a:ext cx="2016224" cy="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в</a:t>
            </a:r>
            <a:r>
              <a:rPr lang="en-US" sz="2800" dirty="0" smtClean="0"/>
              <a:t> OpenGL</a:t>
            </a:r>
            <a:r>
              <a:rPr lang="ru-RU" sz="2800" dirty="0" smtClean="0"/>
              <a:t>:</a:t>
            </a:r>
            <a:br>
              <a:rPr lang="ru-RU" sz="2800" dirty="0" smtClean="0"/>
            </a:br>
            <a:r>
              <a:rPr lang="ru-RU" sz="2400" dirty="0" smtClean="0"/>
              <a:t>линии толщиной 1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</a:t>
            </a:r>
            <a:r>
              <a:rPr lang="ru-RU" dirty="0" smtClean="0"/>
              <a:t> Сглаживание </a:t>
            </a:r>
            <a:r>
              <a:rPr lang="ru-RU" dirty="0" smtClean="0">
                <a:solidFill>
                  <a:schemeClr val="tx1"/>
                </a:solidFill>
              </a:rPr>
              <a:t>примитивов </a:t>
            </a:r>
            <a:r>
              <a:rPr lang="en-US" dirty="0" smtClean="0">
                <a:solidFill>
                  <a:schemeClr val="tx1"/>
                </a:solidFill>
              </a:rPr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5" name="Группа 19"/>
          <p:cNvGrpSpPr/>
          <p:nvPr/>
        </p:nvGrpSpPr>
        <p:grpSpPr>
          <a:xfrm>
            <a:off x="611560" y="1340768"/>
            <a:ext cx="7829550" cy="2014538"/>
            <a:chOff x="611560" y="1340768"/>
            <a:chExt cx="7829550" cy="2014538"/>
          </a:xfrm>
        </p:grpSpPr>
        <p:pic>
          <p:nvPicPr>
            <p:cNvPr id="29707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1340768"/>
              <a:ext cx="7829550" cy="201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11560" y="1988840"/>
              <a:ext cx="2462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FF000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Без сглаживания</a:t>
              </a:r>
              <a:endParaRPr lang="ru-RU" sz="20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6" name="Группа 20"/>
          <p:cNvGrpSpPr/>
          <p:nvPr/>
        </p:nvGrpSpPr>
        <p:grpSpPr>
          <a:xfrm>
            <a:off x="539552" y="4221088"/>
            <a:ext cx="7996238" cy="2033588"/>
            <a:chOff x="539552" y="4221088"/>
            <a:chExt cx="7996238" cy="2033588"/>
          </a:xfrm>
        </p:grpSpPr>
        <p:pic>
          <p:nvPicPr>
            <p:cNvPr id="29706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4221088"/>
              <a:ext cx="7996238" cy="2033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539552" y="4869160"/>
              <a:ext cx="25106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B05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Со сглаживанием</a:t>
              </a:r>
              <a:endParaRPr lang="ru-RU" sz="2000" dirty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2. Методы сглаживания всей сцены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[1/8]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2348880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всей сцены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(SSAA) – избыточная выборка</a:t>
            </a: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800100" lvl="4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MultySample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(MSAA) – множественная выборка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5218" y="1215802"/>
            <a:ext cx="25447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9406" y="1196752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8443" y="3808190"/>
            <a:ext cx="25622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2097856" y="2152427"/>
            <a:ext cx="2241550" cy="614363"/>
            <a:chOff x="606" y="1616"/>
            <a:chExt cx="1412" cy="387"/>
          </a:xfrm>
        </p:grpSpPr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606" y="1616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>
              <a:off x="930" y="1797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3885381" y="4778152"/>
            <a:ext cx="2241550" cy="614363"/>
            <a:chOff x="1903" y="3270"/>
            <a:chExt cx="1412" cy="387"/>
          </a:xfrm>
        </p:grpSpPr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903" y="3270"/>
              <a:ext cx="318" cy="387"/>
            </a:xfrm>
            <a:prstGeom prst="rect">
              <a:avLst/>
            </a:prstGeom>
            <a:noFill/>
            <a:ln w="25400">
              <a:solidFill>
                <a:srgbClr val="CD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2227" y="3451"/>
              <a:ext cx="1088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9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39631" y="3808190"/>
            <a:ext cx="25368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432568" y="1215802"/>
            <a:ext cx="935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Без АА</a:t>
            </a:r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1332681" y="5895752"/>
            <a:ext cx="1639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ru-RU" sz="2400" dirty="0" smtClean="0">
                <a:solidFill>
                  <a:schemeClr val="tx1"/>
                </a:solidFill>
              </a:rPr>
              <a:t>малые сдвиги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[3/8]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499992" y="4653136"/>
            <a:ext cx="4171950" cy="1570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/>
              <a:t>gl</a:t>
            </a:r>
            <a:r>
              <a:rPr lang="en-US" sz="1600" b="1"/>
              <a:t>ClearAccum </a:t>
            </a:r>
            <a:r>
              <a:rPr lang="en-US" sz="1600"/>
              <a:t>(</a:t>
            </a:r>
            <a:r>
              <a:rPr lang="ru-RU" sz="1600"/>
              <a:t> </a:t>
            </a:r>
            <a:r>
              <a:rPr lang="en-US" sz="1600" i="1"/>
              <a:t>0, 0, 0, 1 </a:t>
            </a:r>
            <a:r>
              <a:rPr lang="en-US" sz="1600"/>
              <a:t>) ;</a:t>
            </a:r>
            <a:endParaRPr lang="ru-RU" sz="1600"/>
          </a:p>
          <a:p>
            <a:pPr>
              <a:lnSpc>
                <a:spcPct val="120000"/>
              </a:lnSpc>
            </a:pPr>
            <a:r>
              <a:rPr lang="en-US" sz="1600" i="1"/>
              <a:t>i =1..n</a:t>
            </a:r>
          </a:p>
          <a:p>
            <a:pPr>
              <a:lnSpc>
                <a:spcPct val="120000"/>
              </a:lnSpc>
            </a:pPr>
            <a:r>
              <a:rPr lang="en-US" sz="1600" i="1"/>
              <a:t>	</a:t>
            </a:r>
            <a:r>
              <a:rPr lang="en-US" sz="1600"/>
              <a:t>RenderWithShift ( i</a:t>
            </a:r>
            <a:r>
              <a:rPr lang="en-US" sz="1600" i="1"/>
              <a:t> </a:t>
            </a:r>
            <a:r>
              <a:rPr lang="en-US" sz="1600"/>
              <a:t>)</a:t>
            </a:r>
            <a:r>
              <a:rPr lang="en-US" sz="1600" i="1"/>
              <a:t> ;</a:t>
            </a:r>
          </a:p>
          <a:p>
            <a:pPr>
              <a:lnSpc>
                <a:spcPct val="120000"/>
              </a:lnSpc>
            </a:pPr>
            <a:r>
              <a:rPr lang="en-US" sz="1600"/>
              <a:t>	</a:t>
            </a: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GL_ACCUM,</a:t>
            </a:r>
            <a:r>
              <a:rPr lang="en-US" sz="1600"/>
              <a:t> </a:t>
            </a:r>
            <a:r>
              <a:rPr lang="ru-RU" sz="1600" i="1"/>
              <a:t>1.0</a:t>
            </a:r>
            <a:r>
              <a:rPr lang="en-US" sz="1600" i="1"/>
              <a:t> </a:t>
            </a:r>
            <a:r>
              <a:rPr lang="ru-RU" sz="1600" i="1"/>
              <a:t>/</a:t>
            </a:r>
            <a:r>
              <a:rPr lang="en-US" sz="1600" i="1"/>
              <a:t> n</a:t>
            </a:r>
            <a:r>
              <a:rPr lang="en-US" sz="1600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  <a:endParaRPr lang="en-US" sz="1600"/>
          </a:p>
          <a:p>
            <a:pPr>
              <a:lnSpc>
                <a:spcPct val="120000"/>
              </a:lnSpc>
            </a:pPr>
            <a:r>
              <a:rPr lang="ru-RU" sz="1600"/>
              <a:t>gl</a:t>
            </a:r>
            <a:r>
              <a:rPr lang="ru-RU" sz="1600" b="1"/>
              <a:t>Accum</a:t>
            </a:r>
            <a:r>
              <a:rPr lang="en-US" sz="1600" b="1"/>
              <a:t> </a:t>
            </a:r>
            <a:r>
              <a:rPr lang="ru-RU" sz="1600"/>
              <a:t>(</a:t>
            </a:r>
            <a:r>
              <a:rPr lang="en-US" sz="1600"/>
              <a:t> </a:t>
            </a:r>
            <a:r>
              <a:rPr lang="ru-RU" sz="1600"/>
              <a:t>GL_RETURN,</a:t>
            </a:r>
            <a:r>
              <a:rPr lang="en-US" sz="1600"/>
              <a:t> </a:t>
            </a:r>
            <a:r>
              <a:rPr lang="ru-RU" sz="1600" i="1"/>
              <a:t>1</a:t>
            </a:r>
            <a:r>
              <a:rPr lang="en-US" sz="1600" i="1"/>
              <a:t> </a:t>
            </a:r>
            <a:r>
              <a:rPr lang="ru-RU" sz="1600"/>
              <a:t>)</a:t>
            </a:r>
            <a:r>
              <a:rPr lang="en-US" sz="1600"/>
              <a:t> </a:t>
            </a:r>
            <a:r>
              <a:rPr lang="ru-RU" sz="1600"/>
              <a:t>;</a:t>
            </a:r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23850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1044575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1044575" y="3354388"/>
            <a:ext cx="1438275" cy="143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323850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23850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44575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1763713" y="4075113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1763713" y="3354388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Rectangle 28"/>
          <p:cNvSpPr>
            <a:spLocks noChangeArrowheads="1"/>
          </p:cNvSpPr>
          <p:nvPr/>
        </p:nvSpPr>
        <p:spPr bwMode="auto">
          <a:xfrm>
            <a:off x="1763713" y="2635250"/>
            <a:ext cx="1438275" cy="14382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29"/>
          <p:cNvSpPr>
            <a:spLocks noChangeArrowheads="1"/>
          </p:cNvSpPr>
          <p:nvPr/>
        </p:nvSpPr>
        <p:spPr bwMode="auto">
          <a:xfrm>
            <a:off x="827088" y="3212977"/>
            <a:ext cx="1944712" cy="1944812"/>
          </a:xfrm>
          <a:custGeom>
            <a:avLst/>
            <a:gdLst>
              <a:gd name="T0" fmla="*/ 2147483647 w 21600"/>
              <a:gd name="T1" fmla="*/ 1124364263 h 21600"/>
              <a:gd name="T2" fmla="*/ 115542638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D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4572000" y="1700808"/>
            <a:ext cx="39980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Сцена </a:t>
            </a:r>
            <a:r>
              <a:rPr lang="ru-RU" dirty="0" err="1" smtClean="0"/>
              <a:t>рендериться</a:t>
            </a:r>
            <a:r>
              <a:rPr lang="ru-RU" dirty="0" smtClean="0"/>
              <a:t> </a:t>
            </a:r>
            <a:r>
              <a:rPr lang="ru-RU" i="1" dirty="0" smtClean="0"/>
              <a:t>несколько раз</a:t>
            </a:r>
            <a:br>
              <a:rPr lang="ru-RU" i="1" dirty="0" smtClean="0"/>
            </a:br>
            <a:r>
              <a:rPr lang="ru-RU" i="1" dirty="0" smtClean="0"/>
              <a:t>с малыми сдвигами</a:t>
            </a:r>
          </a:p>
          <a:p>
            <a:endParaRPr lang="ru-RU" dirty="0" smtClean="0"/>
          </a:p>
          <a:p>
            <a:r>
              <a:rPr lang="ru-RU" dirty="0" smtClean="0"/>
              <a:t>Результат - </a:t>
            </a:r>
            <a:r>
              <a:rPr lang="ru-RU" b="1" dirty="0" err="1" smtClean="0"/>
              <a:t>осредняется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7356 C 0.0217 -0.07356 0.0434 -0.04811 0.0434 -0.01619 C 0.0434 0.01527 0.0217 0.04164 -0.00417 0.04164 C -0.03021 0.04164 -0.05105 0.01527 -0.05105 -0.01619 C -0.05105 -0.04811 -0.03021 -0.07356 -0.00417 -0.07356 Z " pathEditMode="relative" rAng="0" ptsTypes="fffff">
                                      <p:cBhvr>
                                        <p:cTn id="1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(идея)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[4/8]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725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1484313"/>
            <a:ext cx="32131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AutoShape 18"/>
          <p:cNvSpPr>
            <a:spLocks noChangeArrowheads="1"/>
          </p:cNvSpPr>
          <p:nvPr/>
        </p:nvSpPr>
        <p:spPr bwMode="auto">
          <a:xfrm>
            <a:off x="4067175" y="2852738"/>
            <a:ext cx="865188" cy="576262"/>
          </a:xfrm>
          <a:custGeom>
            <a:avLst/>
            <a:gdLst>
              <a:gd name="T0" fmla="*/ 830295949 w 21600"/>
              <a:gd name="T1" fmla="*/ 0 h 21600"/>
              <a:gd name="T2" fmla="*/ 0 w 21600"/>
              <a:gd name="T3" fmla="*/ 205079566 h 21600"/>
              <a:gd name="T4" fmla="*/ 830295949 w 21600"/>
              <a:gd name="T5" fmla="*/ 410159132 h 21600"/>
              <a:gd name="T6" fmla="*/ 1388109048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592138" y="4659313"/>
            <a:ext cx="333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Генерируем изображение </a:t>
            </a:r>
          </a:p>
          <a:p>
            <a:r>
              <a:rPr lang="ru-RU"/>
              <a:t>в удвоенном разрешении 4х4</a:t>
            </a: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487988" y="4652963"/>
            <a:ext cx="3044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Уменьшаем полученное </a:t>
            </a:r>
          </a:p>
          <a:p>
            <a:r>
              <a:rPr lang="ru-RU" dirty="0"/>
              <a:t>изображение</a:t>
            </a:r>
          </a:p>
          <a:p>
            <a:r>
              <a:rPr lang="ru-RU" dirty="0"/>
              <a:t>до исходного размера 2х2,</a:t>
            </a:r>
          </a:p>
          <a:p>
            <a:r>
              <a:rPr lang="ru-RU" dirty="0"/>
              <a:t>усредняя </a:t>
            </a:r>
            <a:r>
              <a:rPr lang="ru-RU" dirty="0" err="1"/>
              <a:t>субпиксели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 с отрезком)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[5/8]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Picture 8" descr="AA_r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AA_r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2424" y="1196752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AA_r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45182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95287" y="3789140"/>
            <a:ext cx="935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Без АА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7019924" y="1484090"/>
            <a:ext cx="1639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Результат АА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148064" y="5949280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dirty="0"/>
              <a:t>Вспомогательное изображение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3203574" y="2349277"/>
            <a:ext cx="576263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 rot="13659277">
            <a:off x="5690659" y="2987828"/>
            <a:ext cx="576262" cy="358775"/>
          </a:xfrm>
          <a:prstGeom prst="notchedRightArrow">
            <a:avLst>
              <a:gd name="adj1" fmla="val 49556"/>
              <a:gd name="adj2" fmla="val 72569"/>
            </a:avLst>
          </a:prstGeom>
          <a:solidFill>
            <a:srgbClr val="00CD00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-4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/>
              <a:t>(пример с кольцом)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[6/8]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67544" y="1196752"/>
            <a:ext cx="492000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нарисовать </a:t>
            </a:r>
            <a:r>
              <a:rPr lang="ru-RU" dirty="0" smtClean="0"/>
              <a:t>кольцо</a:t>
            </a:r>
            <a:br>
              <a:rPr lang="ru-RU" dirty="0" smtClean="0"/>
            </a:br>
            <a:r>
              <a:rPr lang="ru-RU" dirty="0" smtClean="0"/>
              <a:t>размерностью </a:t>
            </a:r>
            <a:r>
              <a:rPr lang="ru-RU" b="1" dirty="0"/>
              <a:t>50х50</a:t>
            </a:r>
            <a:r>
              <a:rPr lang="ru-RU" dirty="0"/>
              <a:t> пикселей без ступенек</a:t>
            </a:r>
          </a:p>
        </p:txBody>
      </p:sp>
      <p:pic>
        <p:nvPicPr>
          <p:cNvPr id="19" name="Picture 5" descr="AA_ring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40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AA_ring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575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AA_r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6456" y="2297113"/>
            <a:ext cx="2700000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 descr="AA_ring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268760"/>
            <a:ext cx="7191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95537" y="5157192"/>
            <a:ext cx="2736304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Создаем изображение</a:t>
            </a:r>
          </a:p>
          <a:p>
            <a:r>
              <a:rPr lang="ru-RU" dirty="0"/>
              <a:t>1</a:t>
            </a:r>
            <a:r>
              <a:rPr lang="ru-RU" dirty="0" smtClean="0"/>
              <a:t>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  <a:p>
            <a:r>
              <a:rPr lang="ru-RU" dirty="0"/>
              <a:t>(т.е. в 4 раза больше)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131840" y="5445224"/>
            <a:ext cx="28797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Условно </a:t>
            </a:r>
            <a:r>
              <a:rPr lang="ru-RU" dirty="0" err="1"/>
              <a:t>растеризуем</a:t>
            </a:r>
            <a:r>
              <a:rPr lang="ru-RU" dirty="0"/>
              <a:t> изображение сеткой из</a:t>
            </a:r>
          </a:p>
          <a:p>
            <a:r>
              <a:rPr lang="ru-RU" dirty="0" smtClean="0"/>
              <a:t>100 </a:t>
            </a:r>
            <a:r>
              <a:rPr lang="ru-RU" dirty="0" err="1"/>
              <a:t>х</a:t>
            </a:r>
            <a:r>
              <a:rPr lang="ru-RU" dirty="0"/>
              <a:t> </a:t>
            </a:r>
            <a:r>
              <a:rPr lang="ru-RU" dirty="0" smtClean="0"/>
              <a:t>100 </a:t>
            </a:r>
            <a:r>
              <a:rPr lang="ru-RU" dirty="0"/>
              <a:t>пикселей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6156325" y="5241925"/>
            <a:ext cx="2520131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Усредняем цвет в каждой </a:t>
            </a:r>
            <a:r>
              <a:rPr lang="ru-RU" dirty="0" smtClean="0"/>
              <a:t>группе</a:t>
            </a:r>
            <a:br>
              <a:rPr lang="ru-RU" dirty="0" smtClean="0"/>
            </a:br>
            <a:r>
              <a:rPr lang="ru-RU" dirty="0" smtClean="0"/>
              <a:t>из 2х2 </a:t>
            </a:r>
            <a:r>
              <a:rPr lang="ru-RU" dirty="0"/>
              <a:t>пикселей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(эффект лесенки)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[1/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4" descr="AA_error_jagg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267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99592" y="4902259"/>
            <a:ext cx="698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spAutoFit/>
          </a:bodyPr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Лестничный эффект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stair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step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Ступенчатость/зубчатость (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jaggies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[7/8]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8752" y="1485264"/>
            <a:ext cx="19614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3861288"/>
            <a:ext cx="19967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861288"/>
            <a:ext cx="200754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4288" y="3861048"/>
            <a:ext cx="20595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5348" y="1485024"/>
            <a:ext cx="195906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611560" y="1484784"/>
            <a:ext cx="1872208" cy="1872208"/>
            <a:chOff x="611560" y="1484784"/>
            <a:chExt cx="1872208" cy="1872208"/>
          </a:xfrm>
        </p:grpSpPr>
        <p:sp>
          <p:nvSpPr>
            <p:cNvPr id="11" name="Прямоугольник 10"/>
            <p:cNvSpPr>
              <a:spLocks noChangeAspect="1"/>
            </p:cNvSpPr>
            <p:nvPr/>
          </p:nvSpPr>
          <p:spPr>
            <a:xfrm>
              <a:off x="611560" y="1484784"/>
              <a:ext cx="1872208" cy="1872208"/>
            </a:xfrm>
            <a:prstGeom prst="rect">
              <a:avLst/>
            </a:prstGeom>
            <a:noFill/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>
              <a:spLocks noChangeAspect="1"/>
            </p:cNvSpPr>
            <p:nvPr/>
          </p:nvSpPr>
          <p:spPr>
            <a:xfrm>
              <a:off x="1043608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1043608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>
              <a:spLocks noChangeAspect="1"/>
            </p:cNvSpPr>
            <p:nvPr/>
          </p:nvSpPr>
          <p:spPr>
            <a:xfrm>
              <a:off x="1943720" y="1916832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>
              <a:spLocks noChangeAspect="1"/>
            </p:cNvSpPr>
            <p:nvPr/>
          </p:nvSpPr>
          <p:spPr>
            <a:xfrm>
              <a:off x="1943720" y="2816944"/>
              <a:ext cx="108000" cy="108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ClearType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[8/8]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4" name="Рисунок 23" descr="200px-27_subpixel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12776"/>
            <a:ext cx="1905000" cy="19050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2915816" y="1988840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Горизонтальное расширение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утраивается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осредняется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по 4 соседям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слева-справа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67544" y="3284984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9 пикселей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LCD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27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субпикселей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561964"/>
            <a:ext cx="45624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Прямоугольник 28"/>
          <p:cNvSpPr/>
          <p:nvPr/>
        </p:nvSpPr>
        <p:spPr>
          <a:xfrm>
            <a:off x="2339752" y="5714092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сглаживания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23928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стандартное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52120" y="5714092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</a:t>
            </a:r>
          </a:p>
          <a:p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40355" y="2996952"/>
            <a:ext cx="5580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10</a:t>
            </a:r>
          </a:p>
          <a:p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Natural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ClearType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DirectWrite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входит в состав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DirectX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11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2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1x2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9" name="AutoShape 9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AutoShape 14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5275263" y="5084763"/>
            <a:ext cx="33289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на 2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4х из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/>
      <p:bldP spid="19" grpId="0" animBg="1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MSAA-</a:t>
            </a:r>
            <a:r>
              <a:rPr lang="ru-RU" sz="2800" dirty="0" smtClean="0">
                <a:solidFill>
                  <a:schemeClr val="tx1"/>
                </a:solidFill>
              </a:rPr>
              <a:t>4</a:t>
            </a:r>
            <a:r>
              <a:rPr lang="en-US" sz="2800" dirty="0" smtClean="0">
                <a:solidFill>
                  <a:schemeClr val="tx1"/>
                </a:solidFill>
              </a:rPr>
              <a:t>x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multy</a:t>
            </a:r>
            <a:r>
              <a:rPr lang="en-US" sz="2400" dirty="0" smtClean="0"/>
              <a:t>-sampling </a:t>
            </a:r>
            <a:r>
              <a:rPr lang="ru-RU" sz="2400" dirty="0" smtClean="0"/>
              <a:t>2</a:t>
            </a:r>
            <a:r>
              <a:rPr lang="en-US" sz="2400" dirty="0" smtClean="0"/>
              <a:t>x2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31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200" y="1465263"/>
            <a:ext cx="32575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4138613" y="2852738"/>
            <a:ext cx="865187" cy="576262"/>
          </a:xfrm>
          <a:custGeom>
            <a:avLst/>
            <a:gdLst>
              <a:gd name="T0" fmla="*/ 830292426 w 21600"/>
              <a:gd name="T1" fmla="*/ 0 h 21600"/>
              <a:gd name="T2" fmla="*/ 0 w 21600"/>
              <a:gd name="T3" fmla="*/ 205079566 h 21600"/>
              <a:gd name="T4" fmla="*/ 830292426 w 21600"/>
              <a:gd name="T5" fmla="*/ 410159132 h 21600"/>
              <a:gd name="T6" fmla="*/ 1388104880 w 21600"/>
              <a:gd name="T7" fmla="*/ 20507956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4403 h 21600"/>
              <a:gd name="T14" fmla="*/ 16459 w 21600"/>
              <a:gd name="T15" fmla="*/ 1719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20" y="0"/>
                </a:moveTo>
                <a:lnTo>
                  <a:pt x="12920" y="4403"/>
                </a:lnTo>
                <a:lnTo>
                  <a:pt x="3375" y="4403"/>
                </a:lnTo>
                <a:lnTo>
                  <a:pt x="3375" y="17197"/>
                </a:lnTo>
                <a:lnTo>
                  <a:pt x="12920" y="17197"/>
                </a:lnTo>
                <a:lnTo>
                  <a:pt x="1292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403"/>
                </a:moveTo>
                <a:lnTo>
                  <a:pt x="1350" y="17197"/>
                </a:lnTo>
                <a:lnTo>
                  <a:pt x="2700" y="17197"/>
                </a:lnTo>
                <a:lnTo>
                  <a:pt x="2700" y="4403"/>
                </a:lnTo>
                <a:close/>
              </a:path>
              <a:path w="21600" h="21600">
                <a:moveTo>
                  <a:pt x="0" y="4403"/>
                </a:moveTo>
                <a:lnTo>
                  <a:pt x="0" y="17197"/>
                </a:lnTo>
                <a:lnTo>
                  <a:pt x="675" y="17197"/>
                </a:lnTo>
                <a:lnTo>
                  <a:pt x="675" y="4403"/>
                </a:lnTo>
                <a:close/>
              </a:path>
            </a:pathLst>
          </a:custGeom>
          <a:solidFill>
            <a:srgbClr val="00CD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68313" y="5157788"/>
            <a:ext cx="3263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Граница объекта пересекает</a:t>
            </a:r>
          </a:p>
          <a:p>
            <a:r>
              <a:rPr lang="ru-RU" dirty="0"/>
              <a:t>2 пикселя из 4х</a:t>
            </a:r>
          </a:p>
        </p:txBody>
      </p:sp>
      <p:sp>
        <p:nvSpPr>
          <p:cNvPr id="17" name="AutoShape 6" descr="Диагональный кирпич"/>
          <p:cNvSpPr>
            <a:spLocks noChangeArrowheads="1"/>
          </p:cNvSpPr>
          <p:nvPr/>
        </p:nvSpPr>
        <p:spPr bwMode="auto">
          <a:xfrm flipH="1">
            <a:off x="414338" y="1441450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8" descr="Диагональный кирпич"/>
          <p:cNvSpPr>
            <a:spLocks noChangeArrowheads="1"/>
          </p:cNvSpPr>
          <p:nvPr/>
        </p:nvSpPr>
        <p:spPr bwMode="auto">
          <a:xfrm flipH="1">
            <a:off x="5076825" y="1412875"/>
            <a:ext cx="3457575" cy="3455988"/>
          </a:xfrm>
          <a:prstGeom prst="rtTriangle">
            <a:avLst/>
          </a:prstGeom>
          <a:pattFill prst="diagBrick">
            <a:fgClr>
              <a:srgbClr val="0000FF">
                <a:alpha val="50195"/>
              </a:srgbClr>
            </a:fgClr>
            <a:bgClr>
              <a:schemeClr val="bg1">
                <a:alpha val="50195"/>
              </a:schemeClr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275263" y="5084763"/>
            <a:ext cx="347960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Каждый пиксель разбивается</a:t>
            </a:r>
          </a:p>
          <a:p>
            <a:r>
              <a:rPr lang="ru-RU" dirty="0">
                <a:solidFill>
                  <a:schemeClr val="tx2"/>
                </a:solidFill>
              </a:rPr>
              <a:t>на 4 </a:t>
            </a:r>
            <a:r>
              <a:rPr lang="ru-RU" dirty="0" err="1">
                <a:solidFill>
                  <a:schemeClr val="tx2"/>
                </a:solidFill>
              </a:rPr>
              <a:t>субпикселя</a:t>
            </a:r>
            <a:r>
              <a:rPr lang="ru-RU" dirty="0">
                <a:solidFill>
                  <a:schemeClr val="tx2"/>
                </a:solidFill>
              </a:rPr>
              <a:t>, но расчет</a:t>
            </a:r>
          </a:p>
          <a:p>
            <a:r>
              <a:rPr lang="ru-RU" dirty="0">
                <a:solidFill>
                  <a:schemeClr val="tx2"/>
                </a:solidFill>
              </a:rPr>
              <a:t>проводится только в </a:t>
            </a:r>
            <a:r>
              <a:rPr lang="ru-RU" dirty="0" smtClean="0">
                <a:solidFill>
                  <a:schemeClr val="tx2"/>
                </a:solidFill>
              </a:rPr>
              <a:t>8ми </a:t>
            </a:r>
            <a:r>
              <a:rPr lang="ru-RU" dirty="0">
                <a:solidFill>
                  <a:schemeClr val="tx2"/>
                </a:solidFill>
              </a:rPr>
              <a:t>из </a:t>
            </a:r>
            <a:r>
              <a:rPr lang="ru-RU" dirty="0" smtClean="0">
                <a:solidFill>
                  <a:schemeClr val="tx2"/>
                </a:solidFill>
              </a:rPr>
              <a:t>16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23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(примеры паттернов/шаблонов/</a:t>
            </a:r>
            <a:r>
              <a:rPr lang="ru-RU" sz="2400" dirty="0" err="1" smtClean="0"/>
              <a:t>субпикселей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Сглаживание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53582"/>
            <a:ext cx="8604448" cy="249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4"/>
          <p:cNvGrpSpPr>
            <a:grpSpLocks/>
          </p:cNvGrpSpPr>
          <p:nvPr/>
        </p:nvGrpSpPr>
        <p:grpSpPr bwMode="auto">
          <a:xfrm>
            <a:off x="1836467" y="3580855"/>
            <a:ext cx="6223001" cy="2719388"/>
            <a:chOff x="1686" y="2568"/>
            <a:chExt cx="3920" cy="1713"/>
          </a:xfrm>
        </p:grpSpPr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99" y="2835"/>
              <a:ext cx="3330" cy="1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1686" y="2568"/>
              <a:ext cx="392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dirty="0"/>
                <a:t>CFAA </a:t>
              </a:r>
              <a:r>
                <a:rPr lang="en-US" sz="1600" dirty="0" smtClean="0"/>
                <a:t>(Custom-filter AA) - </a:t>
              </a:r>
              <a:r>
                <a:rPr lang="ru-RU" sz="1600" dirty="0"/>
                <a:t>модификация </a:t>
              </a:r>
              <a:r>
                <a:rPr lang="en-US" sz="1600" dirty="0"/>
                <a:t>MSAA</a:t>
              </a:r>
              <a:r>
                <a:rPr lang="ru-RU" sz="1600" dirty="0"/>
                <a:t> от </a:t>
              </a:r>
              <a:r>
                <a:rPr lang="en-US" sz="1600" dirty="0" smtClean="0"/>
                <a:t>ATI</a:t>
              </a:r>
              <a:endParaRPr lang="en-US" sz="1600" dirty="0"/>
            </a:p>
            <a:p>
              <a:r>
                <a:rPr lang="en-US" sz="1600" dirty="0" smtClean="0"/>
                <a:t>CSAA (Coverage Sampling AA) - </a:t>
              </a:r>
              <a:r>
                <a:rPr lang="ru-RU" sz="1600" dirty="0" smtClean="0"/>
                <a:t>модификация </a:t>
              </a:r>
              <a:r>
                <a:rPr lang="en-US" sz="1600" dirty="0" smtClean="0"/>
                <a:t>MSAA</a:t>
              </a:r>
              <a:r>
                <a:rPr lang="ru-RU" sz="1600" dirty="0" smtClean="0"/>
                <a:t> от </a:t>
              </a:r>
              <a:r>
                <a:rPr lang="en-US" sz="1600" dirty="0" smtClean="0"/>
                <a:t>NVIDIA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Picture 3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948" y="1612183"/>
            <a:ext cx="8176508" cy="419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(2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[2/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SA_M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3746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A_SA_S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3746" y="1199852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(4 </a:t>
            </a:r>
            <a:r>
              <a:rPr lang="ru-RU" sz="2400" dirty="0" err="1" smtClean="0">
                <a:solidFill>
                  <a:schemeClr val="tx1"/>
                </a:solidFill>
              </a:rPr>
              <a:t>сэмпла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[3/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AA_SA_MS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3786858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AA_SA_SS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>
                <a:solidFill>
                  <a:schemeClr val="tx1"/>
                </a:solidFill>
              </a:rPr>
              <a:t>SSAA</a:t>
            </a:r>
            <a:r>
              <a:rPr lang="ru-RU" sz="2800" dirty="0" smtClean="0">
                <a:solidFill>
                  <a:schemeClr val="tx1"/>
                </a:solidFill>
              </a:rPr>
              <a:t> и </a:t>
            </a:r>
            <a:r>
              <a:rPr lang="en-US" sz="2800" dirty="0" smtClean="0">
                <a:solidFill>
                  <a:schemeClr val="tx1"/>
                </a:solidFill>
              </a:rPr>
              <a:t>MSAA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(8 </a:t>
            </a:r>
            <a:r>
              <a:rPr lang="ru-RU" sz="2400" dirty="0" err="1" smtClean="0">
                <a:solidFill>
                  <a:schemeClr val="tx1"/>
                </a:solidFill>
              </a:rPr>
              <a:t>сэмплов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[4/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SA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1652"/>
            <a:ext cx="3282702" cy="168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AA_SA_SS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2400" y="1197669"/>
            <a:ext cx="49117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AA_SA_MS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2400" y="3789040"/>
            <a:ext cx="49117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MSAA </a:t>
            </a:r>
            <a:r>
              <a:rPr lang="ru-RU" sz="2800" dirty="0" smtClean="0"/>
              <a:t>и </a:t>
            </a:r>
            <a:r>
              <a:rPr lang="en-US" sz="2800" dirty="0" smtClean="0"/>
              <a:t>CSAA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6</a:t>
            </a:r>
            <a:r>
              <a:rPr lang="ru-RU" dirty="0" smtClean="0"/>
              <a:t> Сравнение </a:t>
            </a:r>
            <a:r>
              <a:rPr lang="en-US" dirty="0" smtClean="0">
                <a:solidFill>
                  <a:schemeClr val="tx1"/>
                </a:solidFill>
              </a:rPr>
              <a:t>SSAA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en-US" dirty="0" smtClean="0">
                <a:solidFill>
                  <a:schemeClr val="tx1"/>
                </a:solidFill>
              </a:rPr>
              <a:t>MSAA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/>
              <a:t> [5/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Antialiasing_Compa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228255"/>
            <a:ext cx="8264918" cy="46490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5949280"/>
            <a:ext cx="6191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CSAA - Coverage Sampling AA (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аналог </a:t>
            </a:r>
            <a:r>
              <a:rPr lang="en-US" dirty="0" smtClean="0"/>
              <a:t>CFAA</a:t>
            </a:r>
            <a:r>
              <a:rPr lang="ru-RU" dirty="0" smtClean="0"/>
              <a:t> от </a:t>
            </a:r>
            <a:r>
              <a:rPr lang="en-US" dirty="0" smtClean="0"/>
              <a:t>ATI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(потеря мелких деталей)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Picture 5" descr="AA_error_loss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1" y="1916833"/>
            <a:ext cx="823802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3. Методы постобработки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Screen 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FSAA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 сглаживание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полученного изображения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772812"/>
          <a:ext cx="8208912" cy="453289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36304"/>
                <a:gridCol w="5472608"/>
              </a:tblGrid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Сокращенное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Полное название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Directionally Localized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EQAA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Enhanced Quality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Edge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FXAA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Fast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approXimate</a:t>
                      </a:r>
                      <a:r>
                        <a:rPr lang="en-US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GPAA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Geometric Post-process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GBAA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Geometry Buffer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MLAA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MorphoLogical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NFAA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Normal Filter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SRAA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Reconstruction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Second Depth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SMAA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Subpixel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Morphological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868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Transparent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AntiAliasing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[2/4]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 descr="AA_WOW_n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196752"/>
            <a:ext cx="712787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39552" y="5877272"/>
            <a:ext cx="81369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dirty="0" smtClean="0"/>
              <a:t>FXAA – однопроходный пиксельный </a:t>
            </a:r>
            <a:r>
              <a:rPr lang="ru-RU" dirty="0" err="1" smtClean="0"/>
              <a:t>шейдер</a:t>
            </a:r>
            <a:r>
              <a:rPr lang="ru-RU" dirty="0" smtClean="0"/>
              <a:t> </a:t>
            </a:r>
            <a:r>
              <a:rPr lang="ru-RU" dirty="0"/>
              <a:t>для этапа </a:t>
            </a:r>
            <a:r>
              <a:rPr lang="ru-RU" dirty="0" smtClean="0"/>
              <a:t>постобработки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 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2400" dirty="0" smtClean="0"/>
              <a:t>(World of Tank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[3/4]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390525" y="1413792"/>
            <a:ext cx="6969125" cy="1314450"/>
            <a:chOff x="246" y="1208"/>
            <a:chExt cx="4390" cy="828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3379" y="1253"/>
              <a:ext cx="125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Без сглаживания</a:t>
              </a:r>
            </a:p>
          </p:txBody>
        </p:sp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6" y="1208"/>
              <a:ext cx="3042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390525" y="2853655"/>
            <a:ext cx="7956550" cy="1419225"/>
            <a:chOff x="246" y="2115"/>
            <a:chExt cx="5012" cy="894"/>
          </a:xfrm>
        </p:grpSpPr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3334" y="2115"/>
              <a:ext cx="1924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небольшое замыливание</a:t>
              </a:r>
            </a:p>
          </p:txBody>
        </p:sp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6" y="2115"/>
              <a:ext cx="3039" cy="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390525" y="4364955"/>
            <a:ext cx="8286750" cy="1584325"/>
            <a:chOff x="246" y="3067"/>
            <a:chExt cx="5220" cy="998"/>
          </a:xfrm>
        </p:grpSpPr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6" y="3068"/>
              <a:ext cx="3039" cy="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3334" y="3067"/>
              <a:ext cx="2132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dirty="0"/>
                <a:t>Сглаживание </a:t>
              </a:r>
              <a:r>
                <a:rPr lang="en-US" dirty="0"/>
                <a:t>FXAA + sharpen</a:t>
              </a:r>
            </a:p>
            <a:p>
              <a:pPr>
                <a:buFontTx/>
                <a:buChar char="•"/>
              </a:pPr>
              <a:r>
                <a:rPr lang="ru-RU" dirty="0"/>
                <a:t> </a:t>
              </a:r>
              <a:r>
                <a:rPr lang="ru-RU" sz="1600" dirty="0"/>
                <a:t>уменьшение ступенчатости</a:t>
              </a:r>
            </a:p>
            <a:p>
              <a:pPr>
                <a:buFontTx/>
                <a:buChar char="•"/>
              </a:pPr>
              <a:r>
                <a:rPr lang="en-US" sz="1600" dirty="0"/>
                <a:t> </a:t>
              </a:r>
              <a:r>
                <a:rPr lang="ru-RU" sz="1600" dirty="0"/>
                <a:t>замыливание</a:t>
              </a:r>
              <a:r>
                <a:rPr lang="en-US" sz="1600" dirty="0"/>
                <a:t> </a:t>
              </a:r>
              <a:r>
                <a:rPr lang="ru-RU" sz="1600" dirty="0"/>
                <a:t>убрано резкостью</a:t>
              </a:r>
            </a:p>
            <a:p>
              <a:pPr>
                <a:buFontTx/>
                <a:buChar char="•"/>
              </a:pPr>
              <a:r>
                <a:rPr lang="ru-RU" sz="1600" dirty="0"/>
                <a:t> незначительные артефакты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4" name="Picture 9" descr="AA_post_NFA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0" descr="AA_post_DLA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581128"/>
            <a:ext cx="316197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 descr="AA_post_FXA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889120"/>
            <a:ext cx="315684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 descr="AA_post_DLAA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581128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 descr="AA_post_FXAA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2889120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 descr="AA_post_NFAA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920" y="1196752"/>
            <a:ext cx="315945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FX</a:t>
            </a:r>
            <a:r>
              <a:rPr lang="ru-RU" sz="2400" dirty="0" smtClean="0"/>
              <a:t>AA)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1" name="Рисунок 10" descr="FX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060848"/>
            <a:ext cx="5724525" cy="40481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7584" y="1196752"/>
            <a:ext cx="7207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совершается один проход по всем пикселям изображения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усредняются цвета соседних пикселей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</a:t>
            </a:r>
            <a:r>
              <a:rPr lang="en-US" sz="2800" dirty="0" smtClean="0"/>
              <a:t>FX</a:t>
            </a:r>
            <a:r>
              <a:rPr lang="ru-RU" sz="2800" dirty="0" smtClean="0"/>
              <a:t>AA, DLAA, NF</a:t>
            </a:r>
            <a:r>
              <a:rPr lang="en-US" sz="2800" dirty="0" smtClean="0"/>
              <a:t>AA</a:t>
            </a:r>
            <a:br>
              <a:rPr lang="en-US" sz="2800" dirty="0" smtClean="0"/>
            </a:br>
            <a:r>
              <a:rPr lang="en-US" sz="2400" dirty="0" smtClean="0"/>
              <a:t>(MLAA)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Пост-обработка  </a:t>
            </a:r>
            <a:r>
              <a:rPr lang="en-US" dirty="0" smtClean="0"/>
              <a:t>[4/4]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Рисунок 11" descr="MLA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2690" y="1844824"/>
            <a:ext cx="7035694" cy="448408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7544" y="1137518"/>
            <a:ext cx="84353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изображение разбивается на Z, L и U -образные части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происходит смешением цветов пикселей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этих частях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smtClean="0"/>
              <a:t>4. Методы </a:t>
            </a:r>
            <a:r>
              <a:rPr lang="ru-RU" sz="2800" dirty="0" smtClean="0"/>
              <a:t>сглаживания движения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Motion blur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MBAA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Temporal AA (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TxAA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изображения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 время движения</a:t>
            </a:r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dirty="0" smtClean="0"/>
              <a:t>Когда объекты в кадре движутся,</a:t>
            </a:r>
            <a:br>
              <a:rPr lang="ru-RU" dirty="0" smtClean="0"/>
            </a:br>
            <a:r>
              <a:rPr lang="ru-RU" dirty="0" smtClean="0"/>
              <a:t>они постоянно то попадают в пиксели, то покидают их</a:t>
            </a:r>
          </a:p>
          <a:p>
            <a:endParaRPr lang="ru-RU" dirty="0" smtClean="0"/>
          </a:p>
          <a:p>
            <a:r>
              <a:rPr lang="ru-RU" dirty="0" smtClean="0"/>
              <a:t>В результате – возникает весьма неприятный эффект «дребезжания», который особо заметен при: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очень медленном движении (доля пикселя за кадр)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 размере полигонов с пиксель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</a:t>
            </a:r>
            <a:r>
              <a:rPr lang="en-US" sz="2800" dirty="0" smtClean="0"/>
              <a:t>MBAA</a:t>
            </a:r>
            <a:r>
              <a:rPr lang="ru-RU" sz="2800" dirty="0" smtClean="0"/>
              <a:t>-4</a:t>
            </a:r>
            <a:br>
              <a:rPr lang="ru-RU" sz="2800" dirty="0" smtClean="0"/>
            </a:br>
            <a:r>
              <a:rPr lang="ru-RU" sz="2400" dirty="0" smtClean="0"/>
              <a:t>(пролет шарика над поверхностью)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</a:t>
            </a:r>
            <a:r>
              <a:rPr lang="ru-RU" dirty="0" smtClean="0"/>
              <a:t> Сглаживание </a:t>
            </a:r>
            <a:r>
              <a:rPr lang="en-US" dirty="0" smtClean="0"/>
              <a:t>TAA  [2/2]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51407" y="1190079"/>
            <a:ext cx="72047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Цель: анимация (1 сек) пролета шарика </a:t>
            </a:r>
            <a:r>
              <a:rPr lang="ru-RU" dirty="0" smtClean="0"/>
              <a:t>с </a:t>
            </a:r>
            <a:r>
              <a:rPr lang="ru-RU" dirty="0"/>
              <a:t>размытием (25 кадров)</a:t>
            </a:r>
          </a:p>
        </p:txBody>
      </p:sp>
      <p:pic>
        <p:nvPicPr>
          <p:cNvPr id="12" name="Picture 12" descr="AA_blur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617762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 descr="AA_blur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893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 descr="AA_blur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2218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9" descr="AA_blur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7981" y="1627287"/>
            <a:ext cx="1333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AA_blur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2277392"/>
            <a:ext cx="1008063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6131" y="5499324"/>
            <a:ext cx="952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488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33193" y="5432649"/>
            <a:ext cx="9525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00068" y="5442174"/>
            <a:ext cx="9525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AutoShape 30"/>
          <p:cNvSpPr>
            <a:spLocks noChangeArrowheads="1"/>
          </p:cNvSpPr>
          <p:nvPr/>
        </p:nvSpPr>
        <p:spPr bwMode="auto">
          <a:xfrm>
            <a:off x="100900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2593331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AutoShape 32"/>
          <p:cNvSpPr>
            <a:spLocks noChangeArrowheads="1"/>
          </p:cNvSpPr>
          <p:nvPr/>
        </p:nvSpPr>
        <p:spPr bwMode="auto">
          <a:xfrm>
            <a:off x="4177656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auto">
          <a:xfrm>
            <a:off x="5833418" y="5118199"/>
            <a:ext cx="720725" cy="288925"/>
          </a:xfrm>
          <a:prstGeom prst="downArrow">
            <a:avLst>
              <a:gd name="adj1" fmla="val 49778"/>
              <a:gd name="adj2" fmla="val 57694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(Панель управления </a:t>
            </a:r>
            <a:r>
              <a:rPr lang="en-US" sz="2400" dirty="0" smtClean="0"/>
              <a:t>NVIDIA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445864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797152"/>
            <a:ext cx="3886200" cy="1514475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  <a:miter lim="800000"/>
            <a:headEnd/>
            <a:tailEnd/>
          </a:ln>
        </p:spPr>
      </p:pic>
      <p:grpSp>
        <p:nvGrpSpPr>
          <p:cNvPr id="17" name="Группа 16"/>
          <p:cNvGrpSpPr/>
          <p:nvPr/>
        </p:nvGrpSpPr>
        <p:grpSpPr>
          <a:xfrm>
            <a:off x="1907704" y="2708920"/>
            <a:ext cx="5328592" cy="2088232"/>
            <a:chOff x="1907704" y="2708920"/>
            <a:chExt cx="5328592" cy="208823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907704" y="2708920"/>
              <a:ext cx="2088232" cy="936104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 стрелкой 11"/>
            <p:cNvCxnSpPr>
              <a:stCxn id="10" idx="3"/>
            </p:cNvCxnSpPr>
            <p:nvPr/>
          </p:nvCxnSpPr>
          <p:spPr>
            <a:xfrm>
              <a:off x="3995936" y="3176972"/>
              <a:ext cx="3240360" cy="162018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/>
              <a:t>Crysis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2" name="Рисунок 11" descr="AA_test_R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12976"/>
            <a:ext cx="439968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AA_test_G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43996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(нарушение шрифта)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39552" y="4835623"/>
            <a:ext cx="8064896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контура шрифта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помощи специальных программных инструкций из шрифтового файл</a:t>
            </a:r>
          </a:p>
          <a:p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 более четкого отображения букв при низком разрешением экрана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при отображении текста в мелком кегле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556792"/>
            <a:ext cx="27527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67544" y="1556792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Исходный текст: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194942"/>
            <a:ext cx="36671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899592" y="2564904"/>
            <a:ext cx="2151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9646" y="3573016"/>
            <a:ext cx="36766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67544" y="3933056"/>
            <a:ext cx="27363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 4х +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Hinting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Примеры производительности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en-US" sz="2400" dirty="0" smtClean="0"/>
              <a:t>Half-Life </a:t>
            </a:r>
            <a:r>
              <a:rPr lang="ru-RU" sz="2400" dirty="0" smtClean="0"/>
              <a:t>2)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Производительность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40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" name="Рисунок 9" descr="AA_test_R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5699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AA_test_G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59" y="1196752"/>
            <a:ext cx="419504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Видео-демонстрация </a:t>
            </a:r>
            <a:r>
              <a:rPr lang="en-US" sz="2800" dirty="0" smtClean="0"/>
              <a:t>SMAA </a:t>
            </a:r>
            <a:r>
              <a:rPr lang="ru-RU" sz="2800" dirty="0" smtClean="0"/>
              <a:t>от С</a:t>
            </a:r>
            <a:r>
              <a:rPr lang="en-US" sz="2800" dirty="0" err="1" smtClean="0"/>
              <a:t>ryTek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41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3" name="SMAA-Enhanced-Subpixel-Morphological-Antialiasing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214246"/>
            <a:ext cx="6840760" cy="513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46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err="1" smtClean="0"/>
              <a:t>PLAGame</a:t>
            </a:r>
            <a:r>
              <a:rPr lang="en-US" sz="2800" dirty="0" smtClean="0"/>
              <a:t> Benchmark 8x MSAA </a:t>
            </a:r>
            <a:r>
              <a:rPr lang="en-US" sz="2800" dirty="0" err="1" smtClean="0"/>
              <a:t>vs</a:t>
            </a:r>
            <a:r>
              <a:rPr lang="en-US" sz="2800" dirty="0" smtClean="0"/>
              <a:t> FXAA(High)</a:t>
            </a:r>
            <a:br>
              <a:rPr lang="en-US" sz="2800" dirty="0" smtClean="0"/>
            </a:br>
            <a:r>
              <a:rPr lang="en-US" sz="2400" dirty="0" smtClean="0"/>
              <a:t>on Sapphire HD7970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42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MSAA(8x) vs FXAA(High) - Sapphire HD797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TXAA </a:t>
            </a:r>
            <a:r>
              <a:rPr lang="ru-RU" sz="2800" dirty="0" smtClean="0"/>
              <a:t>в </a:t>
            </a:r>
            <a:r>
              <a:rPr lang="en-US" sz="2800" dirty="0" smtClean="0"/>
              <a:t>Assassins Creed III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10</a:t>
            </a:r>
            <a:r>
              <a:rPr lang="ru-RU" dirty="0" smtClean="0"/>
              <a:t> Демонстрация </a:t>
            </a:r>
            <a:r>
              <a:rPr lang="en-US" dirty="0" smtClean="0"/>
              <a:t>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43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TXAA в Assassins Creed III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484784"/>
            <a:ext cx="8208912" cy="4617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2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7544" y="1340768"/>
            <a:ext cx="4140359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42767" y="3212976"/>
            <a:ext cx="4105697" cy="3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5"/>
          <p:cNvSpPr>
            <a:spLocks noGrp="1"/>
          </p:cNvSpPr>
          <p:nvPr>
            <p:ph sz="quarter" idx="1"/>
          </p:nvPr>
        </p:nvSpPr>
        <p:spPr>
          <a:xfrm>
            <a:off x="467544" y="4509120"/>
            <a:ext cx="3024336" cy="3600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Чайник + сетка пикселей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5652120" y="2852936"/>
            <a:ext cx="3024336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Желаемая растеризация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центру пикселя)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2132856"/>
            <a:ext cx="4395099" cy="32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79852"/>
            <a:ext cx="3428995" cy="515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(растеризация чайника по разным позициям)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85059"/>
            <a:ext cx="3744416" cy="28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124744"/>
            <a:ext cx="4544169" cy="5270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(гамма-коррекция)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6.1.1</a:t>
            </a:r>
            <a:r>
              <a:rPr lang="en-US" dirty="0" smtClean="0"/>
              <a:t> </a:t>
            </a:r>
            <a:r>
              <a:rPr lang="ru-RU" dirty="0" smtClean="0"/>
              <a:t>Проблемы растеризации  </a:t>
            </a:r>
            <a:r>
              <a:rPr lang="en-US" dirty="0" smtClean="0"/>
              <a:t>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7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985664"/>
          </a:xfrm>
        </p:spPr>
        <p:txBody>
          <a:bodyPr>
            <a:noAutofit/>
          </a:bodyPr>
          <a:lstStyle/>
          <a:p>
            <a:pPr marL="0" indent="45720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Эффект 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ступенчатости / лесенки / зубчатости/гребенчатости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aliasing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возникает в результате </a:t>
            </a:r>
            <a:r>
              <a:rPr lang="ru-RU" sz="18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погрешности растеризации</a:t>
            </a:r>
          </a:p>
          <a:p>
            <a:pPr marL="0" indent="457200">
              <a:spcAft>
                <a:spcPct val="20000"/>
              </a:spcAft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3" y="2204864"/>
            <a:ext cx="317461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5"/>
          <p:cNvSpPr txBox="1">
            <a:spLocks/>
          </p:cNvSpPr>
          <p:nvPr/>
        </p:nvSpPr>
        <p:spPr>
          <a:xfrm>
            <a:off x="467544" y="5323656"/>
            <a:ext cx="5544616" cy="9856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Замечание: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зависит от гаммы монитора: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(особенно это заметно на тонких узорах и тексте)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436095" y="5229200"/>
          <a:ext cx="1224137" cy="527059"/>
        </p:xfrm>
        <a:graphic>
          <a:graphicData uri="http://schemas.openxmlformats.org/presentationml/2006/ole">
            <p:oleObj spid="_x0000_s1031" name="Equation" r:id="rId5" imgW="914400" imgH="39348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7020272" y="5733256"/>
          <a:ext cx="1625600" cy="558800"/>
        </p:xfrm>
        <a:graphic>
          <a:graphicData uri="http://schemas.openxmlformats.org/presentationml/2006/ole">
            <p:oleObj spid="_x0000_s1032" name="Equation" r:id="rId6" imgW="1625400" imgH="558720" progId="Equation.DSMT4">
              <p:embed/>
            </p:oleObj>
          </a:graphicData>
        </a:graphic>
      </p:graphicFrame>
      <p:sp>
        <p:nvSpPr>
          <p:cNvPr id="13" name="Умножение 12"/>
          <p:cNvSpPr/>
          <p:nvPr/>
        </p:nvSpPr>
        <p:spPr>
          <a:xfrm>
            <a:off x="4932040" y="4869160"/>
            <a:ext cx="2016224" cy="1224136"/>
          </a:xfrm>
          <a:prstGeom prst="mathMultiply">
            <a:avLst>
              <a:gd name="adj1" fmla="val 323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Сглаживание изображения</a:t>
            </a:r>
            <a:br>
              <a:rPr lang="ru-RU" sz="2800" dirty="0" smtClean="0"/>
            </a:br>
            <a:r>
              <a:rPr lang="ru-RU" sz="2400" dirty="0" smtClean="0"/>
              <a:t>(классы методов)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</a:t>
            </a:r>
            <a:r>
              <a:rPr lang="en-US" dirty="0" smtClean="0"/>
              <a:t>1</a:t>
            </a:r>
            <a:r>
              <a:rPr lang="ru-RU" dirty="0" smtClean="0"/>
              <a:t>.2 Методы сглаживания</a:t>
            </a:r>
          </a:p>
          <a:p>
            <a:pPr algn="l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43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342900" indent="-342900">
              <a:spcBef>
                <a:spcPts val="0"/>
              </a:spcBef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Статическое сглаживание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spatial 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образа каждого примитива на этапе растеризации</a:t>
            </a:r>
          </a:p>
          <a:p>
            <a:pPr marL="1098000" lvl="4" indent="-2304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Wu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сглаживание всей сцены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Full Scene AA, FSAA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Super-Sample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(избыточная выборка)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211580" lvl="3" indent="-342900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MSAA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Multy-Sample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 (множественная выборка)</a:t>
            </a:r>
          </a:p>
          <a:p>
            <a:pPr marL="702900" lvl="2" indent="-342900">
              <a:spcBef>
                <a:spcPts val="60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фильтрация полученного изображения (постобработка)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FXAA - Fast </a:t>
            </a: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approXimate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DLAA - Directionally Localized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NFAA - Normal Filter AA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EdgeAA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, MLAA, SRAA, SDAA, TAA ,…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3">
              <a:spcBef>
                <a:spcPts val="0"/>
              </a:spcBef>
              <a:buClrTx/>
              <a:buFont typeface="Wingdings" pitchFamily="2" charset="2"/>
              <a:buChar char="Ø"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Сглаживание во времени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temporal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AA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lvl="2" indent="0">
              <a:spcBef>
                <a:spcPts val="180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Фильтрация текстур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Мип-текстурирование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Mip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Поточечная выборка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Sampling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Билинейная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Tri-Linear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spcBef>
                <a:spcPts val="0"/>
              </a:spcBef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Анизотропая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Anisotropic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2752</TotalTime>
  <Words>1374</Words>
  <Application>Microsoft Office PowerPoint</Application>
  <PresentationFormat>Экран (4:3)</PresentationFormat>
  <Paragraphs>320</Paragraphs>
  <Slides>43</Slides>
  <Notes>42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RU</vt:lpstr>
      <vt:lpstr>Equation</vt:lpstr>
      <vt:lpstr>(Сглаживание)</vt:lpstr>
      <vt:lpstr>Проблемы малости разрешения экрана (эффект лесенки)</vt:lpstr>
      <vt:lpstr>Проблемы малости разрешения экрана (потеря мелких деталей)</vt:lpstr>
      <vt:lpstr>Проблемы малости разрешения экрана (нарушение шрифта)</vt:lpstr>
      <vt:lpstr>Проблемы малости разрешения экрана (растеризация чайника)</vt:lpstr>
      <vt:lpstr>Проблемы малости разрешения экрана (растеризация чайника по центру пикселя)</vt:lpstr>
      <vt:lpstr>Проблемы малости разрешения экрана (растеризация чайника по разным позициям)</vt:lpstr>
      <vt:lpstr>Проблемы малости разрешения экрана (гамма-коррекция)</vt:lpstr>
      <vt:lpstr>Сглаживание изображения (классы методов)</vt:lpstr>
      <vt:lpstr>1. Методы сглаживания полигонов </vt:lpstr>
      <vt:lpstr>Сглаживание полигонов в OpenGL: точки размеров 10,30,50,70</vt:lpstr>
      <vt:lpstr>Сглаживание полигонов полигонов в OpenGL: линии толщиной 10</vt:lpstr>
      <vt:lpstr>Сглаживание в OpenGL: линии толщиной 1</vt:lpstr>
      <vt:lpstr>2. Методы сглаживания всей сцены</vt:lpstr>
      <vt:lpstr>Сглаживание SSAA</vt:lpstr>
      <vt:lpstr>Сглаживание SSAA (малые сдвиги)</vt:lpstr>
      <vt:lpstr>Сглаживание SSAA-4 (идея)</vt:lpstr>
      <vt:lpstr>Сглаживание SSAA-4 (пример с отрезком)</vt:lpstr>
      <vt:lpstr>Сглаживание SSAA-4 (пример с кольцом)</vt:lpstr>
      <vt:lpstr>Сглаживание SSAA (примеры паттернов/шаблонов/субпикселей)</vt:lpstr>
      <vt:lpstr>Сглаживание SSAA (ClearType)</vt:lpstr>
      <vt:lpstr>Сглаживание MSAA-2x  (multy-sampling 1x2)</vt:lpstr>
      <vt:lpstr>Сглаживание MSAA-4x  (multy-sampling 2x2)</vt:lpstr>
      <vt:lpstr>Сглаживание MSAA (примеры паттернов/шаблонов/субпикселей)</vt:lpstr>
      <vt:lpstr>Сравнение SSAA и MSAA</vt:lpstr>
      <vt:lpstr>Сравнение SSAA и MSAA (2 сэмпла)</vt:lpstr>
      <vt:lpstr>Сравнение SSAA и MSAA (4 сэмпла)</vt:lpstr>
      <vt:lpstr>Сравнение SSAA и MSAA (8 сэмплов)</vt:lpstr>
      <vt:lpstr>Сравнение MSAA и CSAA</vt:lpstr>
      <vt:lpstr>3. Методы постобработки</vt:lpstr>
      <vt:lpstr>Сравнение FXAA, DLAA , NFAA (World of Tank)</vt:lpstr>
      <vt:lpstr>Сравнение FXAA, DLAA , NFAA (World of Tank)</vt:lpstr>
      <vt:lpstr>Сравнение FXAA, DLAA, NFAA</vt:lpstr>
      <vt:lpstr>Сравнение FXAA, DLAA, NFAA (FXAA)</vt:lpstr>
      <vt:lpstr>Сравнение FXAA, DLAA, NFAA (MLAA)</vt:lpstr>
      <vt:lpstr>4. Методы сглаживания движения</vt:lpstr>
      <vt:lpstr>Сглаживание MBAA-4 (пролет шарика над поверхностью)</vt:lpstr>
      <vt:lpstr>Примеры производительности (Панель управления NVIDIA)</vt:lpstr>
      <vt:lpstr>Примеры производительности (Crysis)</vt:lpstr>
      <vt:lpstr>Примеры производительности  (Half-Life 2)</vt:lpstr>
      <vt:lpstr>Видео-демонстрация SMAA от СryTek</vt:lpstr>
      <vt:lpstr>PLAGame Benchmark 8x MSAA vs FXAA(High) on Sapphire HD7970</vt:lpstr>
      <vt:lpstr>TXAA в Assassins Creed III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270</cp:revision>
  <dcterms:created xsi:type="dcterms:W3CDTF">2014-02-11T08:42:57Z</dcterms:created>
  <dcterms:modified xsi:type="dcterms:W3CDTF">2021-05-29T01:37:18Z</dcterms:modified>
</cp:coreProperties>
</file>