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sldIdLst>
    <p:sldId id="294" r:id="rId2"/>
    <p:sldId id="301" r:id="rId3"/>
    <p:sldId id="311" r:id="rId4"/>
    <p:sldId id="312" r:id="rId5"/>
    <p:sldId id="314" r:id="rId6"/>
    <p:sldId id="302" r:id="rId7"/>
    <p:sldId id="303" r:id="rId8"/>
    <p:sldId id="304" r:id="rId9"/>
    <p:sldId id="305" r:id="rId10"/>
    <p:sldId id="309" r:id="rId11"/>
    <p:sldId id="306" r:id="rId12"/>
    <p:sldId id="317" r:id="rId13"/>
    <p:sldId id="318" r:id="rId14"/>
    <p:sldId id="308" r:id="rId15"/>
    <p:sldId id="310" r:id="rId16"/>
    <p:sldId id="313" r:id="rId17"/>
    <p:sldId id="315" r:id="rId18"/>
    <p:sldId id="316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00CC00"/>
    <a:srgbClr val="FF99FF"/>
    <a:srgbClr val="FFCCFF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1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smtClean="0"/>
              <a:t>Фракталы</a:t>
            </a:r>
            <a:r>
              <a:rPr lang="en-US" sz="360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ea typeface="Times New Roman" pitchFamily="18" charset="0"/>
                <a:cs typeface="Arial" charset="0"/>
              </a:rPr>
              <a:t>Салфетка </a:t>
            </a:r>
            <a:r>
              <a:rPr lang="ru-RU" sz="2800" dirty="0" err="1" smtClean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Серпинского</a:t>
            </a:r>
            <a:endParaRPr lang="ru-RU" sz="1800" dirty="0">
              <a:ea typeface="Times New Roman" pitchFamily="18" charset="0"/>
              <a:cs typeface="Arial" charset="0"/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Виды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Рисунок 5" descr="465px-Animated_construction_of_Sierpinski_Triangl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2811124"/>
            <a:ext cx="3493021" cy="3605699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899592" y="3107430"/>
            <a:ext cx="3970784" cy="1329682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 равностороннего треугольника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вырезается центр в виде равностороннего треугольника</a:t>
            </a:r>
          </a:p>
        </p:txBody>
      </p:sp>
      <p:pic>
        <p:nvPicPr>
          <p:cNvPr id="11" name="Рисунок 10" descr="Sierpinsky_triangle_(evolution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1196752"/>
            <a:ext cx="8208912" cy="1588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0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/>
              <a:t>Дракон </a:t>
            </a:r>
            <a:r>
              <a:rPr lang="ru-RU" sz="2800" dirty="0" err="1" smtClean="0"/>
              <a:t>Хартера</a:t>
            </a:r>
            <a:r>
              <a:rPr lang="ru-RU" sz="2800" dirty="0" smtClean="0"/>
              <a:t> — </a:t>
            </a:r>
            <a:r>
              <a:rPr lang="ru-RU" sz="2800" dirty="0" err="1" smtClean="0"/>
              <a:t>Хейтуэя</a:t>
            </a: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Виды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 descr="DragonCurveEvolutio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196751"/>
            <a:ext cx="7632848" cy="5088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240135"/>
            <a:ext cx="3096344" cy="3103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ea typeface="Times New Roman" pitchFamily="18" charset="0"/>
                <a:cs typeface="Arial" charset="0"/>
              </a:rPr>
              <a:t>Т-квадрат</a:t>
            </a:r>
            <a:endParaRPr lang="ru-RU" sz="1800" dirty="0">
              <a:ea typeface="Times New Roman" pitchFamily="18" charset="0"/>
              <a:cs typeface="Arial" charset="0"/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.2.4 Пример программы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" name="Рисунок 9" descr="Tqua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196752"/>
            <a:ext cx="8267737" cy="1728192"/>
          </a:xfrm>
          <a:prstGeom prst="rect">
            <a:avLst/>
          </a:prstGeom>
        </p:spPr>
      </p:pic>
      <p:sp>
        <p:nvSpPr>
          <p:cNvPr id="13" name="Содержимое 7"/>
          <p:cNvSpPr>
            <a:spLocks noGrp="1"/>
          </p:cNvSpPr>
          <p:nvPr>
            <p:ph sz="quarter" idx="1"/>
          </p:nvPr>
        </p:nvSpPr>
        <p:spPr>
          <a:xfrm>
            <a:off x="323528" y="2880000"/>
            <a:ext cx="1656184" cy="338554"/>
          </a:xfrm>
        </p:spPr>
        <p:txBody>
          <a:bodyPr wrap="square">
            <a:sp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Итерация №1</a:t>
            </a:r>
          </a:p>
        </p:txBody>
      </p:sp>
      <p:sp>
        <p:nvSpPr>
          <p:cNvPr id="14" name="Содержимое 7"/>
          <p:cNvSpPr txBox="1">
            <a:spLocks/>
          </p:cNvSpPr>
          <p:nvPr/>
        </p:nvSpPr>
        <p:spPr>
          <a:xfrm>
            <a:off x="1979712" y="2880000"/>
            <a:ext cx="1656184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Итерация №2</a:t>
            </a:r>
          </a:p>
        </p:txBody>
      </p:sp>
      <p:sp>
        <p:nvSpPr>
          <p:cNvPr id="15" name="Содержимое 7"/>
          <p:cNvSpPr txBox="1">
            <a:spLocks/>
          </p:cNvSpPr>
          <p:nvPr/>
        </p:nvSpPr>
        <p:spPr>
          <a:xfrm>
            <a:off x="4716016" y="3717032"/>
            <a:ext cx="1656184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Пример рекурсивной функции</a:t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для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построения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Т-фрактала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Содержимое 7"/>
          <p:cNvSpPr txBox="1">
            <a:spLocks/>
          </p:cNvSpPr>
          <p:nvPr/>
        </p:nvSpPr>
        <p:spPr>
          <a:xfrm>
            <a:off x="5292080" y="2880000"/>
            <a:ext cx="1656184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Итерация №4</a:t>
            </a:r>
          </a:p>
        </p:txBody>
      </p:sp>
      <p:sp>
        <p:nvSpPr>
          <p:cNvPr id="17" name="Содержимое 7"/>
          <p:cNvSpPr txBox="1">
            <a:spLocks/>
          </p:cNvSpPr>
          <p:nvPr/>
        </p:nvSpPr>
        <p:spPr>
          <a:xfrm>
            <a:off x="6948264" y="2880000"/>
            <a:ext cx="1656184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Итерация №5</a:t>
            </a:r>
          </a:p>
        </p:txBody>
      </p:sp>
      <p:sp>
        <p:nvSpPr>
          <p:cNvPr id="12" name="Содержимое 7"/>
          <p:cNvSpPr txBox="1">
            <a:spLocks/>
          </p:cNvSpPr>
          <p:nvPr/>
        </p:nvSpPr>
        <p:spPr>
          <a:xfrm>
            <a:off x="3635896" y="2874422"/>
            <a:ext cx="1656184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Итерация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№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15" grpId="0"/>
      <p:bldP spid="16" grpId="0"/>
      <p:bldP spid="17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197" y="1916038"/>
            <a:ext cx="47148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Множество Мандельброта</a:t>
            </a:r>
            <a:endParaRPr lang="ru-RU" sz="1800" dirty="0">
              <a:ea typeface="Times New Roman" pitchFamily="18" charset="0"/>
              <a:cs typeface="Arial" charset="0"/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.2.4 Пример программы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9084" y="1124744"/>
            <a:ext cx="302737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Содержимое 7"/>
          <p:cNvSpPr txBox="1">
            <a:spLocks/>
          </p:cNvSpPr>
          <p:nvPr/>
        </p:nvSpPr>
        <p:spPr>
          <a:xfrm>
            <a:off x="611560" y="1195958"/>
            <a:ext cx="3744416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Пример аналитической функции для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построения фрактала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Рисунок 7" descr="640px-Mandel_zoom_00_mandelbrot_set.jpg"/>
          <p:cNvPicPr/>
          <p:nvPr/>
        </p:nvPicPr>
        <p:blipFill>
          <a:blip r:embed="rId5" cstate="print">
            <a:grayscl/>
          </a:blip>
          <a:stretch>
            <a:fillRect/>
          </a:stretch>
        </p:blipFill>
        <p:spPr>
          <a:xfrm>
            <a:off x="5724128" y="4293096"/>
            <a:ext cx="2929887" cy="201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Генерация ландшафта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.2.5 Генерация объектов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1" name="Рисунок 10" descr="Фракталы-это интересно-познавательно-картинки_599844577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556792"/>
            <a:ext cx="7940838" cy="4322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Генерация листа папоротника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.2.5 Генерация объектов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Picture 19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79719"/>
            <a:ext cx="8410575" cy="2352675"/>
          </a:xfrm>
          <a:prstGeom prst="rect">
            <a:avLst/>
          </a:prstGeom>
          <a:noFill/>
        </p:spPr>
      </p:pic>
      <p:sp>
        <p:nvSpPr>
          <p:cNvPr id="8" name="Rectangle 201"/>
          <p:cNvSpPr>
            <a:spLocks noChangeArrowheads="1"/>
          </p:cNvSpPr>
          <p:nvPr/>
        </p:nvSpPr>
        <p:spPr bwMode="auto">
          <a:xfrm>
            <a:off x="686208" y="3541736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2000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итераций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Rectangle 201"/>
          <p:cNvSpPr>
            <a:spLocks noChangeArrowheads="1"/>
          </p:cNvSpPr>
          <p:nvPr/>
        </p:nvSpPr>
        <p:spPr bwMode="auto">
          <a:xfrm>
            <a:off x="2370385" y="3541736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4000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итераций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Rectangle 201"/>
          <p:cNvSpPr>
            <a:spLocks noChangeArrowheads="1"/>
          </p:cNvSpPr>
          <p:nvPr/>
        </p:nvSpPr>
        <p:spPr bwMode="auto">
          <a:xfrm>
            <a:off x="4077275" y="3541736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10000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итераций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201"/>
          <p:cNvSpPr>
            <a:spLocks noChangeArrowheads="1"/>
          </p:cNvSpPr>
          <p:nvPr/>
        </p:nvSpPr>
        <p:spPr bwMode="auto">
          <a:xfrm>
            <a:off x="5777474" y="3541736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50000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итераций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Rectangle 201"/>
          <p:cNvSpPr>
            <a:spLocks noChangeArrowheads="1"/>
          </p:cNvSpPr>
          <p:nvPr/>
        </p:nvSpPr>
        <p:spPr bwMode="auto">
          <a:xfrm>
            <a:off x="7487004" y="3541736"/>
            <a:ext cx="10801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200000 итераций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7" name="Picture 2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4293096"/>
            <a:ext cx="2520950" cy="1914525"/>
          </a:xfrm>
          <a:prstGeom prst="rect">
            <a:avLst/>
          </a:prstGeom>
          <a:noFill/>
        </p:spPr>
      </p:pic>
      <p:sp>
        <p:nvSpPr>
          <p:cNvPr id="18" name="Rectangle 201"/>
          <p:cNvSpPr>
            <a:spLocks noChangeArrowheads="1"/>
          </p:cNvSpPr>
          <p:nvPr/>
        </p:nvSpPr>
        <p:spPr bwMode="auto">
          <a:xfrm>
            <a:off x="4572000" y="4915326"/>
            <a:ext cx="158417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Увеличенный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фрагмент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листа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  <p:bldP spid="15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640px-Fracal_XaoS_-Fantastic_insect-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196752"/>
            <a:ext cx="3928978" cy="23328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Фрактальные изображения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.2.6 Фрактальные изображения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1" name="Рисунок 20" descr="640px-Fractal_Juli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848708"/>
            <a:ext cx="3312368" cy="2484276"/>
          </a:xfrm>
          <a:prstGeom prst="rect">
            <a:avLst/>
          </a:prstGeom>
        </p:spPr>
      </p:pic>
      <p:pic>
        <p:nvPicPr>
          <p:cNvPr id="27" name="Рисунок 26" descr="figurka_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9064" y="1196752"/>
            <a:ext cx="3204864" cy="2563891"/>
          </a:xfrm>
          <a:prstGeom prst="rect">
            <a:avLst/>
          </a:prstGeom>
        </p:spPr>
      </p:pic>
      <p:pic>
        <p:nvPicPr>
          <p:cNvPr id="29" name="Рисунок 28" descr="Glue1_800x6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35555" y="3645024"/>
            <a:ext cx="3552395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Fractal_tre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3717032"/>
            <a:ext cx="1815852" cy="25135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Фрактальная анимация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.2.6 Фрактальные изображения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" name="Рисунок 9" descr="geometry_fractal6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1196752"/>
            <a:ext cx="3810000" cy="2781300"/>
          </a:xfrm>
          <a:prstGeom prst="rect">
            <a:avLst/>
          </a:prstGeom>
        </p:spPr>
      </p:pic>
      <p:pic>
        <p:nvPicPr>
          <p:cNvPr id="12" name="Рисунок 11" descr="geometry_fractal6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1916832"/>
            <a:ext cx="2743194" cy="4005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Фрактальная анимация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</a:t>
            </a:r>
            <a:r>
              <a:rPr lang="en-US" dirty="0" smtClean="0"/>
              <a:t>1</a:t>
            </a:r>
            <a:r>
              <a:rPr lang="ru-RU" dirty="0" smtClean="0"/>
              <a:t>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.2.6 Фрактальные изображения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1" name="Рисунок 10" descr="geometry_fractal64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772816"/>
            <a:ext cx="4104456" cy="4104456"/>
          </a:xfrm>
          <a:prstGeom prst="rect">
            <a:avLst/>
          </a:prstGeom>
        </p:spPr>
      </p:pic>
      <p:pic>
        <p:nvPicPr>
          <p:cNvPr id="13" name="Рисунок 12" descr="geometry_fractal7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767830"/>
            <a:ext cx="4109442" cy="4109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Определение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.2.1 Определение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2411760" y="1219200"/>
            <a:ext cx="6264696" cy="913656"/>
          </a:xfrm>
        </p:spPr>
        <p:txBody>
          <a:bodyPr>
            <a:noAutofit/>
          </a:bodyPr>
          <a:lstStyle/>
          <a:p>
            <a:pPr marL="354013" indent="-354013" eaLnBrk="0" hangingPunct="0">
              <a:spcBef>
                <a:spcPts val="0"/>
              </a:spcBef>
              <a:buNone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Фрактал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(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fractus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- дробленый)  – 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объект, в точности или приближенно совпадающий с частью себя самого</a:t>
            </a:r>
          </a:p>
        </p:txBody>
      </p:sp>
      <p:sp>
        <p:nvSpPr>
          <p:cNvPr id="6" name="Содержимое 7"/>
          <p:cNvSpPr txBox="1">
            <a:spLocks/>
          </p:cNvSpPr>
          <p:nvPr/>
        </p:nvSpPr>
        <p:spPr>
          <a:xfrm>
            <a:off x="467544" y="2708920"/>
            <a:ext cx="8229600" cy="345638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Применение:</a:t>
            </a:r>
          </a:p>
          <a:p>
            <a:pPr marL="457200" marR="0" lvl="0" indent="-457200" algn="l" defTabSz="914400" rtl="0" eaLnBrk="0" fontAlgn="auto" latinLnBrk="0" hangingPunct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AutoNum type="arabicPeriod"/>
              <a:tabLst>
                <a:tab pos="177800" algn="l"/>
              </a:tabLst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естественных науках при моделировании: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пористых материалов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биологических популяций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нелинейных процессов типа турбулентности</a:t>
            </a:r>
          </a:p>
          <a:p>
            <a:pPr marL="457200" lvl="0" indent="-457200" eaLnBrk="0" fontAlgn="auto" hangingPunct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AutoNum type="arabicPeriod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информатике: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сжатии данных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построение изображений ландшафтов, облаков плазмы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нелинейных процессов</a:t>
            </a:r>
          </a:p>
          <a:p>
            <a:pPr marL="457200" lvl="0" indent="-457200" eaLnBrk="0" fontAlgn="auto" hangingPunct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AutoNum type="arabicPeriod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Прочее: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фрактальные антенны</a:t>
            </a:r>
          </a:p>
          <a:p>
            <a:pPr marL="914400" lvl="1" indent="-457200" eaLnBrk="0" fontAlgn="auto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Arial" pitchFamily="34" charset="0"/>
              <a:buChar char="•"/>
              <a:tabLst>
                <a:tab pos="177800" algn="l"/>
              </a:tabLs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анализ биржевых котировок</a:t>
            </a:r>
          </a:p>
        </p:txBody>
      </p:sp>
      <p:pic>
        <p:nvPicPr>
          <p:cNvPr id="7" name="Рисунок 6" descr="Kochsi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700808"/>
            <a:ext cx="1905000" cy="952500"/>
          </a:xfrm>
          <a:prstGeom prst="rect">
            <a:avLst/>
          </a:prstGeom>
        </p:spPr>
      </p:pic>
      <p:sp>
        <p:nvSpPr>
          <p:cNvPr id="9" name="Содержимое 7"/>
          <p:cNvSpPr txBox="1">
            <a:spLocks/>
          </p:cNvSpPr>
          <p:nvPr/>
        </p:nvSpPr>
        <p:spPr>
          <a:xfrm>
            <a:off x="2771800" y="2204864"/>
            <a:ext cx="5472608" cy="43204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54013" marR="0" lvl="0" indent="-354013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описывается уравнениями или алгоритмом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Фракталы в живой природе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.2.2 Фракталы в природе  </a:t>
            </a:r>
            <a:r>
              <a:rPr lang="en-US" dirty="0" smtClean="0"/>
              <a:t>[1/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3" name="Рисунок 12" descr="226px-Brain_cor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196752"/>
            <a:ext cx="2066544" cy="2194560"/>
          </a:xfrm>
          <a:prstGeom prst="rect">
            <a:avLst/>
          </a:prstGeom>
        </p:spPr>
      </p:pic>
      <p:pic>
        <p:nvPicPr>
          <p:cNvPr id="16" name="Рисунок 15" descr="320px-Leaf_1_we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1196752"/>
            <a:ext cx="2926080" cy="2194560"/>
          </a:xfrm>
          <a:prstGeom prst="rect">
            <a:avLst/>
          </a:prstGeom>
        </p:spPr>
      </p:pic>
      <p:pic>
        <p:nvPicPr>
          <p:cNvPr id="18" name="Рисунок 17" descr="318px-NautilusCutawayLogarithmicSpir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3452664"/>
            <a:ext cx="3816424" cy="288032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1196752"/>
            <a:ext cx="1554163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Prir5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80112" y="3501008"/>
            <a:ext cx="3096344" cy="2813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Фракталы в неживой природе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.2.2 Фракталы в природе  </a:t>
            </a:r>
            <a:r>
              <a:rPr lang="en-US" dirty="0" smtClean="0"/>
              <a:t>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" name="Рисунок 19" descr="Quartz_ois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3645024"/>
            <a:ext cx="2642094" cy="2664296"/>
          </a:xfrm>
          <a:prstGeom prst="rect">
            <a:avLst/>
          </a:prstGeom>
        </p:spPr>
      </p:pic>
      <p:pic>
        <p:nvPicPr>
          <p:cNvPr id="14" name="Рисунок 13" descr="Prir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1231436"/>
            <a:ext cx="5502020" cy="5040560"/>
          </a:xfrm>
          <a:prstGeom prst="rect">
            <a:avLst/>
          </a:prstGeom>
        </p:spPr>
      </p:pic>
      <p:pic>
        <p:nvPicPr>
          <p:cNvPr id="27" name="Рисунок 26" descr="Lightning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9609" y="1196752"/>
            <a:ext cx="2642775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Фракталы в неживой природе</a:t>
            </a:r>
            <a:br>
              <a:rPr lang="ru-RU" sz="2800" dirty="0" smtClean="0"/>
            </a:br>
            <a:r>
              <a:rPr lang="ru-RU" sz="2400" dirty="0" smtClean="0"/>
              <a:t>(снежинки на фотографиях Уилсона </a:t>
            </a:r>
            <a:r>
              <a:rPr lang="ru-RU" sz="2400" dirty="0" err="1" smtClean="0"/>
              <a:t>Бентли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.2.2 Фракталы в природе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9" name="Рисунок 8" descr="469px-SnowflakesWilsonBentle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1130" y="1183146"/>
            <a:ext cx="4016476" cy="5138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Дерево Пифагора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Виды  </a:t>
            </a:r>
            <a:r>
              <a:rPr lang="en-US" dirty="0" smtClean="0"/>
              <a:t>[1/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163214"/>
            <a:ext cx="8229600" cy="1705744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у квадрата на одной стороне строится прямоугольный треугольник</a:t>
            </a:r>
          </a:p>
          <a:p>
            <a:pPr marL="0" indent="0" eaLnBrk="0" hangingPunct="0"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сторонах прямоугольного треугольника расположены квадраты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Свойство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если площадь первого квадрата равна 1, то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 каждом уровне сумма площадей квадратов тоже будет равна 1.</a:t>
            </a:r>
          </a:p>
        </p:txBody>
      </p:sp>
      <p:pic>
        <p:nvPicPr>
          <p:cNvPr id="7" name="Рисунок 6" descr="Pythagoras_tree_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3" y="3091408"/>
            <a:ext cx="4272366" cy="2880000"/>
          </a:xfrm>
          <a:prstGeom prst="rect">
            <a:avLst/>
          </a:prstGeom>
        </p:spPr>
      </p:pic>
      <p:sp>
        <p:nvSpPr>
          <p:cNvPr id="10" name="Содержимое 7"/>
          <p:cNvSpPr txBox="1">
            <a:spLocks/>
          </p:cNvSpPr>
          <p:nvPr/>
        </p:nvSpPr>
        <p:spPr>
          <a:xfrm>
            <a:off x="1547664" y="5949280"/>
            <a:ext cx="2232248" cy="48160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/>
              <a:t>Классическое дерево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Содержимое 7"/>
          <p:cNvSpPr txBox="1">
            <a:spLocks/>
          </p:cNvSpPr>
          <p:nvPr/>
        </p:nvSpPr>
        <p:spPr>
          <a:xfrm>
            <a:off x="4499992" y="5827712"/>
            <a:ext cx="4176464" cy="48160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/>
              <a:t>Обнаженное обдуваемое дерево</a:t>
            </a:r>
            <a:br>
              <a:rPr lang="ru-RU" sz="1600" dirty="0" smtClean="0"/>
            </a:br>
            <a:r>
              <a:rPr lang="ru-RU" sz="1600" dirty="0" smtClean="0"/>
              <a:t>(линии соединяют центры треугольников)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2" name="Рисунок 11" descr="Pythagoras_tree_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2924944"/>
            <a:ext cx="3495954" cy="28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Леви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Виды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163214"/>
            <a:ext cx="4402832" cy="3057874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сторона бьется на 2 одинаковых перпендикулярных отрезка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177800" indent="176213" eaLnBrk="0"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спрямляема</a:t>
            </a:r>
          </a:p>
          <a:p>
            <a:pPr marL="177800" indent="176213" eaLnBrk="0"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дифференцируема</a:t>
            </a:r>
          </a:p>
          <a:p>
            <a:pPr marL="177800" indent="176213" eaLnBrk="0"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самопересекаема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177800" indent="176213" eaLnBrk="0" hangingPunct="0">
              <a:spcBef>
                <a:spcPts val="0"/>
              </a:spcBef>
              <a:buFont typeface="Arial" pitchFamily="34" charset="0"/>
              <a:buChar char="•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крона дерева Пифагора</a:t>
            </a:r>
          </a:p>
        </p:txBody>
      </p:sp>
      <p:pic>
        <p:nvPicPr>
          <p:cNvPr id="20" name="Рисунок 19" descr="Levy_curve_buildi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1196752"/>
            <a:ext cx="3240360" cy="5089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Коха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Виды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163214"/>
            <a:ext cx="8229600" cy="1705744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сторона бьется на 3 равных отрезка, средний заменяется на равносторонний треугольник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спрямляема, не дифференцируема, не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самопересекаема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" name="Рисунок 14" descr="228px-Koch_curve_construction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429000"/>
            <a:ext cx="2315335" cy="2376264"/>
          </a:xfrm>
          <a:prstGeom prst="rect">
            <a:avLst/>
          </a:prstGeom>
        </p:spPr>
      </p:pic>
      <p:sp>
        <p:nvSpPr>
          <p:cNvPr id="16" name="Содержимое 7"/>
          <p:cNvSpPr txBox="1">
            <a:spLocks/>
          </p:cNvSpPr>
          <p:nvPr/>
        </p:nvSpPr>
        <p:spPr>
          <a:xfrm>
            <a:off x="899592" y="5949280"/>
            <a:ext cx="1440160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/>
              <a:t>Кривая Коха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7" name="Содержимое 7"/>
          <p:cNvSpPr txBox="1">
            <a:spLocks/>
          </p:cNvSpPr>
          <p:nvPr/>
        </p:nvSpPr>
        <p:spPr>
          <a:xfrm>
            <a:off x="3563888" y="5877272"/>
            <a:ext cx="1728192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/>
              <a:t>Снежинка Коха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2" name="Рисунок 11" descr="320px-KochCube_Animation_Gray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3104964"/>
            <a:ext cx="3480048" cy="2610036"/>
          </a:xfrm>
          <a:prstGeom prst="rect">
            <a:avLst/>
          </a:prstGeom>
        </p:spPr>
      </p:pic>
      <p:sp>
        <p:nvSpPr>
          <p:cNvPr id="14" name="Содержимое 7"/>
          <p:cNvSpPr txBox="1">
            <a:spLocks/>
          </p:cNvSpPr>
          <p:nvPr/>
        </p:nvSpPr>
        <p:spPr>
          <a:xfrm>
            <a:off x="6300192" y="5661248"/>
            <a:ext cx="1944216" cy="57606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 eaLnBrk="0" fontAlgn="auto" hangingPunct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/>
              <a:t>Квадратичная поверхность Коха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13" name="Рисунок 12" descr="Von_Koch_curve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7824" y="2852936"/>
            <a:ext cx="285750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6" grpId="0"/>
      <p:bldP spid="17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Кривая </a:t>
            </a:r>
            <a:r>
              <a:rPr lang="ru-RU" sz="2800" dirty="0" err="1" smtClean="0"/>
              <a:t>Минковского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.2.3 Виды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163214"/>
            <a:ext cx="8229600" cy="1705744"/>
          </a:xfrm>
        </p:spPr>
        <p:txBody>
          <a:bodyPr>
            <a:noAutofit/>
          </a:bodyPr>
          <a:lstStyle/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сторона бьется на 8 отрезков по синусоиде</a:t>
            </a:r>
          </a:p>
          <a:p>
            <a:pPr marL="0" indent="0" eaLnBrk="0" hangingPunct="0">
              <a:spcBef>
                <a:spcPts val="180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Свойства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0" eaLnBrk="0" hangingPunc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спрямляема, не дифференцируема, не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самопересекаема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Рисунок 11" descr="Minkowsky0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01634" y="2636912"/>
            <a:ext cx="5206709" cy="36762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3151</TotalTime>
  <Words>413</Words>
  <Application>Microsoft Office PowerPoint</Application>
  <PresentationFormat>Экран (4:3)</PresentationFormat>
  <Paragraphs>128</Paragraphs>
  <Slides>18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КГ</vt:lpstr>
      <vt:lpstr>(Фракталы)</vt:lpstr>
      <vt:lpstr>Определение</vt:lpstr>
      <vt:lpstr>Фракталы в живой природе</vt:lpstr>
      <vt:lpstr>Фракталы в неживой природе</vt:lpstr>
      <vt:lpstr>Фракталы в неживой природе (снежинки на фотографиях Уилсона Бентли)</vt:lpstr>
      <vt:lpstr>Дерево Пифагора</vt:lpstr>
      <vt:lpstr>Кривая Леви</vt:lpstr>
      <vt:lpstr>Кривая Коха</vt:lpstr>
      <vt:lpstr>Кривая Минковского</vt:lpstr>
      <vt:lpstr>Салфетка Серпинского</vt:lpstr>
      <vt:lpstr>Дракон Хартера — Хейтуэя</vt:lpstr>
      <vt:lpstr>Т-квадрат</vt:lpstr>
      <vt:lpstr>Множество Мандельброта</vt:lpstr>
      <vt:lpstr>Генерация ландшафта</vt:lpstr>
      <vt:lpstr>Генерация листа папоротника</vt:lpstr>
      <vt:lpstr>Фрактальные изображения</vt:lpstr>
      <vt:lpstr>Фрактальная анимация</vt:lpstr>
      <vt:lpstr>Фрактальная анимация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271</cp:revision>
  <dcterms:created xsi:type="dcterms:W3CDTF">2014-02-11T08:42:57Z</dcterms:created>
  <dcterms:modified xsi:type="dcterms:W3CDTF">2019-05-14T00:14:49Z</dcterms:modified>
</cp:coreProperties>
</file>