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11"/>
  </p:notesMasterIdLst>
  <p:sldIdLst>
    <p:sldId id="257" r:id="rId2"/>
    <p:sldId id="279" r:id="rId3"/>
    <p:sldId id="281" r:id="rId4"/>
    <p:sldId id="282" r:id="rId5"/>
    <p:sldId id="283" r:id="rId6"/>
    <p:sldId id="284" r:id="rId7"/>
    <p:sldId id="285" r:id="rId8"/>
    <p:sldId id="286" r:id="rId9"/>
    <p:sldId id="287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3" autoAdjust="0"/>
    <p:restoredTop sz="94617" autoAdjust="0"/>
  </p:normalViewPr>
  <p:slideViewPr>
    <p:cSldViewPr>
      <p:cViewPr>
        <p:scale>
          <a:sx n="100" d="100"/>
          <a:sy n="100" d="100"/>
        </p:scale>
        <p:origin x="-1866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6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910A3475-E2FF-491A-82FA-5C488CCE5A63}" type="datetimeFigureOut">
              <a:rPr lang="ru-RU"/>
              <a:pPr>
                <a:defRPr/>
              </a:pPr>
              <a:t>09.09.2022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E7C0A8A3-9797-4293-99AB-6FA762278D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9DEF83F2-B42B-4EC8-9B61-A073633D1C3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2912BB-9F03-41D5-BEBC-F993589A2D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65736D-C18C-4298-82AA-05FF4E92477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21E73F70-3B75-4733-85DF-17DEEEECCE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B24B33-8E74-4FC7-A2A2-DC894E1B6AF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632491-C7C0-46B4-B729-0A185EBF20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1CD12E-5906-43DC-A721-79B23E5673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5C08EA-D4C5-46C0-850B-257C1289F2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9FFD59-964E-49FA-B09B-158BD07602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876C71-FF61-48E6-9597-702500EE24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DD66B7E-B214-493F-B4CE-2D809E8D30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43;&#1058;&#1059;\&#1050;&#1043;.2022\1\Move_cat.avi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(</a:t>
            </a:r>
            <a:r>
              <a:rPr lang="ru-RU" sz="3600" dirty="0" smtClean="0"/>
              <a:t>введение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1-1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Определения</a:t>
            </a:r>
            <a:r>
              <a:rPr lang="en-US" sz="2800" dirty="0" smtClean="0"/>
              <a:t> </a:t>
            </a:r>
            <a:r>
              <a:rPr lang="ru-RU" sz="2800" dirty="0" smtClean="0"/>
              <a:t>термина</a:t>
            </a:r>
            <a:br>
              <a:rPr lang="ru-RU" sz="2800" dirty="0" smtClean="0"/>
            </a:br>
            <a:r>
              <a:rPr lang="ru-RU" sz="2800" dirty="0" smtClean="0"/>
              <a:t>«Компьютерная графика»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1.1.1</a:t>
            </a:r>
            <a:r>
              <a:rPr lang="en-US" dirty="0" smtClean="0"/>
              <a:t> </a:t>
            </a:r>
            <a:r>
              <a:rPr lang="ru-RU" dirty="0" smtClean="0"/>
              <a:t>Определение  «Компьютерная Графика»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(9)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971600" y="1291208"/>
            <a:ext cx="6336704" cy="3001888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18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Изображение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созданное с помощью компьютера (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CG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>
              <a:spcBef>
                <a:spcPts val="1800"/>
              </a:spcBef>
              <a:buFont typeface="Wingdings" pitchFamily="2" charset="2"/>
              <a:buChar char="ü"/>
            </a:pPr>
            <a:r>
              <a:rPr lang="ru-RU" sz="18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Программные инструменты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используемые для создания изображений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Photoshop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DirectX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,…)</a:t>
            </a:r>
            <a:endParaRPr lang="en-US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1800"/>
              </a:spcBef>
              <a:buFont typeface="Wingdings" pitchFamily="2" charset="2"/>
              <a:buChar char="ü"/>
            </a:pPr>
            <a:r>
              <a:rPr lang="ru-RU" sz="18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Аппаратные инструменты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используемые для создания изображений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(мониторы, Системы Виртуальной Реальности,…)</a:t>
            </a:r>
          </a:p>
        </p:txBody>
      </p:sp>
      <p:sp>
        <p:nvSpPr>
          <p:cNvPr id="6" name="Содержимое 4"/>
          <p:cNvSpPr txBox="1">
            <a:spLocks/>
          </p:cNvSpPr>
          <p:nvPr/>
        </p:nvSpPr>
        <p:spPr>
          <a:xfrm>
            <a:off x="611560" y="4437112"/>
            <a:ext cx="8229600" cy="170574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algn="ctr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общем случае</a:t>
            </a:r>
          </a:p>
          <a:p>
            <a:pPr lvl="0" algn="ctr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компьютерная графика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</a:t>
            </a:r>
          </a:p>
          <a:p>
            <a:pPr lvl="0" algn="r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это область </a:t>
            </a:r>
            <a:r>
              <a:rPr lang="ru-RU" sz="20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информатики,</a:t>
            </a:r>
            <a:br>
              <a:rPr lang="ru-RU" sz="20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охватывающая все стороны</a:t>
            </a:r>
            <a:r>
              <a:rPr lang="ru-RU" sz="20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формирования изображений</a:t>
            </a:r>
            <a:r>
              <a:rPr lang="en-US" sz="2000" i="1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2000" i="1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200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помощью </a:t>
            </a:r>
            <a:r>
              <a:rPr lang="ru-RU" sz="20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компьютера</a:t>
            </a:r>
            <a:endParaRPr kumimoji="0" lang="ru-RU" sz="2000" b="0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6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Направления:</a:t>
            </a:r>
            <a:br>
              <a:rPr lang="ru-RU" sz="2800" dirty="0" smtClean="0"/>
            </a:br>
            <a:r>
              <a:rPr lang="ru-RU" sz="2400" dirty="0" smtClean="0"/>
              <a:t>1. </a:t>
            </a:r>
            <a:r>
              <a:rPr lang="ru-RU" sz="2400" dirty="0" smtClean="0">
                <a:ea typeface="Verdana" pitchFamily="34" charset="0"/>
                <a:cs typeface="Verdana" pitchFamily="34" charset="0"/>
              </a:rPr>
              <a:t>Изобразительная компьютерная графика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1.1.2 Направления развития компьютерной графики  </a:t>
            </a:r>
            <a:r>
              <a:rPr lang="en-US" dirty="0" smtClean="0"/>
              <a:t>[</a:t>
            </a:r>
            <a:r>
              <a:rPr lang="ru-RU" dirty="0" smtClean="0"/>
              <a:t>1/4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(9)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>
              <a:spcBef>
                <a:spcPts val="1200"/>
              </a:spcBef>
              <a:buNone/>
            </a:pP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Объекты</a:t>
            </a:r>
          </a:p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синтезированные изображения</a:t>
            </a:r>
          </a:p>
          <a:p>
            <a:pPr lvl="2"/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ts val="1200"/>
              </a:spcBef>
              <a:buNone/>
            </a:pP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Задачи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 </a:t>
            </a:r>
          </a:p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генерация и изменение изображения</a:t>
            </a:r>
          </a:p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построение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преобразование модели объекта</a:t>
            </a:r>
          </a:p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идентификация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объекта и получение требуемой информации</a:t>
            </a:r>
          </a:p>
          <a:p>
            <a:pPr lvl="2"/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None/>
            </a:pP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Примеры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 </a:t>
            </a:r>
          </a:p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создание рисунков в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Photoshop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визуализация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полей специальным ПО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Направления:</a:t>
            </a:r>
            <a:br>
              <a:rPr lang="ru-RU" sz="2800" dirty="0" smtClean="0"/>
            </a:br>
            <a:r>
              <a:rPr lang="ru-RU" sz="2400" dirty="0" smtClean="0"/>
              <a:t>2. Обработка и анализ изображений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1.1.2 Направления развития компьютерной графики  </a:t>
            </a:r>
            <a:r>
              <a:rPr lang="en-US" dirty="0" smtClean="0"/>
              <a:t>[</a:t>
            </a:r>
            <a:r>
              <a:rPr lang="ru-RU" dirty="0" smtClean="0"/>
              <a:t>2/4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(9)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>
              <a:spcBef>
                <a:spcPts val="1200"/>
              </a:spcBef>
              <a:buNone/>
            </a:pP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Объекты: </a:t>
            </a:r>
          </a:p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цифровые изображения (фотографии)</a:t>
            </a:r>
          </a:p>
          <a:p>
            <a:pPr lvl="2"/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None/>
            </a:pP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Задачи: </a:t>
            </a:r>
          </a:p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повышение качества изображения</a:t>
            </a:r>
          </a:p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оценка изображения </a:t>
            </a:r>
          </a:p>
          <a:p>
            <a:pPr lvl="2">
              <a:buNone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(определение формы, местоположения, размеров) </a:t>
            </a:r>
          </a:p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распознавание образов</a:t>
            </a:r>
          </a:p>
          <a:p>
            <a:pPr lvl="2"/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None/>
            </a:pP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Примеры: </a:t>
            </a:r>
          </a:p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обработка аэрокосмических снимков</a:t>
            </a:r>
          </a:p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ввод чертежей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Направления:</a:t>
            </a:r>
            <a:br>
              <a:rPr lang="ru-RU" sz="2800" dirty="0" smtClean="0"/>
            </a:br>
            <a:r>
              <a:rPr lang="ru-RU" sz="2400" dirty="0" smtClean="0"/>
              <a:t>3. Персептивная компьютерная графика (анализ сцен)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1.1.2 Направления развития компьютерной графики  </a:t>
            </a:r>
            <a:r>
              <a:rPr lang="en-US" dirty="0" smtClean="0"/>
              <a:t>[</a:t>
            </a:r>
            <a:r>
              <a:rPr lang="ru-RU" dirty="0" smtClean="0"/>
              <a:t>3/4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(9)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>
              <a:spcBef>
                <a:spcPts val="1200"/>
              </a:spcBef>
              <a:buNone/>
            </a:pP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Объекты: </a:t>
            </a:r>
          </a:p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синтезированные и выделенные на фотоснимках изображения</a:t>
            </a:r>
          </a:p>
          <a:p>
            <a:pPr lvl="2"/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None/>
            </a:pP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Задачи: </a:t>
            </a:r>
          </a:p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исследование абстрактных моделей графических объектов и взаимосвязей между ними</a:t>
            </a:r>
          </a:p>
          <a:p>
            <a:pPr lvl="2"/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None/>
            </a:pP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Примеры: </a:t>
            </a:r>
          </a:p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машинное зрение (роботы)</a:t>
            </a:r>
          </a:p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анализ рентгеновских снимков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Направления</a:t>
            </a:r>
            <a:br>
              <a:rPr lang="ru-RU" sz="2800" dirty="0" smtClean="0"/>
            </a:br>
            <a:r>
              <a:rPr lang="en-US" sz="2400" dirty="0" smtClean="0"/>
              <a:t>4</a:t>
            </a:r>
            <a:r>
              <a:rPr lang="ru-RU" sz="2400" dirty="0" smtClean="0"/>
              <a:t>. Когнитивная (способствующая познанию) графика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1.1.2 Направления развития компьютерной графики  </a:t>
            </a:r>
            <a:r>
              <a:rPr lang="en-US" dirty="0" smtClean="0"/>
              <a:t>[</a:t>
            </a:r>
            <a:r>
              <a:rPr lang="ru-RU" dirty="0" smtClean="0"/>
              <a:t>4/4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(9)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только формирующееся новое направление</a:t>
            </a:r>
          </a:p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научных абстракций</a:t>
            </a:r>
          </a:p>
          <a:p>
            <a:pPr lvl="2"/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ts val="1200"/>
              </a:spcBef>
              <a:buNone/>
            </a:pP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Задачи: </a:t>
            </a:r>
          </a:p>
          <a:p>
            <a:pPr lvl="2"/>
            <a:r>
              <a:rPr lang="ru-RU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визуализация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тех знаний, для которых пока еще не существует символических описаний</a:t>
            </a:r>
          </a:p>
          <a:p>
            <a:pPr lvl="2"/>
            <a:r>
              <a:rPr lang="ru-RU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поиск путей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перехода от образа к формулировке гипотезы о механизмах и процессах, представленных этими образами</a:t>
            </a:r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2"/>
            <a:r>
              <a:rPr lang="ru-RU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создание таких моделей представления знаний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в которых можно было бы однообразно представлять объекты, характерные и для логического, и для образного мышления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Момент истории:</a:t>
            </a:r>
            <a:br>
              <a:rPr lang="ru-RU" sz="2800" dirty="0" smtClean="0"/>
            </a:br>
            <a:r>
              <a:rPr lang="ru-RU" sz="2400" dirty="0" smtClean="0"/>
              <a:t>-1961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1.1.3 Моменты истории развития компьютерной графики  </a:t>
            </a:r>
            <a:r>
              <a:rPr lang="en-US" dirty="0" smtClean="0"/>
              <a:t>[</a:t>
            </a:r>
            <a:r>
              <a:rPr lang="ru-RU" dirty="0" smtClean="0"/>
              <a:t>1/3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(9)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12016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С. Рассел возглавил проект по созданию первой </a:t>
            </a:r>
            <a:r>
              <a:rPr lang="ru-RU" sz="20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компьютерной игры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«</a:t>
            </a:r>
            <a:r>
              <a:rPr lang="en-US" sz="20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Spacewar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!»</a:t>
            </a:r>
            <a:b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графикой на машине </a:t>
            </a: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PDP-1</a:t>
            </a:r>
          </a:p>
        </p:txBody>
      </p:sp>
      <p:pic>
        <p:nvPicPr>
          <p:cNvPr id="6" name="Picture 5" descr="Spacewar_pd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2493963"/>
            <a:ext cx="4895850" cy="367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Spacewar_scre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5600" y="2708275"/>
            <a:ext cx="3362325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Момент истории: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-</a:t>
            </a:r>
            <a:r>
              <a:rPr lang="ru-RU" sz="2400" dirty="0" smtClean="0"/>
              <a:t>1963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1.1.3 Моменты истории развития компьютерной графики  </a:t>
            </a:r>
            <a:r>
              <a:rPr lang="en-US" dirty="0" smtClean="0"/>
              <a:t>[</a:t>
            </a:r>
            <a:r>
              <a:rPr lang="ru-RU" dirty="0" smtClean="0"/>
              <a:t>2/3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(9)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14897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А.Сазерленд создал </a:t>
            </a:r>
            <a:r>
              <a:rPr lang="ru-RU" sz="20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программно-аппаратный комплекс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Sketchpad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который позволял </a:t>
            </a:r>
            <a:r>
              <a:rPr lang="ru-RU" sz="20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рисовать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 </a:t>
            </a:r>
            <a:r>
              <a:rPr lang="ru-RU" sz="20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редактировать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точки, линии и окружности на трубке цифровым пером (первый векторный редактор)</a:t>
            </a:r>
          </a:p>
        </p:txBody>
      </p:sp>
      <p:pic>
        <p:nvPicPr>
          <p:cNvPr id="8" name="Picture 4" descr="Sketchpad_app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8332" y="3136435"/>
            <a:ext cx="4318124" cy="2981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Sketchpad_di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092412"/>
            <a:ext cx="3888183" cy="3072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Момент истории:</a:t>
            </a:r>
            <a:br>
              <a:rPr lang="ru-RU" sz="2800" dirty="0" smtClean="0"/>
            </a:br>
            <a:r>
              <a:rPr lang="ru-RU" sz="2400" dirty="0" smtClean="0"/>
              <a:t>-1968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1.1.3 Моменты истории развития компьютерной графики  </a:t>
            </a:r>
            <a:r>
              <a:rPr lang="en-US" dirty="0" smtClean="0"/>
              <a:t>[</a:t>
            </a:r>
            <a:r>
              <a:rPr lang="ru-RU" dirty="0" smtClean="0"/>
              <a:t>3/3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(9)</a:t>
            </a:r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"/>
          </p:nvPr>
        </p:nvSpPr>
        <p:spPr>
          <a:xfrm>
            <a:off x="6372200" y="1268760"/>
            <a:ext cx="2448272" cy="4752528"/>
          </a:xfrm>
        </p:spPr>
        <p:txBody>
          <a:bodyPr>
            <a:normAutofit/>
          </a:bodyPr>
          <a:lstStyle/>
          <a:p>
            <a:pPr marL="0" indent="273050">
              <a:lnSpc>
                <a:spcPct val="90000"/>
              </a:lnSpc>
              <a:spcBef>
                <a:spcPct val="20000"/>
              </a:spcBef>
              <a:buClr>
                <a:schemeClr val="accent4">
                  <a:lumMod val="65000"/>
                  <a:lumOff val="35000"/>
                </a:schemeClr>
              </a:buClr>
              <a:buSzPct val="95000"/>
              <a:buNone/>
              <a:defRPr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Группа под руководством Н.Константинова создала </a:t>
            </a:r>
            <a:r>
              <a:rPr lang="ru-RU" sz="20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модель движения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кошки на основе решения </a:t>
            </a:r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дифф.уравнений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273050">
              <a:lnSpc>
                <a:spcPct val="90000"/>
              </a:lnSpc>
              <a:spcBef>
                <a:spcPct val="20000"/>
              </a:spcBef>
              <a:buClr>
                <a:schemeClr val="accent4">
                  <a:lumMod val="65000"/>
                  <a:lumOff val="35000"/>
                </a:schemeClr>
              </a:buClr>
              <a:buSzPct val="95000"/>
              <a:buNone/>
              <a:defRPr/>
            </a:pP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273050">
              <a:lnSpc>
                <a:spcPct val="90000"/>
              </a:lnSpc>
              <a:spcBef>
                <a:spcPct val="20000"/>
              </a:spcBef>
              <a:buClr>
                <a:schemeClr val="accent4">
                  <a:lumMod val="65000"/>
                  <a:lumOff val="35000"/>
                </a:schemeClr>
              </a:buClr>
              <a:buSzPct val="95000"/>
              <a:buNone/>
              <a:defRPr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Программа, написанная для </a:t>
            </a: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БЭСМ-4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рисовала на принтере м/</a:t>
            </a:r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ф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«Кошечка»</a:t>
            </a:r>
          </a:p>
          <a:p>
            <a:pPr marL="0" indent="273050">
              <a:buNone/>
            </a:pPr>
            <a:endParaRPr lang="ru-RU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3" name="Move_cat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412875"/>
            <a:ext cx="5865813" cy="469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</p:childTnLst>
        </p:cTn>
      </p:par>
    </p:tnLst>
    <p:bldLst>
      <p:bldP spid="10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RU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RU</Template>
  <TotalTime>1595</TotalTime>
  <Words>333</Words>
  <Application>Microsoft Office PowerPoint</Application>
  <PresentationFormat>Экран (4:3)</PresentationFormat>
  <Paragraphs>80</Paragraphs>
  <Slides>9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RU</vt:lpstr>
      <vt:lpstr>(введение)</vt:lpstr>
      <vt:lpstr>Определения термина «Компьютерная графика»</vt:lpstr>
      <vt:lpstr>Направления: 1. Изобразительная компьютерная графика</vt:lpstr>
      <vt:lpstr>Направления: 2. Обработка и анализ изображений</vt:lpstr>
      <vt:lpstr>Направления: 3. Персептивная компьютерная графика (анализ сцен)</vt:lpstr>
      <vt:lpstr>Направления 4. Когнитивная (способствующая познанию) графика</vt:lpstr>
      <vt:lpstr>Момент истории: -1961</vt:lpstr>
      <vt:lpstr>Момент истории: -1963</vt:lpstr>
      <vt:lpstr>Момент истории: -1968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134</cp:revision>
  <dcterms:created xsi:type="dcterms:W3CDTF">2014-02-11T08:42:57Z</dcterms:created>
  <dcterms:modified xsi:type="dcterms:W3CDTF">2022-09-09T04:01:01Z</dcterms:modified>
</cp:coreProperties>
</file>