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5"/>
  </p:notesMasterIdLst>
  <p:sldIdLst>
    <p:sldId id="305" r:id="rId2"/>
    <p:sldId id="338" r:id="rId3"/>
    <p:sldId id="355" r:id="rId4"/>
    <p:sldId id="359" r:id="rId5"/>
    <p:sldId id="322" r:id="rId6"/>
    <p:sldId id="360" r:id="rId7"/>
    <p:sldId id="323" r:id="rId8"/>
    <p:sldId id="352" r:id="rId9"/>
    <p:sldId id="353" r:id="rId10"/>
    <p:sldId id="354" r:id="rId11"/>
    <p:sldId id="357" r:id="rId12"/>
    <p:sldId id="358" r:id="rId13"/>
    <p:sldId id="356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02" autoAdjust="0"/>
    <p:restoredTop sz="94617" autoAdjust="0"/>
  </p:normalViewPr>
  <p:slideViewPr>
    <p:cSldViewPr>
      <p:cViewPr varScale="1">
        <p:scale>
          <a:sx n="105" d="100"/>
          <a:sy n="105" d="100"/>
        </p:scale>
        <p:origin x="-171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2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3E02EF-D791-456D-A6EC-953702C43615}" type="datetimeFigureOut">
              <a:rPr lang="ru-RU" smtClean="0"/>
              <a:pPr/>
              <a:t>23.09.2022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D2E0DD-6AB5-4B9A-81B5-B5A36F19330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E89A5BED-CDFD-4654-BBBC-C7DA5A2AE5E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295DD7-38A1-4DE4-B234-AB116E5CB97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4373D8-F035-4A51-85A6-755B4DBC86A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E8E18B-E226-41B3-A3E3-91E971B385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8F1168A0-56C0-4DC9-A1B1-A5FA8BB4ADD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5243FE-3859-4F19-9143-D9D23C962B1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CDA02E-17FA-43AC-BE6A-3A50AAA2D52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D0370A-86E4-49A8-9C51-E4791D88100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AA2B82-DE51-41E7-BD6B-97642BB6813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9878F2-2F95-4D87-83AE-3AD5EDEC3C1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3C271F-4BF8-4126-8AE6-D9FD11ED89A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364A19D2-79A1-4923-8DBD-4167C804377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Дополнительные библиотеки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Функции </a:t>
            </a:r>
            <a:r>
              <a:rPr lang="en-US" dirty="0" smtClean="0"/>
              <a:t>GLUT</a:t>
            </a:r>
            <a:br>
              <a:rPr lang="en-US" dirty="0" smtClean="0"/>
            </a:br>
            <a:r>
              <a:rPr lang="en-US" sz="2800" dirty="0" smtClean="0"/>
              <a:t>(</a:t>
            </a:r>
            <a:r>
              <a:rPr lang="ru-RU" sz="2800" dirty="0" smtClean="0"/>
              <a:t>работа с меню</a:t>
            </a:r>
            <a:r>
              <a:rPr lang="en-US" sz="2800" dirty="0" smtClean="0"/>
              <a:t>)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(13)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.3.3 </a:t>
            </a:r>
            <a:r>
              <a:rPr lang="en-US" dirty="0" smtClean="0"/>
              <a:t>GLUT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6/9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67544" y="1196752"/>
          <a:ext cx="8208912" cy="5063304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5018798"/>
                <a:gridCol w="3190114"/>
              </a:tblGrid>
              <a:tr h="2982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noProof="0" dirty="0" smtClean="0"/>
                        <a:t>Функция</a:t>
                      </a:r>
                      <a:endParaRPr lang="ru-RU" sz="1600" b="1" noProof="0" dirty="0">
                        <a:latin typeface="Times New Roman"/>
                        <a:ea typeface="Times New Roman"/>
                      </a:endParaRPr>
                    </a:p>
                  </a:txBody>
                  <a:tcPr marL="68186" marR="68186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noProof="0" dirty="0" smtClean="0"/>
                        <a:t>Описание функции</a:t>
                      </a:r>
                      <a:endParaRPr lang="ru-RU" sz="1600" b="1" noProof="0" dirty="0">
                        <a:latin typeface="Times New Roman"/>
                        <a:ea typeface="Times New Roman"/>
                      </a:endParaRPr>
                    </a:p>
                  </a:txBody>
                  <a:tcPr marL="68186" marR="68186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554960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glutAddMenuEntry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(char*,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добавление пункта в меню</a:t>
                      </a:r>
                      <a:endParaRPr lang="ru-RU" sz="14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</a:tr>
              <a:tr h="554960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glutAddSubMenu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(char *,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добавление подменю в меню</a:t>
                      </a:r>
                      <a:endParaRPr lang="ru-RU" sz="14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</a:tr>
              <a:tr h="390013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glutSetMenu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выбор текущего меню</a:t>
                      </a:r>
                      <a:endParaRPr lang="ru-RU" sz="14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</a:tr>
              <a:tr h="409323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glutGetMenu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(void)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получение дескриптора</a:t>
                      </a:r>
                      <a:b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текущего меню</a:t>
                      </a:r>
                      <a:endParaRPr lang="ru-RU" sz="14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</a:tr>
              <a:tr h="554960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glutRemoveMenuItem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удаление элемента меню</a:t>
                      </a:r>
                      <a:endParaRPr lang="ru-RU" sz="14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</a:tr>
              <a:tr h="277480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glutDestroyMenu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удаление меню</a:t>
                      </a:r>
                      <a:endParaRPr lang="ru-RU" sz="14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</a:tr>
              <a:tr h="554960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glutChangeToSubMenu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 char*,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изменение подменю в меню</a:t>
                      </a:r>
                      <a:endParaRPr lang="ru-RU" sz="14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</a:tr>
              <a:tr h="554960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glutChangeToMenuEntry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 char*, 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изменение пункта меню</a:t>
                      </a:r>
                      <a:endParaRPr lang="ru-RU" sz="14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</a:tr>
              <a:tr h="409323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glutAttachMenu(int)</a:t>
                      </a:r>
                      <a:endParaRPr lang="ru-RU" sz="14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"привязывание" вызова</a:t>
                      </a:r>
                      <a:b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меню к кнопке мыши</a:t>
                      </a:r>
                      <a:endParaRPr lang="ru-RU" sz="14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</a:tr>
              <a:tr h="409323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glutDetachMenu(int)</a:t>
                      </a:r>
                      <a:endParaRPr lang="ru-RU" sz="14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"</a:t>
                      </a:r>
                      <a:r>
                        <a:rPr lang="ru-RU" sz="1400" noProof="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отвязывание</a:t>
                      </a:r>
                      <a:r>
                        <a:rPr lang="ru-RU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" вызова</a:t>
                      </a:r>
                      <a:br>
                        <a:rPr lang="ru-RU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меню от кнопки мыши</a:t>
                      </a:r>
                      <a:endParaRPr lang="ru-RU" sz="14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Пример работы с окнами в </a:t>
            </a:r>
            <a:r>
              <a:rPr lang="en-US" dirty="0" smtClean="0"/>
              <a:t>GLUT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(13)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.3.3 </a:t>
            </a:r>
            <a:r>
              <a:rPr lang="en-US" dirty="0" smtClean="0"/>
              <a:t>GLUT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7/9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5" y="1628800"/>
            <a:ext cx="8313629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Пример работы с меню в </a:t>
            </a:r>
            <a:r>
              <a:rPr lang="en-US" dirty="0" smtClean="0"/>
              <a:t>GLUT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(13)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.3.3 </a:t>
            </a:r>
            <a:r>
              <a:rPr lang="en-US" dirty="0" smtClean="0"/>
              <a:t>GLUT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8/9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340768"/>
            <a:ext cx="7343770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Простейшее консольное приложение </a:t>
            </a:r>
            <a:r>
              <a:rPr lang="en-US" dirty="0" smtClean="0"/>
              <a:t>GLUT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(13)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.3.3 </a:t>
            </a:r>
            <a:r>
              <a:rPr lang="en-US" dirty="0" smtClean="0"/>
              <a:t>GLUT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9/9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1196753"/>
            <a:ext cx="8208912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#include "glut.h"      // подключение библиотек GLUT и OpenGL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  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void Render()  {}   /* Пустая функция отрисовки */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 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void Display(void)  /* Функция вывода на экран */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{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glClearColor(1,1,1,1); glClear(GL_COLOR_BUFFER_BIT);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       Render();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    glFinish();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}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 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void Reshape(GLint w, GLint h) /* Функция изменения размеров окна */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{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	glViewport(0, 0, w, h);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	glMatrixMode(GL_PROJECTION); glLoadIdentity();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	gluOrtho2D(0, w, 0, h);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	glMatrixMode(GL_MODELVIEW); glLoadIdentity();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}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 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void main(int argc, char *argv[]) /* Головная программа */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{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	glutInit(&amp;argc, argv);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	glutInitDisplayMode(GLUT_RGB);</a:t>
            </a:r>
          </a:p>
          <a:p>
            <a:endParaRPr lang="en-US" sz="1100" noProof="1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 	glutCreateWindow("Простейшее консольное приложение");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	glutDisplayFunc(Display);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	glutReshapeFunc(Reshape);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 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	glutMainLoop();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}</a:t>
            </a:r>
            <a:endParaRPr lang="en-US" sz="1100" noProof="1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Дополнительные графические библиотеки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(13)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.3.1 Библиотеки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67544" y="1196752"/>
          <a:ext cx="8228202" cy="5166091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581689"/>
                <a:gridCol w="1175061"/>
                <a:gridCol w="2140378"/>
                <a:gridCol w="1665537"/>
                <a:gridCol w="1665537"/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Библиотека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Преф</a:t>
                      </a:r>
                      <a:b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иксы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Краткое описание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1136969">
                <a:tc>
                  <a:txBody>
                    <a:bodyPr/>
                    <a:lstStyle/>
                    <a:p>
                      <a:pPr algn="ctr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</a:p>
                    <a:p>
                      <a:pPr algn="ctr"/>
                      <a:r>
                        <a:rPr lang="en-US" sz="10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OpenGL Utility Library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«</a:t>
                      </a:r>
                      <a:r>
                        <a:rPr kumimoji="0" lang="en-US" sz="1200" kern="1200" dirty="0" err="1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»</a:t>
                      </a:r>
                    </a:p>
                    <a:p>
                      <a:pPr algn="ctr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«</a:t>
                      </a:r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»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+ Камера и матрицы</a:t>
                      </a:r>
                    </a:p>
                    <a:p>
                      <a:pPr algn="l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+ Текстуры</a:t>
                      </a:r>
                      <a:endParaRPr lang="en-US" sz="12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algn="l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+ </a:t>
                      </a:r>
                      <a:r>
                        <a:rPr lang="ru-RU" sz="12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</a:t>
                      </a: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плайны</a:t>
                      </a:r>
                    </a:p>
                    <a:p>
                      <a:pPr algn="l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+ Примитивы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Кросс-платформенная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600452"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endParaRPr lang="ru-RU" sz="12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algn="ctr"/>
                      <a:r>
                        <a:rPr lang="en-US" sz="10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OpenGL Utility Toolkit 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«</a:t>
                      </a:r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» </a:t>
                      </a:r>
                    </a:p>
                    <a:p>
                      <a:pPr algn="ctr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«</a:t>
                      </a:r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»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+ Ввод-вывод</a:t>
                      </a:r>
                    </a:p>
                    <a:p>
                      <a:pPr algn="l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+ Примитивы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Кросс-платформенная</a:t>
                      </a:r>
                      <a:b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endParaRPr lang="ru-RU" sz="12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algn="l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Консольная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</a:t>
                      </a:r>
                      <a:r>
                        <a:rPr kumimoji="0" lang="en-US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kumimoji="0" lang="ru-RU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</a:t>
                      </a:r>
                      <a:r>
                        <a:rPr kumimoji="0" lang="en-US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.</a:t>
                      </a:r>
                      <a:r>
                        <a:rPr kumimoji="0" lang="ru-RU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7.6</a:t>
                      </a:r>
                      <a:r>
                        <a:rPr kumimoji="0" lang="en-US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kumimoji="0" lang="en-US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ru-RU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устарела</a:t>
                      </a:r>
                      <a:endParaRPr kumimoji="0" lang="ru-RU" sz="1050" kern="1200" dirty="0" smtClean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</a:t>
                      </a:r>
                      <a:r>
                        <a:rPr kumimoji="0" lang="en-US" sz="120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kumimoji="0" lang="ru-RU" sz="120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</a:t>
                      </a:r>
                      <a:r>
                        <a:rPr kumimoji="0" lang="en-US" sz="120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.</a:t>
                      </a:r>
                      <a:r>
                        <a:rPr kumimoji="0" lang="ru-RU" sz="120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2.</a:t>
                      </a:r>
                      <a:r>
                        <a:rPr kumimoji="0" lang="en-US" sz="120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</a:t>
                      </a:r>
                      <a:r>
                        <a:rPr kumimoji="0" lang="en-US" sz="120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kumimoji="0" lang="en-US" sz="120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ru-RU" sz="120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февраль 20</a:t>
                      </a:r>
                      <a:r>
                        <a:rPr kumimoji="0" lang="en-US" sz="120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22</a:t>
                      </a:r>
                      <a:endParaRPr kumimoji="0" lang="ru-RU" sz="1200" kern="1200" dirty="0" smtClean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576064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FreeGLUT</a:t>
                      </a:r>
                      <a:endParaRPr kumimoji="0" lang="ru-RU" sz="1200" kern="1200" dirty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«</a:t>
                      </a:r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freeglut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» </a:t>
                      </a:r>
                    </a:p>
                    <a:p>
                      <a:pPr algn="ctr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«</a:t>
                      </a:r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FREEGLUT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»</a:t>
                      </a:r>
                      <a:endParaRPr lang="ru-RU" sz="12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Открытая альтернатива </a:t>
                      </a:r>
                      <a:r>
                        <a:rPr lang="en-US" sz="120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endParaRPr lang="ru-RU" sz="1200" i="1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61103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GLAUX</a:t>
                      </a:r>
                      <a:endParaRPr kumimoji="0" lang="ru-RU" sz="1200" kern="1200" dirty="0" smtClean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algn="ctr"/>
                      <a:r>
                        <a:rPr lang="en-US" sz="10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OpenGL Auxiliary Library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«</a:t>
                      </a:r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aux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» </a:t>
                      </a:r>
                    </a:p>
                    <a:p>
                      <a:pPr algn="ctr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«</a:t>
                      </a:r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AUX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»</a:t>
                      </a:r>
                      <a:endParaRPr lang="ru-RU" sz="12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algn="ctr"/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Микрософтовская</a:t>
                      </a:r>
                      <a:r>
                        <a:rPr lang="ru-RU" sz="1200" i="1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версия </a:t>
                      </a:r>
                      <a:r>
                        <a:rPr lang="en-US" sz="120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+ Текстуры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Консольная</a:t>
                      </a:r>
                      <a:r>
                        <a:rPr lang="en-US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Под</a:t>
                      </a:r>
                      <a:r>
                        <a:rPr lang="ru-RU" sz="12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US" sz="12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Windows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давно</a:t>
                      </a:r>
                      <a:r>
                        <a:rPr lang="ru-RU" sz="12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заброшена</a:t>
                      </a:r>
                      <a:br>
                        <a:rPr lang="ru-RU" sz="12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en-US" sz="12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Visual Studio 2005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61103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OpenTK</a:t>
                      </a:r>
                      <a:b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en-US" sz="10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 Toolkit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u-RU" sz="1200" i="1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Бывшая</a:t>
                      </a:r>
                      <a:br>
                        <a:rPr kumimoji="0" lang="ru-RU" sz="1200" i="1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en-US" sz="1200" i="1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Tao Framework</a:t>
                      </a:r>
                      <a:endParaRPr lang="ru-RU" sz="1200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l"/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C#</a:t>
                      </a:r>
                    </a:p>
                    <a:p>
                      <a:pPr algn="l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.NET и </a:t>
                      </a:r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Mono</a:t>
                      </a:r>
                      <a:endParaRPr kumimoji="0" lang="ru-RU" sz="1200" kern="1200" dirty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</a:t>
                      </a:r>
                      <a:r>
                        <a:rPr kumimoji="0" lang="en-US" sz="120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kumimoji="0" lang="ru-RU" sz="120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</a:t>
                      </a:r>
                      <a:r>
                        <a:rPr kumimoji="0" lang="en-US" sz="120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.</a:t>
                      </a:r>
                      <a:r>
                        <a:rPr kumimoji="0" lang="ru-RU" sz="120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7.2</a:t>
                      </a:r>
                      <a:r>
                        <a:rPr kumimoji="0" lang="en-US" sz="120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kumimoji="0" lang="en-US" sz="120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ru-RU" sz="120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май 2022</a:t>
                      </a:r>
                      <a:endParaRPr kumimoji="0" lang="ru-RU" sz="1200" kern="1200" dirty="0" smtClean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61103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SharpGL</a:t>
                      </a:r>
                      <a:endParaRPr kumimoji="0" lang="ru-RU" sz="1200" kern="1200" dirty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l"/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</a:t>
                      </a:r>
                      <a:r>
                        <a:rPr kumimoji="0" lang="en-US" sz="120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kumimoji="0" lang="en-US" sz="120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2.4.</a:t>
                      </a:r>
                      <a:r>
                        <a:rPr kumimoji="0" lang="ru-RU" sz="120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</a:t>
                      </a:r>
                      <a:r>
                        <a:rPr kumimoji="0" lang="en-US" sz="120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kumimoji="0" lang="en-US" sz="120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ru-RU" sz="120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июнь 2010</a:t>
                      </a:r>
                      <a:endParaRPr kumimoji="0" lang="ru-RU" sz="1200" kern="1200" dirty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61103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GLFW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en-US" sz="10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Graphics Library Framework</a:t>
                      </a:r>
                      <a:endParaRPr kumimoji="0" lang="ru-RU" sz="1000" kern="1200" dirty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«</a:t>
                      </a:r>
                      <a:r>
                        <a:rPr lang="en-US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glfw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»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MSAA</a:t>
                      </a:r>
                      <a:r>
                        <a:rPr lang="en-US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OpenGL 3.2+</a:t>
                      </a:r>
                      <a:b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C#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 </a:t>
                      </a:r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.NET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</a:t>
                      </a:r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Python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Кросс-платформенная</a:t>
                      </a:r>
                      <a:endParaRPr kumimoji="0" lang="ru-RU" sz="1200" kern="1200" dirty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</a:t>
                      </a:r>
                      <a:r>
                        <a:rPr kumimoji="0" lang="en-US" sz="120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3.3.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8</a:t>
                      </a:r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endParaRPr kumimoji="0" lang="en-US" sz="1200" kern="1200" dirty="0" smtClean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algn="l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июль</a:t>
                      </a:r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202</a:t>
                      </a: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</a:t>
                      </a:r>
                      <a:endParaRPr kumimoji="0" lang="ru-RU" sz="1200" kern="1200" dirty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Дополнительные примитивы из </a:t>
            </a:r>
            <a:r>
              <a:rPr lang="en-US" dirty="0" smtClean="0"/>
              <a:t>GLU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(13)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.3.2 </a:t>
            </a:r>
            <a:r>
              <a:rPr lang="en-US" dirty="0" smtClean="0"/>
              <a:t>GLU</a:t>
            </a:r>
            <a:r>
              <a:rPr lang="ru-RU" dirty="0" smtClean="0"/>
              <a:t> </a:t>
            </a:r>
            <a:r>
              <a:rPr lang="en-US" dirty="0" smtClean="0"/>
              <a:t>[1/2]</a:t>
            </a: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67544" y="1268760"/>
          <a:ext cx="8280920" cy="4941549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077864"/>
                <a:gridCol w="5203056"/>
              </a:tblGrid>
              <a:tr h="621069">
                <a:tc gridSpan="2">
                  <a:txBody>
                    <a:bodyPr/>
                    <a:lstStyle/>
                    <a:p>
                      <a:pPr algn="r"/>
                      <a:r>
                        <a:rPr lang="ru-RU" sz="18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GLUquadricObj</a:t>
                      </a:r>
                      <a:r>
                        <a:rPr lang="ru-RU" sz="18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*</a:t>
                      </a:r>
                      <a:r>
                        <a:rPr lang="ru-RU" sz="18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obj</a:t>
                      </a:r>
                      <a:r>
                        <a:rPr lang="ru-RU" sz="18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= </a:t>
                      </a:r>
                      <a:r>
                        <a:rPr lang="ru-RU" sz="18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gluNewQuadric</a:t>
                      </a:r>
                      <a:r>
                        <a:rPr lang="ru-RU" sz="18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()</a:t>
                      </a:r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89921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itchFamily="2" charset="2"/>
                        <a:buNone/>
                      </a:pPr>
                      <a:r>
                        <a:rPr lang="en-US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lang="en-US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Sphere</a:t>
                      </a:r>
                      <a:endParaRPr lang="ru-RU" b="1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itchFamily="2" charset="2"/>
                        <a:buNone/>
                      </a:pPr>
                      <a:r>
                        <a:rPr lang="en-US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lang="en-US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Cylinder</a:t>
                      </a:r>
                      <a:endParaRPr lang="ru-RU" b="1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itchFamily="2" charset="2"/>
                        <a:buNone/>
                      </a:pPr>
                      <a:r>
                        <a:rPr lang="en-US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lang="en-US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Disk</a:t>
                      </a:r>
                      <a:endParaRPr lang="ru-RU" b="1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lang="en-US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PartialDisk</a:t>
                      </a:r>
                      <a:endParaRPr lang="ru-RU" b="1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Сфера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Цилиндр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Диск или Круговое Кольцо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Часть Диска</a:t>
                      </a:r>
                      <a:endParaRPr lang="ru-RU" sz="8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18002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lang="en-US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QuadricDrawStyle</a:t>
                      </a:r>
                      <a:endParaRPr lang="ru-RU" b="1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lang="en-US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QuadricOrientation</a:t>
                      </a:r>
                      <a:endParaRPr lang="ru-RU" b="1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lang="en-US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QuadricNormals</a:t>
                      </a:r>
                      <a:endParaRPr lang="ru-RU" b="1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lang="en-US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QuadricTexture</a:t>
                      </a:r>
                      <a:endParaRPr lang="ru-RU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Стиль рисования: каркасный/сплошной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Направление нормалей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Режим расчета нормалей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Рассчитывать ли текстурные координаты</a:t>
                      </a:r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621069">
                <a:tc gridSpan="2"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lang="en-US" sz="18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Delete</a:t>
                      </a:r>
                      <a:r>
                        <a:rPr lang="ru-RU" sz="18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Quadric</a:t>
                      </a:r>
                      <a:r>
                        <a:rPr lang="ru-RU" sz="18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ru-RU" sz="18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obj</a:t>
                      </a:r>
                      <a:r>
                        <a:rPr lang="ru-RU" sz="18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en-US" sz="1800" b="1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Пример сферы из </a:t>
            </a:r>
            <a:r>
              <a:rPr lang="en-US" dirty="0" smtClean="0"/>
              <a:t>GLU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(13)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.3.2 </a:t>
            </a:r>
            <a:r>
              <a:rPr lang="en-US" dirty="0" smtClean="0"/>
              <a:t>GLU</a:t>
            </a:r>
            <a:r>
              <a:rPr lang="ru-RU" dirty="0" smtClean="0"/>
              <a:t> </a:t>
            </a:r>
            <a:r>
              <a:rPr lang="en-US" dirty="0" smtClean="0"/>
              <a:t>[2/2]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539552" y="1268760"/>
            <a:ext cx="7818827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Рисунок 89"/>
          <p:cNvPicPr>
            <a:picLocks noChangeAspect="1" noChangeArrowheads="1"/>
          </p:cNvPicPr>
          <p:nvPr/>
        </p:nvPicPr>
        <p:blipFill>
          <a:blip r:embed="rId4" cstate="print">
            <a:grayscl/>
          </a:blip>
          <a:srcRect/>
          <a:stretch>
            <a:fillRect/>
          </a:stretch>
        </p:blipFill>
        <p:spPr bwMode="auto">
          <a:xfrm>
            <a:off x="1835696" y="4149080"/>
            <a:ext cx="1935480" cy="2007870"/>
          </a:xfrm>
          <a:prstGeom prst="rect">
            <a:avLst/>
          </a:prstGeom>
          <a:noFill/>
        </p:spPr>
      </p:pic>
      <p:pic>
        <p:nvPicPr>
          <p:cNvPr id="4097" name="Рисунок 92"/>
          <p:cNvPicPr>
            <a:picLocks noChangeAspect="1" noChangeArrowheads="1"/>
          </p:cNvPicPr>
          <p:nvPr/>
        </p:nvPicPr>
        <p:blipFill>
          <a:blip r:embed="rId5" cstate="print">
            <a:grayscl/>
          </a:blip>
          <a:srcRect/>
          <a:stretch>
            <a:fillRect/>
          </a:stretch>
        </p:blipFill>
        <p:spPr bwMode="auto">
          <a:xfrm>
            <a:off x="3851920" y="4149080"/>
            <a:ext cx="1935480" cy="2007870"/>
          </a:xfrm>
          <a:prstGeom prst="rect">
            <a:avLst/>
          </a:prstGeom>
          <a:noFill/>
        </p:spPr>
      </p:pic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207645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Дополнительные примитивы из </a:t>
            </a:r>
            <a:r>
              <a:rPr lang="en-US" dirty="0" smtClean="0"/>
              <a:t>GLUT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(13)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.3.3 </a:t>
            </a:r>
            <a:r>
              <a:rPr lang="en-US" dirty="0" smtClean="0"/>
              <a:t>GLUT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1/9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28222" y="1420588"/>
          <a:ext cx="8076226" cy="467270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872105"/>
                <a:gridCol w="2749868"/>
                <a:gridCol w="2454253"/>
              </a:tblGrid>
              <a:tr h="48816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Сплошной режим</a:t>
                      </a:r>
                      <a:endParaRPr lang="ru-RU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Каркасный режим</a:t>
                      </a:r>
                      <a:endParaRPr lang="ru-RU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Описание</a:t>
                      </a:r>
                      <a:endParaRPr lang="ru-RU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47942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6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SolidSphere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glutWireSphere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сфера</a:t>
                      </a:r>
                      <a:endParaRPr lang="ru-RU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83926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6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SolidCube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glutWireCube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куб</a:t>
                      </a:r>
                      <a:endParaRPr lang="ru-RU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88162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6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SolidCone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glutWireCone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конус</a:t>
                      </a:r>
                      <a:endParaRPr lang="ru-RU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88162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6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SolidTorus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glutWireTorus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тор</a:t>
                      </a:r>
                      <a:endParaRPr lang="ru-RU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23706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6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SolidTetrahedron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glutWireTetrahedron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тетраэдр</a:t>
                      </a:r>
                      <a:endParaRPr lang="ru-RU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88162"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kumimoji="0" lang="en-US" sz="1600" b="1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SolidOctahedron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glutWireOctahedron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октаэдр</a:t>
                      </a:r>
                      <a:endParaRPr lang="ru-RU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88162"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kumimoji="0" lang="en-US" sz="1600" b="1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SolidDodecahedron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glutWireDodecahedron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ru-RU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додекаэдр</a:t>
                      </a:r>
                      <a:endParaRPr lang="ru-RU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88162"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kumimoji="0" lang="en-US" sz="1600" b="1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Solidlcosahedron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glutWirelcosahedron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ru-RU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икосаэдр</a:t>
                      </a:r>
                      <a:endParaRPr lang="ru-RU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88162"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kumimoji="0" lang="en-US" sz="1600" b="1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SolidTeapot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glutWireTeapot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чайник</a:t>
                      </a:r>
                      <a:endParaRPr lang="ru-RU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Дополнительные примитивы из </a:t>
            </a:r>
            <a:r>
              <a:rPr lang="en-US" dirty="0" smtClean="0"/>
              <a:t>GLUT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(13)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.3.3 </a:t>
            </a:r>
            <a:r>
              <a:rPr lang="en-US" dirty="0" smtClean="0"/>
              <a:t>GLUT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2/9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7" name="Рисунок 6"/>
          <p:cNvPicPr/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395536" y="1340768"/>
            <a:ext cx="5397919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4" cstate="print">
            <a:grayscl/>
          </a:blip>
          <a:srcRect/>
          <a:stretch>
            <a:fillRect/>
          </a:stretch>
        </p:blipFill>
        <p:spPr bwMode="auto">
          <a:xfrm>
            <a:off x="467543" y="3933056"/>
            <a:ext cx="5409135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5" cstate="print">
            <a:grayscl/>
          </a:blip>
          <a:stretch>
            <a:fillRect/>
          </a:stretch>
        </p:blipFill>
        <p:spPr bwMode="auto">
          <a:xfrm>
            <a:off x="6372200" y="1329048"/>
            <a:ext cx="2190617" cy="22797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/>
          <p:cNvPicPr/>
          <p:nvPr/>
        </p:nvPicPr>
        <p:blipFill>
          <a:blip r:embed="rId6" cstate="print">
            <a:grayscl/>
          </a:blip>
          <a:stretch>
            <a:fillRect/>
          </a:stretch>
        </p:blipFill>
        <p:spPr bwMode="auto">
          <a:xfrm>
            <a:off x="6372200" y="3666598"/>
            <a:ext cx="2193431" cy="22826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Функции </a:t>
            </a:r>
            <a:r>
              <a:rPr lang="en-US" dirty="0" smtClean="0"/>
              <a:t>GLUT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800" dirty="0" smtClean="0"/>
              <a:t>(инициализация)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(13)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.3.3 </a:t>
            </a:r>
            <a:r>
              <a:rPr lang="en-US" dirty="0" smtClean="0"/>
              <a:t>GLUT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3/9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58" name="Содержимое 59"/>
          <p:cNvSpPr>
            <a:spLocks noGrp="1"/>
          </p:cNvSpPr>
          <p:nvPr>
            <p:ph sz="quarter" idx="1"/>
          </p:nvPr>
        </p:nvSpPr>
        <p:spPr>
          <a:xfrm>
            <a:off x="467544" y="1196752"/>
            <a:ext cx="8208912" cy="5081776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  <a:buFont typeface="Wingdings" pitchFamily="2" charset="2"/>
              <a:buChar char="ü"/>
            </a:pPr>
            <a:endParaRPr lang="en-US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Инициализация </a:t>
            </a:r>
          </a:p>
          <a:p>
            <a:pPr lvl="1">
              <a:lnSpc>
                <a:spcPct val="80000"/>
              </a:lnSpc>
              <a:spcBef>
                <a:spcPts val="600"/>
              </a:spcBef>
              <a:buFont typeface="Wingdings" pitchFamily="2" charset="2"/>
              <a:buChar char="Ø"/>
            </a:pPr>
            <a:r>
              <a:rPr lang="ru-RU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</a:t>
            </a:r>
            <a:r>
              <a:rPr lang="ru-RU" sz="18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Init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argc</a:t>
            </a:r>
            <a:r>
              <a:rPr lang="ru-RU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ru-RU" sz="1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argv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sz="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Управление окнами </a:t>
            </a:r>
          </a:p>
          <a:p>
            <a:pPr lvl="1">
              <a:spcBef>
                <a:spcPts val="600"/>
              </a:spcBef>
              <a:buFont typeface="Wingdings" pitchFamily="2" charset="2"/>
              <a:buChar char="Ø"/>
            </a:pPr>
            <a:r>
              <a:rPr lang="ru-RU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</a:t>
            </a:r>
            <a:r>
              <a:rPr lang="ru-RU" sz="18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InitWindowSize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width</a:t>
            </a:r>
            <a:r>
              <a:rPr lang="ru-RU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ru-RU" sz="1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height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en-US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spcBef>
                <a:spcPts val="600"/>
              </a:spcBef>
              <a:buFont typeface="Wingdings" pitchFamily="2" charset="2"/>
              <a:buChar char="Ø"/>
            </a:pPr>
            <a:r>
              <a:rPr lang="ru-RU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</a:t>
            </a:r>
            <a:r>
              <a:rPr lang="ru-RU" sz="18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InitWindowPosition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x</a:t>
            </a:r>
            <a:r>
              <a:rPr lang="ru-RU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ru-RU" sz="1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y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</a:t>
            </a:r>
          </a:p>
          <a:p>
            <a:pPr lvl="1">
              <a:spcBef>
                <a:spcPts val="600"/>
              </a:spcBef>
              <a:buFont typeface="Wingdings" pitchFamily="2" charset="2"/>
              <a:buChar char="Ø"/>
            </a:pPr>
            <a:r>
              <a:rPr lang="en-US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</a:t>
            </a:r>
            <a:r>
              <a:rPr lang="en-US" sz="18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CreateWindow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caption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sz="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Управление цветом</a:t>
            </a:r>
            <a:endParaRPr lang="en-US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lnSpc>
                <a:spcPct val="80000"/>
              </a:lnSpc>
              <a:spcBef>
                <a:spcPts val="600"/>
              </a:spcBef>
              <a:buFont typeface="Wingdings" pitchFamily="2" charset="2"/>
              <a:buChar char="Ø"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</a:t>
            </a:r>
            <a:r>
              <a:rPr lang="ru-RU" sz="18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InitDisplayMode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mode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en-US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	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mode = RGB (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он же 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RGBA)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	mode =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GLUT_DOUBLE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→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SwapBuffers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() 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	mode =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GLUT_DEPTH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→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Enable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(GL_DEPTH_TEST)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+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				      </a:t>
            </a:r>
            <a:r>
              <a:rPr lang="en-US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en-US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Clear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(… | GL_DEPTH_BUFFER_BIT)</a:t>
            </a:r>
          </a:p>
          <a:p>
            <a:pPr lvl="1">
              <a:lnSpc>
                <a:spcPct val="80000"/>
              </a:lnSpc>
              <a:spcBef>
                <a:spcPts val="600"/>
              </a:spcBef>
              <a:buFont typeface="Wingdings" pitchFamily="2" charset="2"/>
              <a:buChar char="Ø"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void </a:t>
            </a:r>
            <a:r>
              <a:rPr lang="en-US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</a:t>
            </a:r>
            <a:r>
              <a:rPr lang="en-US" sz="18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SetColor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index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red</a:t>
            </a:r>
            <a:r>
              <a:rPr lang="en-US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en-US" sz="1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green</a:t>
            </a:r>
            <a:r>
              <a:rPr lang="en-US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en-US" sz="1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blue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sz="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5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5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5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5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1000"/>
                                        <p:tgtEl>
                                          <p:spTgt spid="5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Функции </a:t>
            </a:r>
            <a:r>
              <a:rPr lang="en-US" dirty="0" smtClean="0"/>
              <a:t>GLUT</a:t>
            </a:r>
            <a:br>
              <a:rPr lang="en-US" dirty="0" smtClean="0"/>
            </a:br>
            <a:r>
              <a:rPr lang="en-US" sz="2800" dirty="0" smtClean="0"/>
              <a:t>(</a:t>
            </a:r>
            <a:r>
              <a:rPr lang="ru-RU" sz="2800" dirty="0" smtClean="0"/>
              <a:t>реакция на клавиатуру и мышь</a:t>
            </a:r>
            <a:r>
              <a:rPr lang="en-US" sz="2800" dirty="0" smtClean="0"/>
              <a:t>)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(13)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.3.3 </a:t>
            </a:r>
            <a:r>
              <a:rPr lang="en-US" dirty="0" smtClean="0"/>
              <a:t>GLUT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4/9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67544" y="1347289"/>
          <a:ext cx="4968552" cy="4536651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2088232"/>
                <a:gridCol w="1368152"/>
                <a:gridCol w="1512168"/>
              </a:tblGrid>
              <a:tr h="5679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Функция</a:t>
                      </a:r>
                      <a:endParaRPr lang="ru-RU" sz="1400" b="1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Описание реакции</a:t>
                      </a:r>
                      <a:endParaRPr lang="ru-RU" sz="1400" b="1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Параметры вызываемой функции</a:t>
                      </a:r>
                      <a:endParaRPr lang="ru-RU" sz="1400" b="1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7572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ru-RU" sz="1200" b="1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Keyboard</a:t>
                      </a:r>
                      <a:r>
                        <a:rPr lang="ru-RU" sz="1200" b="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Func</a:t>
                      </a:r>
                      <a:endParaRPr lang="ru-RU" sz="1200" b="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нажатие</a:t>
                      </a:r>
                      <a:b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обычных (ASCII)</a:t>
                      </a:r>
                      <a:b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клавиш</a:t>
                      </a:r>
                      <a:endParaRPr lang="ru-RU" sz="10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нажатая клавиша,</a:t>
                      </a:r>
                      <a:br>
                        <a:rPr lang="ru-RU" sz="10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0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координаты мыши</a:t>
                      </a:r>
                      <a:endParaRPr lang="ru-RU" sz="10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7572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ru-RU" sz="1200" b="1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Special</a:t>
                      </a:r>
                      <a:r>
                        <a:rPr lang="ru-RU" sz="1200" b="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Func</a:t>
                      </a:r>
                      <a:endParaRPr lang="ru-RU" sz="1200" b="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нажатие функциональных клавиш</a:t>
                      </a:r>
                      <a:endParaRPr lang="ru-RU" sz="10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нажатая клавиша,</a:t>
                      </a:r>
                      <a:br>
                        <a:rPr lang="ru-RU" sz="10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0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координаты мыши</a:t>
                      </a:r>
                      <a:endParaRPr lang="ru-RU" sz="10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11358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ru-RU" sz="1200" b="1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Mouse</a:t>
                      </a:r>
                      <a:r>
                        <a:rPr lang="ru-RU" sz="1200" b="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Func</a:t>
                      </a:r>
                      <a:endParaRPr lang="ru-RU" sz="1200" b="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нажатие кнопок мыши </a:t>
                      </a:r>
                      <a:endParaRPr lang="ru-RU" sz="10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нажатая клавиша, </a:t>
                      </a:r>
                      <a:b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статус нажатия, координаты мыши</a:t>
                      </a:r>
                      <a:endParaRPr lang="ru-RU" sz="10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5442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200" b="1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Motion</a:t>
                      </a:r>
                      <a:r>
                        <a:rPr lang="en-US" sz="1200" b="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Func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движение мыши с зажатой кнопкой</a:t>
                      </a:r>
                      <a:endParaRPr lang="ru-RU" sz="10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координаты мыши</a:t>
                      </a:r>
                      <a:endParaRPr lang="ru-RU" sz="10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7020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200" b="1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PassiveMotion</a:t>
                      </a:r>
                      <a:r>
                        <a:rPr lang="en-US" sz="1200" b="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Func</a:t>
                      </a:r>
                      <a:endParaRPr lang="ru-RU" sz="1200" b="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движение мыши без зажатия</a:t>
                      </a:r>
                      <a:b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кнопки</a:t>
                      </a:r>
                      <a:endParaRPr lang="ru-RU" sz="10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координаты мыши</a:t>
                      </a:r>
                      <a:endParaRPr lang="ru-RU" sz="10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5508104" y="1376426"/>
          <a:ext cx="3240361" cy="4510024"/>
        </p:xfrm>
        <a:graphic>
          <a:graphicData uri="http://schemas.openxmlformats.org/drawingml/2006/table">
            <a:tbl>
              <a:tblPr/>
              <a:tblGrid>
                <a:gridCol w="1988403"/>
                <a:gridCol w="1251958"/>
              </a:tblGrid>
              <a:tr h="53219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Константа-идентификатор</a:t>
                      </a:r>
                      <a:endParaRPr lang="ru-RU" sz="12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Функцио</a:t>
                      </a:r>
                      <a:r>
                        <a:rPr lang="ru-RU" sz="12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-</a:t>
                      </a:r>
                      <a:r>
                        <a:rPr lang="en-US" sz="12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нальная</a:t>
                      </a:r>
                      <a:r>
                        <a:rPr lang="en-US" sz="12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US" sz="1200" b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клавиша</a:t>
                      </a:r>
                      <a:endParaRPr lang="ru-RU" sz="12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2192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GLUT_KEY_F1 </a:t>
                      </a:r>
                      <a:r>
                        <a:rPr lang="ru-RU" sz="10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  </a:t>
                      </a:r>
                      <a:r>
                        <a:rPr lang="en-US" sz="10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- GLUT_KEY_F12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F1-F12</a:t>
                      </a:r>
                      <a:endParaRPr lang="ru-RU" sz="12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49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GLUT_KEY_LEFT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стрелка влево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49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GLUT_KEY_RIGHT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стрелка вправо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49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GLUT_KEY_UP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стрелка вверх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49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GLUT_KEY_DOWN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стрелка</a:t>
                      </a:r>
                      <a:r>
                        <a:rPr lang="en-US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вниз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49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GLUT_KEY_PAGE_UP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Page UP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2192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GLUT_KEY_PAGE_DOWN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Page DOWN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49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GLUT_KEY_HOME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HOME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49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GLUT_KEY_END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END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49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GLUT_KEY_INSERT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INSERT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Функции </a:t>
            </a:r>
            <a:r>
              <a:rPr lang="en-US" dirty="0" smtClean="0"/>
              <a:t>GLUT</a:t>
            </a:r>
            <a:br>
              <a:rPr lang="en-US" dirty="0" smtClean="0"/>
            </a:br>
            <a:r>
              <a:rPr lang="en-US" sz="2800" dirty="0" smtClean="0"/>
              <a:t>(</a:t>
            </a:r>
            <a:r>
              <a:rPr lang="ru-RU" sz="2800" dirty="0" smtClean="0"/>
              <a:t>работа с окнами</a:t>
            </a:r>
            <a:r>
              <a:rPr lang="en-US" sz="2800" dirty="0" smtClean="0"/>
              <a:t>)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(13)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.3.3 </a:t>
            </a:r>
            <a:r>
              <a:rPr lang="en-US" dirty="0" smtClean="0"/>
              <a:t>GLUT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5/9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67544" y="1142431"/>
          <a:ext cx="8208912" cy="5192675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5131174"/>
                <a:gridCol w="3077738"/>
              </a:tblGrid>
              <a:tr h="324483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ru-RU" sz="1800" b="1" noProof="0" dirty="0" smtClean="0"/>
                        <a:t>Функция</a:t>
                      </a:r>
                      <a:endParaRPr lang="ru-RU" sz="1800" b="1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noProof="0" dirty="0"/>
                        <a:t>Описание</a:t>
                      </a:r>
                      <a:endParaRPr lang="ru-RU" sz="1800" b="1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29696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CreateWindow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char *)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создание окна</a:t>
                      </a:r>
                    </a:p>
                  </a:txBody>
                  <a:tcPr marL="56736" marR="56736" marT="0" marB="0" anchor="ctr"/>
                </a:tc>
              </a:tr>
              <a:tr h="34403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InitWindowSize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int,int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задание начального</a:t>
                      </a:r>
                      <a: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размера окна</a:t>
                      </a:r>
                    </a:p>
                  </a:txBody>
                  <a:tcPr marL="56736" marR="56736" marT="0" marB="0" anchor="ctr"/>
                </a:tc>
              </a:tr>
              <a:tr h="34403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InitWindowPosition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int,int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задание начальной</a:t>
                      </a:r>
                      <a: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позиции окна</a:t>
                      </a:r>
                    </a:p>
                  </a:txBody>
                  <a:tcPr marL="56736" marR="56736" marT="0" marB="0" anchor="ctr"/>
                </a:tc>
              </a:tr>
              <a:tr h="34403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GetWindow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возвращает дескриптор</a:t>
                      </a:r>
                      <a: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текущего окна</a:t>
                      </a:r>
                    </a:p>
                  </a:txBody>
                  <a:tcPr marL="56736" marR="56736" marT="0" marB="0" anchor="ctr"/>
                </a:tc>
              </a:tr>
              <a:tr h="329696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SetWindow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делает окно текущим</a:t>
                      </a:r>
                    </a:p>
                  </a:txBody>
                  <a:tcPr marL="56736" marR="56736" marT="0" marB="0" anchor="ctr"/>
                </a:tc>
              </a:tr>
              <a:tr h="329696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SetWindowTitle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const char*)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изменяет заголовок окна</a:t>
                      </a:r>
                    </a:p>
                  </a:txBody>
                  <a:tcPr marL="56736" marR="56736" marT="0" marB="0" anchor="ctr"/>
                </a:tc>
              </a:tr>
              <a:tr h="34403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PositionWindow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 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устанавливает новые</a:t>
                      </a:r>
                      <a:b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координаты окна</a:t>
                      </a:r>
                    </a:p>
                  </a:txBody>
                  <a:tcPr marL="56736" marR="56736" marT="0" marB="0" anchor="ctr"/>
                </a:tc>
              </a:tr>
              <a:tr h="34403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ReshapeWindow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int,int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устанавливает новые</a:t>
                      </a:r>
                      <a:b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размеры окна</a:t>
                      </a:r>
                    </a:p>
                  </a:txBody>
                  <a:tcPr marL="56736" marR="56736" marT="0" marB="0" anchor="ctr"/>
                </a:tc>
              </a:tr>
              <a:tr h="34403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IconifyWindow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сворачивает окно</a:t>
                      </a:r>
                      <a: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 иконку</a:t>
                      </a:r>
                    </a:p>
                  </a:txBody>
                  <a:tcPr marL="56736" marR="56736" marT="0" marB="0" anchor="ctr"/>
                </a:tc>
              </a:tr>
              <a:tr h="329696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HideWindow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скрывает окно</a:t>
                      </a:r>
                    </a:p>
                  </a:txBody>
                  <a:tcPr marL="56736" marR="56736" marT="0" marB="0" anchor="ctr"/>
                </a:tc>
              </a:tr>
              <a:tr h="329696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ShowWindow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показывает окно</a:t>
                      </a:r>
                    </a:p>
                  </a:txBody>
                  <a:tcPr marL="56736" marR="56736" marT="0" marB="0" anchor="ctr"/>
                </a:tc>
              </a:tr>
              <a:tr h="329696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DestroyWindow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закрывает окно</a:t>
                      </a:r>
                    </a:p>
                  </a:txBody>
                  <a:tcPr marL="56736" marR="56736" marT="0" marB="0" anchor="ctr"/>
                </a:tc>
              </a:tr>
              <a:tr h="34403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FullScreen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переход в</a:t>
                      </a:r>
                      <a:b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полноэкранный режим</a:t>
                      </a:r>
                    </a:p>
                  </a:txBody>
                  <a:tcPr marL="56736" marR="56736" marT="0" marB="0" anchor="ctr"/>
                </a:tc>
              </a:tr>
              <a:tr h="329696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CreateSubWindow</a:t>
                      </a: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 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int,int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 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int,int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создание подокна</a:t>
                      </a:r>
                    </a:p>
                  </a:txBody>
                  <a:tcPr marL="56736" marR="56736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2415</TotalTime>
  <Words>623</Words>
  <Application>Microsoft Office PowerPoint</Application>
  <PresentationFormat>Экран (4:3)</PresentationFormat>
  <Paragraphs>287</Paragraphs>
  <Slides>13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КГ</vt:lpstr>
      <vt:lpstr>(Дополнительные библиотеки)</vt:lpstr>
      <vt:lpstr>Дополнительные графические библиотеки</vt:lpstr>
      <vt:lpstr>Дополнительные примитивы из GLU</vt:lpstr>
      <vt:lpstr>Пример сферы из GLU</vt:lpstr>
      <vt:lpstr>Дополнительные примитивы из GLUT</vt:lpstr>
      <vt:lpstr>Дополнительные примитивы из GLUT</vt:lpstr>
      <vt:lpstr>Функции GLUT (инициализация)</vt:lpstr>
      <vt:lpstr>Функции GLUT (реакция на клавиатуру и мышь)</vt:lpstr>
      <vt:lpstr>Функции GLUT (работа с окнами)</vt:lpstr>
      <vt:lpstr>Функции GLUT (работа с меню)</vt:lpstr>
      <vt:lpstr>Пример работы с окнами в GLUT</vt:lpstr>
      <vt:lpstr>Пример работы с меню в GLUT</vt:lpstr>
      <vt:lpstr>Простейшее консольное приложение GLUT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322</cp:revision>
  <dcterms:created xsi:type="dcterms:W3CDTF">2014-02-11T08:42:57Z</dcterms:created>
  <dcterms:modified xsi:type="dcterms:W3CDTF">2022-09-23T04:36:11Z</dcterms:modified>
</cp:coreProperties>
</file>