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5"/>
  </p:notesMasterIdLst>
  <p:sldIdLst>
    <p:sldId id="361" r:id="rId2"/>
    <p:sldId id="362" r:id="rId3"/>
    <p:sldId id="367" r:id="rId4"/>
    <p:sldId id="365" r:id="rId5"/>
    <p:sldId id="370" r:id="rId6"/>
    <p:sldId id="375" r:id="rId7"/>
    <p:sldId id="374" r:id="rId8"/>
    <p:sldId id="376" r:id="rId9"/>
    <p:sldId id="377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1" r:id="rId22"/>
    <p:sldId id="390" r:id="rId23"/>
    <p:sldId id="403" r:id="rId24"/>
    <p:sldId id="404" r:id="rId25"/>
    <p:sldId id="405" r:id="rId26"/>
    <p:sldId id="406" r:id="rId27"/>
    <p:sldId id="407" r:id="rId28"/>
    <p:sldId id="395" r:id="rId29"/>
    <p:sldId id="397" r:id="rId30"/>
    <p:sldId id="398" r:id="rId31"/>
    <p:sldId id="400" r:id="rId32"/>
    <p:sldId id="401" r:id="rId33"/>
    <p:sldId id="402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FF99"/>
    <a:srgbClr val="00FFCC"/>
    <a:srgbClr val="00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4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7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0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86A864-E320-4D3B-B818-F5DBA4E1D7AF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8EBD0D-FB18-4B65-B732-F6DB74AC73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003AEB60-1FDF-4729-BA59-D9D43C3524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E3E8D1-FA9E-4B4D-8C95-73369EA53A0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FDAE1B-AD9F-413B-9B61-3350CAE3AC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40B28D-54D6-429F-8C3F-1EFDD5DA20A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6666614A-A866-4D6B-AFF6-72FDCC4C3B9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2AB21-76E8-406F-A228-0EB987762D9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57F4C7-92BE-4C4A-AB4E-0D8EFECAC79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BDAB0B-8A02-4698-90B5-FEB36E41BA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BBED89-17CD-47FB-84ED-63022FEB76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C28704-15A1-4CCE-9148-193C2CC373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A76847-5954-47A7-A992-8BDD5E7798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701EA3F-F23A-46E3-870A-0A4EB9A24D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45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т</a:t>
            </a:r>
            <a:r>
              <a:rPr lang="ru-RU" sz="3600" dirty="0" smtClean="0"/>
              <a:t>екстуры </a:t>
            </a:r>
            <a:r>
              <a:rPr lang="en-US" sz="3600" smtClean="0"/>
              <a:t>OpenGL)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Загрузка текстуры:</a:t>
            </a:r>
            <a:br>
              <a:rPr lang="ru-RU" sz="2800" dirty="0" smtClean="0"/>
            </a:br>
            <a:r>
              <a:rPr lang="en-US" sz="2400" dirty="0" err="1" smtClean="0"/>
              <a:t>WinAPI</a:t>
            </a:r>
            <a:endParaRPr lang="ru-RU" sz="24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.2.4 Пример загрузки текстур</a:t>
            </a:r>
            <a:r>
              <a:rPr lang="en-US" dirty="0" smtClean="0"/>
              <a:t>  [3/4]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67544" y="1268759"/>
            <a:ext cx="8280920" cy="506913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bool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LoadTextureFromFile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char*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FileName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</a:t>
            </a:r>
            <a:br>
              <a:rPr lang="en-US" sz="1800" dirty="0" smtClean="0">
                <a:latin typeface="Consolas" pitchFamily="49" charset="0"/>
                <a:cs typeface="Consolas" pitchFamily="49" charset="0"/>
              </a:rPr>
            </a:b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&amp;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Width,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&amp;Height,</a:t>
            </a:r>
            <a:br>
              <a:rPr lang="en-US" sz="1800" i="1" dirty="0" smtClean="0">
                <a:latin typeface="Consolas" pitchFamily="49" charset="0"/>
                <a:cs typeface="Consolas" pitchFamily="49" charset="0"/>
              </a:rPr>
            </a:b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GLenum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&amp;Type,</a:t>
            </a:r>
            <a:br>
              <a:rPr lang="en-US" sz="1800" i="1" dirty="0" smtClean="0">
                <a:latin typeface="Consolas" pitchFamily="49" charset="0"/>
                <a:cs typeface="Consolas" pitchFamily="49" charset="0"/>
              </a:rPr>
            </a:b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unsigned char *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HBITMAP 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hbmp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= (HBITMAP) 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LoadImage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( NULL, 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FileName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IMAGE_BITMAP, 0,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 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0, LR_CREATEDIBSECTION | LR_DEFAULTSIZE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| LR_LOADFROMFILE);</a:t>
            </a:r>
          </a:p>
          <a:p>
            <a:pPr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if ( !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hbmp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 return (false) ;</a:t>
            </a: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BITMAP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GetObject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hbmp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sizeof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), &amp;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 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if ( !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 return (false) 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Width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= 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bmp.bmWidth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  Height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bmp.bmHeight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bmp.bmBits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spcBef>
                <a:spcPts val="1200"/>
              </a:spcBef>
              <a:spcAft>
                <a:spcPts val="600"/>
              </a:spcAft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Type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= GL_BGR_EXT ;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return (true);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99592" y="1772816"/>
            <a:ext cx="1669047" cy="400110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 b="1" dirty="0">
                <a:solidFill>
                  <a:srgbClr val="FF0000"/>
                </a:solidFill>
              </a:rPr>
              <a:t>Ограничение</a:t>
            </a:r>
            <a:r>
              <a:rPr lang="ru-RU" sz="1000" dirty="0">
                <a:solidFill>
                  <a:srgbClr val="FF0000"/>
                </a:solidFill>
              </a:rPr>
              <a:t>:</a:t>
            </a:r>
          </a:p>
          <a:p>
            <a:r>
              <a:rPr lang="ru-RU" sz="1000" dirty="0" smtClean="0">
                <a:solidFill>
                  <a:srgbClr val="FF0000"/>
                </a:solidFill>
              </a:rPr>
              <a:t>файл должен быть </a:t>
            </a:r>
            <a:r>
              <a:rPr lang="en-US" sz="1000" dirty="0" smtClean="0">
                <a:solidFill>
                  <a:srgbClr val="FF0000"/>
                </a:solidFill>
              </a:rPr>
              <a:t>BMP</a:t>
            </a:r>
            <a:endParaRPr lang="ru-RU" sz="1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Загрузка текстуры: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2400" dirty="0" smtClean="0"/>
              <a:t>библиотека </a:t>
            </a:r>
            <a:r>
              <a:rPr lang="en-US" sz="2400" dirty="0" smtClean="0"/>
              <a:t>C++</a:t>
            </a:r>
            <a:endParaRPr lang="ru-RU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.2.4 Пример загрузки текстур</a:t>
            </a:r>
            <a:r>
              <a:rPr lang="en-US" dirty="0" smtClean="0"/>
              <a:t>  [4/4]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67544" y="1268759"/>
            <a:ext cx="8280920" cy="506913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bool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LoadTextureFromFile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char*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FileName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</a:t>
            </a:r>
            <a:br>
              <a:rPr lang="en-US" sz="1800" dirty="0" smtClean="0">
                <a:latin typeface="Consolas" pitchFamily="49" charset="0"/>
                <a:cs typeface="Consolas" pitchFamily="49" charset="0"/>
              </a:rPr>
            </a:b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&amp;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Width,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&amp;Height,</a:t>
            </a:r>
            <a:br>
              <a:rPr lang="en-US" sz="1800" i="1" dirty="0" smtClean="0">
                <a:latin typeface="Consolas" pitchFamily="49" charset="0"/>
                <a:cs typeface="Consolas" pitchFamily="49" charset="0"/>
              </a:rPr>
            </a:b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GLenum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&amp;Type,</a:t>
            </a:r>
            <a:br>
              <a:rPr lang="en-US" sz="1800" i="1" dirty="0" smtClean="0">
                <a:latin typeface="Consolas" pitchFamily="49" charset="0"/>
                <a:cs typeface="Consolas" pitchFamily="49" charset="0"/>
              </a:rPr>
            </a:b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unsigned char *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unsigned char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data54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[54]; //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служебный заголовок 54 байта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endParaRPr lang="en-US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FILE *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file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fopen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FileName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,"rb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”); if(!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file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 return(false);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err =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fread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data54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,1,54,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file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 if(err != 1) return(false);</a:t>
            </a:r>
          </a:p>
          <a:p>
            <a:pPr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size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 *(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data54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+ 10 ); if (size != 54) return(false);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Width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=  *(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data54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+ 18 );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Height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=  *(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data54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+ 22 );</a:t>
            </a:r>
          </a:p>
          <a:p>
            <a:pPr>
              <a:buFontTx/>
              <a:buNone/>
              <a:defRPr/>
            </a:pP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Pixels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= new unsigned char [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Width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*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Height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* 3 ];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err =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fread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size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,1,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file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 if(err !=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size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 return (false);</a:t>
            </a:r>
          </a:p>
          <a:p>
            <a:pPr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fclose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file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 Type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= GL_BGR_EXT;</a:t>
            </a:r>
          </a:p>
          <a:p>
            <a:pPr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return (true);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899592" y="1772816"/>
            <a:ext cx="2648482" cy="400110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 b="1" dirty="0">
                <a:solidFill>
                  <a:srgbClr val="FF0000"/>
                </a:solidFill>
              </a:rPr>
              <a:t>Ограничение:</a:t>
            </a:r>
          </a:p>
          <a:p>
            <a:r>
              <a:rPr lang="ru-RU" sz="1000" b="1" dirty="0" smtClean="0">
                <a:solidFill>
                  <a:srgbClr val="FF0000"/>
                </a:solidFill>
              </a:rPr>
              <a:t>файл должен быть несжатым </a:t>
            </a:r>
            <a:r>
              <a:rPr lang="en-US" sz="1000" b="1" dirty="0" smtClean="0">
                <a:solidFill>
                  <a:srgbClr val="FF0000"/>
                </a:solidFill>
              </a:rPr>
              <a:t>BMP</a:t>
            </a:r>
            <a:r>
              <a:rPr lang="ru-RU" sz="1000" b="1" dirty="0" smtClean="0">
                <a:solidFill>
                  <a:srgbClr val="FF0000"/>
                </a:solidFill>
              </a:rPr>
              <a:t> 24</a:t>
            </a:r>
            <a:r>
              <a:rPr lang="en-US" sz="1000" b="1" dirty="0" smtClean="0">
                <a:solidFill>
                  <a:srgbClr val="FF0000"/>
                </a:solidFill>
              </a:rPr>
              <a:t>b</a:t>
            </a:r>
            <a:endParaRPr lang="ru-RU" sz="1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Влияние координат 1</a:t>
            </a:r>
            <a:br>
              <a:rPr lang="ru-RU" sz="2800" dirty="0" smtClean="0"/>
            </a:b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glTexCoord2f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(*)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.2.5 Влияние текстурных параметров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Oval 15"/>
          <p:cNvSpPr>
            <a:spLocks noChangeArrowheads="1"/>
          </p:cNvSpPr>
          <p:nvPr/>
        </p:nvSpPr>
        <p:spPr bwMode="auto">
          <a:xfrm>
            <a:off x="990600" y="5743575"/>
            <a:ext cx="179388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Oval 30"/>
          <p:cNvSpPr>
            <a:spLocks noChangeArrowheads="1"/>
          </p:cNvSpPr>
          <p:nvPr/>
        </p:nvSpPr>
        <p:spPr bwMode="auto">
          <a:xfrm>
            <a:off x="1004888" y="3879850"/>
            <a:ext cx="179387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Oval 31"/>
          <p:cNvSpPr>
            <a:spLocks noChangeArrowheads="1"/>
          </p:cNvSpPr>
          <p:nvPr/>
        </p:nvSpPr>
        <p:spPr bwMode="auto">
          <a:xfrm>
            <a:off x="2852738" y="5743575"/>
            <a:ext cx="179387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Oval 32"/>
          <p:cNvSpPr>
            <a:spLocks noChangeArrowheads="1"/>
          </p:cNvSpPr>
          <p:nvPr/>
        </p:nvSpPr>
        <p:spPr bwMode="auto">
          <a:xfrm>
            <a:off x="2862263" y="3905250"/>
            <a:ext cx="179387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" name="Рисунок 18" descr="tex_c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0" y="395763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5724525" y="2420938"/>
            <a:ext cx="1800225" cy="1800225"/>
          </a:xfrm>
          <a:prstGeom prst="rect">
            <a:avLst/>
          </a:prstGeom>
          <a:solidFill>
            <a:srgbClr val="00FF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5651500" y="415925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Oval 23"/>
          <p:cNvSpPr>
            <a:spLocks noChangeArrowheads="1"/>
          </p:cNvSpPr>
          <p:nvPr/>
        </p:nvSpPr>
        <p:spPr bwMode="auto">
          <a:xfrm>
            <a:off x="5651500" y="234950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Oval 24"/>
          <p:cNvSpPr>
            <a:spLocks noChangeArrowheads="1"/>
          </p:cNvSpPr>
          <p:nvPr/>
        </p:nvSpPr>
        <p:spPr bwMode="auto">
          <a:xfrm>
            <a:off x="7451725" y="234950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Oval 25"/>
          <p:cNvSpPr>
            <a:spLocks noChangeArrowheads="1"/>
          </p:cNvSpPr>
          <p:nvPr/>
        </p:nvSpPr>
        <p:spPr bwMode="auto">
          <a:xfrm>
            <a:off x="7451725" y="415925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8" name="Рисунок 19" descr="tex_c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2420938"/>
            <a:ext cx="1806575" cy="180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Line 33"/>
          <p:cNvSpPr>
            <a:spLocks noChangeShapeType="1"/>
          </p:cNvSpPr>
          <p:nvPr/>
        </p:nvSpPr>
        <p:spPr bwMode="auto">
          <a:xfrm flipV="1">
            <a:off x="1187450" y="4292600"/>
            <a:ext cx="4392613" cy="1512888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0" name="Line 34"/>
          <p:cNvSpPr>
            <a:spLocks noChangeShapeType="1"/>
          </p:cNvSpPr>
          <p:nvPr/>
        </p:nvSpPr>
        <p:spPr bwMode="auto">
          <a:xfrm flipV="1">
            <a:off x="3059113" y="4365625"/>
            <a:ext cx="4321175" cy="1439863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1" name="Line 35"/>
          <p:cNvSpPr>
            <a:spLocks noChangeShapeType="1"/>
          </p:cNvSpPr>
          <p:nvPr/>
        </p:nvSpPr>
        <p:spPr bwMode="auto">
          <a:xfrm flipV="1">
            <a:off x="1258888" y="2492375"/>
            <a:ext cx="4321175" cy="1441450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2" name="Line 36"/>
          <p:cNvSpPr>
            <a:spLocks noChangeShapeType="1"/>
          </p:cNvSpPr>
          <p:nvPr/>
        </p:nvSpPr>
        <p:spPr bwMode="auto">
          <a:xfrm flipV="1">
            <a:off x="3059113" y="2492375"/>
            <a:ext cx="4321175" cy="1441450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Влияние координат 2</a:t>
            </a:r>
            <a:br>
              <a:rPr lang="ru-RU" sz="2800" dirty="0" smtClean="0"/>
            </a:b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glTexCoord2f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(*)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.2.5 Влияние текстурных параметров  </a:t>
            </a:r>
            <a:r>
              <a:rPr lang="en-US" dirty="0" smtClean="0"/>
              <a:t>[2/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3" name="Oval 15"/>
          <p:cNvSpPr>
            <a:spLocks noChangeArrowheads="1"/>
          </p:cNvSpPr>
          <p:nvPr/>
        </p:nvSpPr>
        <p:spPr bwMode="auto">
          <a:xfrm>
            <a:off x="990600" y="5743575"/>
            <a:ext cx="179388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Oval 30"/>
          <p:cNvSpPr>
            <a:spLocks noChangeArrowheads="1"/>
          </p:cNvSpPr>
          <p:nvPr/>
        </p:nvSpPr>
        <p:spPr bwMode="auto">
          <a:xfrm>
            <a:off x="1004888" y="3879850"/>
            <a:ext cx="179387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Oval 31"/>
          <p:cNvSpPr>
            <a:spLocks noChangeArrowheads="1"/>
          </p:cNvSpPr>
          <p:nvPr/>
        </p:nvSpPr>
        <p:spPr bwMode="auto">
          <a:xfrm>
            <a:off x="2852738" y="5743575"/>
            <a:ext cx="179387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Oval 32"/>
          <p:cNvSpPr>
            <a:spLocks noChangeArrowheads="1"/>
          </p:cNvSpPr>
          <p:nvPr/>
        </p:nvSpPr>
        <p:spPr bwMode="auto">
          <a:xfrm>
            <a:off x="2862263" y="3905250"/>
            <a:ext cx="179387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7" name="Рисунок 18" descr="tex_c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0" y="395763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5724525" y="2420938"/>
            <a:ext cx="1800225" cy="1800225"/>
          </a:xfrm>
          <a:prstGeom prst="rect">
            <a:avLst/>
          </a:prstGeom>
          <a:solidFill>
            <a:srgbClr val="00FF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Oval 16"/>
          <p:cNvSpPr>
            <a:spLocks noChangeArrowheads="1"/>
          </p:cNvSpPr>
          <p:nvPr/>
        </p:nvSpPr>
        <p:spPr bwMode="auto">
          <a:xfrm>
            <a:off x="5651500" y="415925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Oval 23"/>
          <p:cNvSpPr>
            <a:spLocks noChangeArrowheads="1"/>
          </p:cNvSpPr>
          <p:nvPr/>
        </p:nvSpPr>
        <p:spPr bwMode="auto">
          <a:xfrm>
            <a:off x="5651500" y="234950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Oval 24"/>
          <p:cNvSpPr>
            <a:spLocks noChangeArrowheads="1"/>
          </p:cNvSpPr>
          <p:nvPr/>
        </p:nvSpPr>
        <p:spPr bwMode="auto">
          <a:xfrm>
            <a:off x="7451725" y="234950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Oval 25"/>
          <p:cNvSpPr>
            <a:spLocks noChangeArrowheads="1"/>
          </p:cNvSpPr>
          <p:nvPr/>
        </p:nvSpPr>
        <p:spPr bwMode="auto">
          <a:xfrm>
            <a:off x="7451725" y="415925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3" name="Рисунок 17" descr="tex_c2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91188" y="23876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Line 33"/>
          <p:cNvSpPr>
            <a:spLocks noChangeShapeType="1"/>
          </p:cNvSpPr>
          <p:nvPr/>
        </p:nvSpPr>
        <p:spPr bwMode="auto">
          <a:xfrm flipV="1">
            <a:off x="1187450" y="4292600"/>
            <a:ext cx="4392613" cy="1512888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5" name="Line 34"/>
          <p:cNvSpPr>
            <a:spLocks noChangeShapeType="1"/>
          </p:cNvSpPr>
          <p:nvPr/>
        </p:nvSpPr>
        <p:spPr bwMode="auto">
          <a:xfrm flipV="1">
            <a:off x="1116013" y="4365625"/>
            <a:ext cx="6264275" cy="1439863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6" name="Line 35"/>
          <p:cNvSpPr>
            <a:spLocks noChangeShapeType="1"/>
          </p:cNvSpPr>
          <p:nvPr/>
        </p:nvSpPr>
        <p:spPr bwMode="auto">
          <a:xfrm flipV="1">
            <a:off x="3059113" y="2492375"/>
            <a:ext cx="2520950" cy="1441450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7" name="Line 36"/>
          <p:cNvSpPr>
            <a:spLocks noChangeShapeType="1"/>
          </p:cNvSpPr>
          <p:nvPr/>
        </p:nvSpPr>
        <p:spPr bwMode="auto">
          <a:xfrm flipV="1">
            <a:off x="3059113" y="2492375"/>
            <a:ext cx="4321175" cy="1441450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Влияние координат 3</a:t>
            </a:r>
            <a:br>
              <a:rPr lang="ru-RU" sz="2800" dirty="0" smtClean="0"/>
            </a:b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glTexCoord2f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(*)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.2.5 Влияние текстурных параметров  </a:t>
            </a:r>
            <a:r>
              <a:rPr lang="en-US" dirty="0" smtClean="0"/>
              <a:t>[3/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0" name="Oval 15"/>
          <p:cNvSpPr>
            <a:spLocks noChangeArrowheads="1"/>
          </p:cNvSpPr>
          <p:nvPr/>
        </p:nvSpPr>
        <p:spPr bwMode="auto">
          <a:xfrm>
            <a:off x="990600" y="5743575"/>
            <a:ext cx="179388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Oval 30"/>
          <p:cNvSpPr>
            <a:spLocks noChangeArrowheads="1"/>
          </p:cNvSpPr>
          <p:nvPr/>
        </p:nvSpPr>
        <p:spPr bwMode="auto">
          <a:xfrm>
            <a:off x="1004888" y="3879850"/>
            <a:ext cx="179387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Oval 31"/>
          <p:cNvSpPr>
            <a:spLocks noChangeArrowheads="1"/>
          </p:cNvSpPr>
          <p:nvPr/>
        </p:nvSpPr>
        <p:spPr bwMode="auto">
          <a:xfrm>
            <a:off x="2852738" y="5743575"/>
            <a:ext cx="179387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Oval 32"/>
          <p:cNvSpPr>
            <a:spLocks noChangeArrowheads="1"/>
          </p:cNvSpPr>
          <p:nvPr/>
        </p:nvSpPr>
        <p:spPr bwMode="auto">
          <a:xfrm>
            <a:off x="2862263" y="3905250"/>
            <a:ext cx="179387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9" name="Рисунок 18" descr="tex_c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0" y="395763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Rectangle 14"/>
          <p:cNvSpPr>
            <a:spLocks noChangeArrowheads="1"/>
          </p:cNvSpPr>
          <p:nvPr/>
        </p:nvSpPr>
        <p:spPr bwMode="auto">
          <a:xfrm>
            <a:off x="5724525" y="2420938"/>
            <a:ext cx="1800225" cy="1800225"/>
          </a:xfrm>
          <a:prstGeom prst="rect">
            <a:avLst/>
          </a:prstGeom>
          <a:solidFill>
            <a:srgbClr val="00FF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Oval 16"/>
          <p:cNvSpPr>
            <a:spLocks noChangeArrowheads="1"/>
          </p:cNvSpPr>
          <p:nvPr/>
        </p:nvSpPr>
        <p:spPr bwMode="auto">
          <a:xfrm>
            <a:off x="5651500" y="415925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Oval 23"/>
          <p:cNvSpPr>
            <a:spLocks noChangeArrowheads="1"/>
          </p:cNvSpPr>
          <p:nvPr/>
        </p:nvSpPr>
        <p:spPr bwMode="auto">
          <a:xfrm>
            <a:off x="5651500" y="234950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Oval 24"/>
          <p:cNvSpPr>
            <a:spLocks noChangeArrowheads="1"/>
          </p:cNvSpPr>
          <p:nvPr/>
        </p:nvSpPr>
        <p:spPr bwMode="auto">
          <a:xfrm>
            <a:off x="7451725" y="234950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Oval 25"/>
          <p:cNvSpPr>
            <a:spLocks noChangeArrowheads="1"/>
          </p:cNvSpPr>
          <p:nvPr/>
        </p:nvSpPr>
        <p:spPr bwMode="auto">
          <a:xfrm>
            <a:off x="7451725" y="415925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Line 33"/>
          <p:cNvSpPr>
            <a:spLocks noChangeShapeType="1"/>
          </p:cNvSpPr>
          <p:nvPr/>
        </p:nvSpPr>
        <p:spPr bwMode="auto">
          <a:xfrm flipV="1">
            <a:off x="1187450" y="4292600"/>
            <a:ext cx="4392613" cy="1512888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6" name="Line 34"/>
          <p:cNvSpPr>
            <a:spLocks noChangeShapeType="1"/>
          </p:cNvSpPr>
          <p:nvPr/>
        </p:nvSpPr>
        <p:spPr bwMode="auto">
          <a:xfrm flipV="1">
            <a:off x="2916238" y="4365625"/>
            <a:ext cx="4464050" cy="1223963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7" name="Line 35"/>
          <p:cNvSpPr>
            <a:spLocks noChangeShapeType="1"/>
          </p:cNvSpPr>
          <p:nvPr/>
        </p:nvSpPr>
        <p:spPr bwMode="auto">
          <a:xfrm flipV="1">
            <a:off x="1331913" y="2492375"/>
            <a:ext cx="4248150" cy="1657350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8" name="Line 36"/>
          <p:cNvSpPr>
            <a:spLocks noChangeShapeType="1"/>
          </p:cNvSpPr>
          <p:nvPr/>
        </p:nvSpPr>
        <p:spPr bwMode="auto">
          <a:xfrm flipV="1">
            <a:off x="3059113" y="2492375"/>
            <a:ext cx="4321175" cy="1441450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pic>
        <p:nvPicPr>
          <p:cNvPr id="49" name="Рисунок 22" descr="tex_c1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2411413"/>
            <a:ext cx="1831975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Oval 30"/>
          <p:cNvSpPr>
            <a:spLocks noChangeArrowheads="1"/>
          </p:cNvSpPr>
          <p:nvPr/>
        </p:nvSpPr>
        <p:spPr bwMode="auto">
          <a:xfrm>
            <a:off x="1187450" y="4076700"/>
            <a:ext cx="179388" cy="179388"/>
          </a:xfrm>
          <a:prstGeom prst="ellipse">
            <a:avLst/>
          </a:prstGeom>
          <a:solidFill>
            <a:srgbClr val="FF9900">
              <a:alpha val="50195"/>
            </a:srgbClr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" name="Oval 30"/>
          <p:cNvSpPr>
            <a:spLocks noChangeArrowheads="1"/>
          </p:cNvSpPr>
          <p:nvPr/>
        </p:nvSpPr>
        <p:spPr bwMode="auto">
          <a:xfrm>
            <a:off x="2700338" y="5589588"/>
            <a:ext cx="179387" cy="179387"/>
          </a:xfrm>
          <a:prstGeom prst="ellipse">
            <a:avLst/>
          </a:prstGeom>
          <a:solidFill>
            <a:srgbClr val="FF9900">
              <a:alpha val="50195"/>
            </a:srgbClr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Влияние формы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.2.5 Влияние текстурных параметров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3" name="Рисунок 10" descr="tex_r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4220939"/>
            <a:ext cx="3810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11" descr="tex_d0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1196752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12" descr="tex_d2.bmp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19463" y="1542827"/>
            <a:ext cx="285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13" descr="tex_d3.bmp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97638" y="1330102"/>
            <a:ext cx="189547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14" descr="tex_d4.bmp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063" y="3316064"/>
            <a:ext cx="286702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Group 12"/>
          <p:cNvGrpSpPr>
            <a:grpSpLocks/>
          </p:cNvGrpSpPr>
          <p:nvPr/>
        </p:nvGrpSpPr>
        <p:grpSpPr bwMode="auto">
          <a:xfrm>
            <a:off x="3348038" y="1555527"/>
            <a:ext cx="2808287" cy="1873250"/>
            <a:chOff x="2109" y="1207"/>
            <a:chExt cx="1769" cy="1180"/>
          </a:xfrm>
        </p:grpSpPr>
        <p:sp>
          <p:nvSpPr>
            <p:cNvPr id="29" name="Line 8"/>
            <p:cNvSpPr>
              <a:spLocks noChangeShapeType="1"/>
            </p:cNvSpPr>
            <p:nvPr/>
          </p:nvSpPr>
          <p:spPr bwMode="auto">
            <a:xfrm flipV="1">
              <a:off x="2109" y="1207"/>
              <a:ext cx="590" cy="11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Line 9"/>
            <p:cNvSpPr>
              <a:spLocks noChangeShapeType="1"/>
            </p:cNvSpPr>
            <p:nvPr/>
          </p:nvSpPr>
          <p:spPr bwMode="auto">
            <a:xfrm flipV="1">
              <a:off x="3288" y="1207"/>
              <a:ext cx="590" cy="11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Line 10"/>
            <p:cNvSpPr>
              <a:spLocks noChangeShapeType="1"/>
            </p:cNvSpPr>
            <p:nvPr/>
          </p:nvSpPr>
          <p:spPr bwMode="auto">
            <a:xfrm flipV="1">
              <a:off x="2699" y="1207"/>
              <a:ext cx="117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11"/>
            <p:cNvSpPr>
              <a:spLocks noChangeShapeType="1"/>
            </p:cNvSpPr>
            <p:nvPr/>
          </p:nvSpPr>
          <p:spPr bwMode="auto">
            <a:xfrm flipV="1">
              <a:off x="2109" y="2387"/>
              <a:ext cx="117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3" name="Group 19"/>
          <p:cNvGrpSpPr>
            <a:grpSpLocks/>
          </p:cNvGrpSpPr>
          <p:nvPr/>
        </p:nvGrpSpPr>
        <p:grpSpPr bwMode="auto">
          <a:xfrm>
            <a:off x="6516688" y="1339627"/>
            <a:ext cx="1871662" cy="1873250"/>
            <a:chOff x="4105" y="1071"/>
            <a:chExt cx="1179" cy="1180"/>
          </a:xfrm>
        </p:grpSpPr>
        <p:sp>
          <p:nvSpPr>
            <p:cNvPr id="34" name="Line 14"/>
            <p:cNvSpPr>
              <a:spLocks noChangeShapeType="1"/>
            </p:cNvSpPr>
            <p:nvPr/>
          </p:nvSpPr>
          <p:spPr bwMode="auto">
            <a:xfrm flipV="1">
              <a:off x="4105" y="1071"/>
              <a:ext cx="1179" cy="11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15"/>
            <p:cNvSpPr>
              <a:spLocks noChangeShapeType="1"/>
            </p:cNvSpPr>
            <p:nvPr/>
          </p:nvSpPr>
          <p:spPr bwMode="auto">
            <a:xfrm flipV="1">
              <a:off x="5284" y="1071"/>
              <a:ext cx="0" cy="11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17"/>
            <p:cNvSpPr>
              <a:spLocks noChangeShapeType="1"/>
            </p:cNvSpPr>
            <p:nvPr/>
          </p:nvSpPr>
          <p:spPr bwMode="auto">
            <a:xfrm flipV="1">
              <a:off x="4105" y="2251"/>
              <a:ext cx="117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7" name="Group 25"/>
          <p:cNvGrpSpPr>
            <a:grpSpLocks/>
          </p:cNvGrpSpPr>
          <p:nvPr/>
        </p:nvGrpSpPr>
        <p:grpSpPr bwMode="auto">
          <a:xfrm>
            <a:off x="611188" y="4220939"/>
            <a:ext cx="3816350" cy="1908175"/>
            <a:chOff x="385" y="2886"/>
            <a:chExt cx="2404" cy="1202"/>
          </a:xfrm>
        </p:grpSpPr>
        <p:sp>
          <p:nvSpPr>
            <p:cNvPr id="52" name="Line 21"/>
            <p:cNvSpPr>
              <a:spLocks noChangeShapeType="1"/>
            </p:cNvSpPr>
            <p:nvPr/>
          </p:nvSpPr>
          <p:spPr bwMode="auto">
            <a:xfrm flipV="1">
              <a:off x="385" y="2886"/>
              <a:ext cx="0" cy="120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Line 22"/>
            <p:cNvSpPr>
              <a:spLocks noChangeShapeType="1"/>
            </p:cNvSpPr>
            <p:nvPr/>
          </p:nvSpPr>
          <p:spPr bwMode="auto">
            <a:xfrm flipV="1">
              <a:off x="2789" y="2886"/>
              <a:ext cx="0" cy="120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" name="Line 23"/>
            <p:cNvSpPr>
              <a:spLocks noChangeShapeType="1"/>
            </p:cNvSpPr>
            <p:nvPr/>
          </p:nvSpPr>
          <p:spPr bwMode="auto">
            <a:xfrm flipV="1">
              <a:off x="385" y="2886"/>
              <a:ext cx="240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" name="Line 24"/>
            <p:cNvSpPr>
              <a:spLocks noChangeShapeType="1"/>
            </p:cNvSpPr>
            <p:nvPr/>
          </p:nvSpPr>
          <p:spPr bwMode="auto">
            <a:xfrm flipV="1">
              <a:off x="385" y="4085"/>
              <a:ext cx="2404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6" name="Group 31"/>
          <p:cNvGrpSpPr>
            <a:grpSpLocks/>
          </p:cNvGrpSpPr>
          <p:nvPr/>
        </p:nvGrpSpPr>
        <p:grpSpPr bwMode="auto">
          <a:xfrm>
            <a:off x="5573713" y="3322414"/>
            <a:ext cx="2849562" cy="2843213"/>
            <a:chOff x="3511" y="2320"/>
            <a:chExt cx="1795" cy="1791"/>
          </a:xfrm>
        </p:grpSpPr>
        <p:sp>
          <p:nvSpPr>
            <p:cNvPr id="57" name="Line 27"/>
            <p:cNvSpPr>
              <a:spLocks noChangeShapeType="1"/>
            </p:cNvSpPr>
            <p:nvPr/>
          </p:nvSpPr>
          <p:spPr bwMode="auto">
            <a:xfrm flipH="1" flipV="1">
              <a:off x="3511" y="2915"/>
              <a:ext cx="0" cy="119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Line 28"/>
            <p:cNvSpPr>
              <a:spLocks noChangeShapeType="1"/>
            </p:cNvSpPr>
            <p:nvPr/>
          </p:nvSpPr>
          <p:spPr bwMode="auto">
            <a:xfrm rot="60000" flipV="1">
              <a:off x="4734" y="2320"/>
              <a:ext cx="554" cy="17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" name="Line 29"/>
            <p:cNvSpPr>
              <a:spLocks noChangeShapeType="1"/>
            </p:cNvSpPr>
            <p:nvPr/>
          </p:nvSpPr>
          <p:spPr bwMode="auto">
            <a:xfrm flipV="1">
              <a:off x="3515" y="2324"/>
              <a:ext cx="1791" cy="5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" name="Line 30"/>
            <p:cNvSpPr>
              <a:spLocks noChangeShapeType="1"/>
            </p:cNvSpPr>
            <p:nvPr/>
          </p:nvSpPr>
          <p:spPr bwMode="auto">
            <a:xfrm flipV="1">
              <a:off x="3511" y="4110"/>
              <a:ext cx="12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Влияние растяжения</a:t>
            </a:r>
            <a:br>
              <a:rPr lang="ru-RU" sz="2800" dirty="0" smtClean="0"/>
            </a:br>
            <a:r>
              <a:rPr lang="ru-RU" sz="24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2400" b="1" dirty="0" err="1" smtClean="0">
                <a:latin typeface="Consolas" pitchFamily="49" charset="0"/>
                <a:cs typeface="Consolas" pitchFamily="49" charset="0"/>
              </a:rPr>
              <a:t>TexParameter</a:t>
            </a:r>
            <a:r>
              <a:rPr lang="ru-RU" sz="2400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 ( *, GL_TEXTURE_M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IN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_FILTER, </a:t>
            </a:r>
            <a:r>
              <a:rPr lang="en-US" sz="2400" b="1" dirty="0" smtClean="0">
                <a:latin typeface="Consolas" pitchFamily="49" charset="0"/>
                <a:cs typeface="Consolas" pitchFamily="49" charset="0"/>
              </a:rPr>
              <a:t>?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)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.2.5 Влияние текстурных параметров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33" name="Рисунок 8" descr="tex_n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003" y="1449858"/>
            <a:ext cx="3522662" cy="400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6990" y="1467321"/>
            <a:ext cx="3532188" cy="398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4954265" y="5451946"/>
            <a:ext cx="3987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Courier New" pitchFamily="49" charset="0"/>
                <a:cs typeface="Courier New" pitchFamily="49" charset="0"/>
              </a:rPr>
              <a:t>GL_LINEAR</a:t>
            </a:r>
          </a:p>
          <a:p>
            <a:pPr algn="ctr"/>
            <a:r>
              <a:rPr lang="ru-RU" dirty="0"/>
              <a:t>(растяжение по 4 соседним точкам)</a:t>
            </a:r>
          </a:p>
        </p:txBody>
      </p:sp>
      <p:sp>
        <p:nvSpPr>
          <p:cNvPr id="40" name="Rectangle 7"/>
          <p:cNvSpPr>
            <a:spLocks noChangeArrowheads="1"/>
          </p:cNvSpPr>
          <p:nvPr/>
        </p:nvSpPr>
        <p:spPr bwMode="auto">
          <a:xfrm>
            <a:off x="323528" y="5451946"/>
            <a:ext cx="403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Courier New" pitchFamily="49" charset="0"/>
                <a:cs typeface="Courier New" pitchFamily="49" charset="0"/>
              </a:rPr>
              <a:t>GL_NEAREST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en-US" dirty="0"/>
              <a:t>(</a:t>
            </a:r>
            <a:r>
              <a:rPr lang="ru-RU" dirty="0"/>
              <a:t>растяжение по 1 ближайшей точке</a:t>
            </a:r>
            <a:r>
              <a:rPr lang="en-US" dirty="0"/>
              <a:t>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Влияние замощения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4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400" b="1" dirty="0" err="1" smtClean="0">
                <a:latin typeface="Consolas" pitchFamily="49" charset="0"/>
                <a:cs typeface="Consolas" pitchFamily="49" charset="0"/>
              </a:rPr>
              <a:t>TexParameter</a:t>
            </a:r>
            <a:r>
              <a:rPr lang="en-US" sz="2400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 *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GL_TEXTURE_WRAP_S,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400" b="1" dirty="0" smtClean="0">
                <a:latin typeface="Consolas" pitchFamily="49" charset="0"/>
                <a:cs typeface="Consolas" pitchFamily="49" charset="0"/>
              </a:rPr>
              <a:t>? 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.2.5 Влияние текстурных параметров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0" name="Rectangle 40"/>
          <p:cNvSpPr>
            <a:spLocks noChangeArrowheads="1"/>
          </p:cNvSpPr>
          <p:nvPr/>
        </p:nvSpPr>
        <p:spPr bwMode="auto">
          <a:xfrm>
            <a:off x="323528" y="3212976"/>
            <a:ext cx="80648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Courier New" pitchFamily="49" charset="0"/>
                <a:cs typeface="Courier New" pitchFamily="49" charset="0"/>
              </a:rPr>
              <a:t>gl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TexCoord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2f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(1,1)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→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gl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TexCoord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2f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2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,1)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1" name="Рисунок 12" descr="tex_r1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717503"/>
            <a:ext cx="3810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3" descr="tex_r0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1268760"/>
            <a:ext cx="3810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4" descr="tex_r2.bmp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717503"/>
            <a:ext cx="3810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1258888" y="5739978"/>
            <a:ext cx="18589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/>
              <a:t>GL_REPEAT</a:t>
            </a:r>
            <a:endParaRPr lang="ru-RU" b="1"/>
          </a:p>
          <a:p>
            <a:pPr algn="ctr"/>
            <a:r>
              <a:rPr lang="ru-RU"/>
              <a:t>(дублирование)</a:t>
            </a: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5926138" y="5733628"/>
            <a:ext cx="14557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/>
              <a:t>GL_CLAMP</a:t>
            </a:r>
            <a:endParaRPr lang="ru-RU" b="1"/>
          </a:p>
          <a:p>
            <a:pPr algn="ctr"/>
            <a:r>
              <a:rPr lang="ru-RU"/>
              <a:t>(отсечение)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Влияние текстуры на цвет примитива</a:t>
            </a:r>
            <a:br>
              <a:rPr lang="ru-RU" sz="2800" dirty="0" smtClean="0"/>
            </a:br>
            <a:r>
              <a:rPr lang="ru-RU" sz="2400" dirty="0" err="1" smtClean="0">
                <a:latin typeface="Consolas" pitchFamily="49" charset="0"/>
                <a:cs typeface="Consolas" pitchFamily="49" charset="0"/>
              </a:rPr>
              <a:t>glTexEnvf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( *, GL_TEXTURE_ENV_MODE, GL_REPLACE 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.2.5 Влияние текстурных параметров  </a:t>
            </a:r>
            <a:r>
              <a:rPr lang="en-US" dirty="0" smtClean="0"/>
              <a:t>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6" name="Рисунок 8" descr="tex_m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356" y="1238622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9" descr="tex_m1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334544"/>
            <a:ext cx="28575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4" descr="tex_m4.bmp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3405981"/>
            <a:ext cx="2857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40"/>
          <p:cNvSpPr>
            <a:spLocks noChangeArrowheads="1"/>
          </p:cNvSpPr>
          <p:nvPr/>
        </p:nvSpPr>
        <p:spPr bwMode="auto">
          <a:xfrm>
            <a:off x="467544" y="4365104"/>
            <a:ext cx="223125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dirty="0" smtClean="0"/>
              <a:t>Влияние воздействия </a:t>
            </a:r>
            <a:r>
              <a:rPr lang="ru-RU" dirty="0"/>
              <a:t>текстуры на второй </a:t>
            </a:r>
            <a:r>
              <a:rPr lang="ru-RU" dirty="0" smtClean="0"/>
              <a:t>объект</a:t>
            </a:r>
            <a:endParaRPr lang="en-US" dirty="0" smtClean="0"/>
          </a:p>
          <a:p>
            <a:pPr algn="r"/>
            <a:r>
              <a:rPr lang="en-US" dirty="0" smtClean="0"/>
              <a:t>(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glEnable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 algn="r"/>
            <a:r>
              <a:rPr lang="en-US" b="1" dirty="0" smtClean="0">
                <a:latin typeface="Consolas" pitchFamily="49" charset="0"/>
                <a:cs typeface="Consolas" pitchFamily="49" charset="0"/>
              </a:rPr>
              <a:t>–</a:t>
            </a:r>
          </a:p>
          <a:p>
            <a:pPr algn="r"/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glDisable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20" name="Rectangle 40"/>
          <p:cNvSpPr>
            <a:spLocks noChangeArrowheads="1"/>
          </p:cNvSpPr>
          <p:nvPr/>
        </p:nvSpPr>
        <p:spPr bwMode="auto">
          <a:xfrm>
            <a:off x="5868144" y="1772816"/>
            <a:ext cx="28083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dirty="0" smtClean="0"/>
              <a:t>Запрет влияния воздействия текстуры на второй объект</a:t>
            </a:r>
            <a:endParaRPr lang="en-US" dirty="0" smtClean="0"/>
          </a:p>
          <a:p>
            <a:pPr algn="r"/>
            <a:r>
              <a:rPr lang="en-US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+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glDisable</a:t>
            </a:r>
            <a:endParaRPr lang="ru-RU" dirty="0"/>
          </a:p>
        </p:txBody>
      </p:sp>
      <p:sp>
        <p:nvSpPr>
          <p:cNvPr id="21" name="Rectangle 40"/>
          <p:cNvSpPr>
            <a:spLocks noChangeArrowheads="1"/>
          </p:cNvSpPr>
          <p:nvPr/>
        </p:nvSpPr>
        <p:spPr bwMode="auto">
          <a:xfrm>
            <a:off x="3347864" y="1268760"/>
            <a:ext cx="115212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Объекты без текстуры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Влияние текстуры на цвет примитива</a:t>
            </a:r>
            <a:br>
              <a:rPr lang="ru-RU" sz="2800" dirty="0" smtClean="0"/>
            </a:br>
            <a:r>
              <a:rPr lang="ru-RU" sz="2400" dirty="0" err="1" smtClean="0">
                <a:latin typeface="Consolas" pitchFamily="49" charset="0"/>
                <a:cs typeface="Consolas" pitchFamily="49" charset="0"/>
              </a:rPr>
              <a:t>glTexEnvf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( *, GL_TEXTURE_ENV_MODE, </a:t>
            </a:r>
            <a:r>
              <a:rPr lang="ru-RU" sz="2400" b="1" dirty="0" smtClean="0">
                <a:latin typeface="Consolas" pitchFamily="49" charset="0"/>
                <a:cs typeface="Consolas" pitchFamily="49" charset="0"/>
              </a:rPr>
              <a:t>?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 )</a:t>
            </a:r>
            <a:br>
              <a:rPr lang="ru-RU" sz="2400" dirty="0" smtClean="0">
                <a:latin typeface="Consolas" pitchFamily="49" charset="0"/>
                <a:cs typeface="Consolas" pitchFamily="49" charset="0"/>
              </a:rPr>
            </a:b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.2.5 Влияние текстурных параметров  </a:t>
            </a:r>
            <a:r>
              <a:rPr lang="en-US" dirty="0" smtClean="0"/>
              <a:t>[</a:t>
            </a:r>
            <a:r>
              <a:rPr lang="ru-RU" dirty="0" smtClean="0"/>
              <a:t>8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1" name="Рисунок 8" descr="tex_m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6876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tex_m2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5877" y="3284984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tex_m3.bmp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7402" y="3370709"/>
            <a:ext cx="28575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40"/>
          <p:cNvSpPr>
            <a:spLocks noChangeArrowheads="1"/>
          </p:cNvSpPr>
          <p:nvPr/>
        </p:nvSpPr>
        <p:spPr bwMode="auto">
          <a:xfrm>
            <a:off x="6444208" y="2996952"/>
            <a:ext cx="151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/>
              <a:t>GL_</a:t>
            </a:r>
            <a:r>
              <a:rPr lang="en-US" b="1" dirty="0"/>
              <a:t>BLEND</a:t>
            </a:r>
            <a:endParaRPr lang="ru-RU" dirty="0"/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3779912" y="2924944"/>
            <a:ext cx="2017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/>
              <a:t>GL_MODULATE</a:t>
            </a:r>
            <a:endParaRPr lang="ru-RU" dirty="0"/>
          </a:p>
        </p:txBody>
      </p:sp>
      <p:sp>
        <p:nvSpPr>
          <p:cNvPr id="22" name="Rectangle 40"/>
          <p:cNvSpPr>
            <a:spLocks noChangeArrowheads="1"/>
          </p:cNvSpPr>
          <p:nvPr/>
        </p:nvSpPr>
        <p:spPr bwMode="auto">
          <a:xfrm>
            <a:off x="395536" y="1322184"/>
            <a:ext cx="115212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 без текстуры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.2.1 Определения  </a:t>
            </a:r>
            <a:r>
              <a:rPr lang="en-US" dirty="0" smtClean="0"/>
              <a:t>[1/2]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23528" y="1153319"/>
            <a:ext cx="8640960" cy="518457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Текстура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это 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графическое изображение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       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используемое для нанесения изображения на объект,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       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составленный из множества примитивов</a:t>
            </a:r>
          </a:p>
          <a:p>
            <a:pPr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Обычно текстура задается в виде двумерной картинки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формате несжатого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bmp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 разрешением, кратным 2</a:t>
            </a:r>
          </a:p>
          <a:p>
            <a:pPr>
              <a:spcBef>
                <a:spcPts val="120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Цель применения текстур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повышение реалистичности изображения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 счет экономии вычислительных ресурсов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800"/>
              </a:spcBef>
              <a:buFont typeface="Wingdings" pitchFamily="2" charset="2"/>
              <a:buChar char="q"/>
            </a:pP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Тексель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texel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ture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ement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– это элемент (пиксель) текстуры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                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координатами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s,t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общем случае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тексель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 обязательно является пикселем изображения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Влияние логических операций</a:t>
            </a:r>
            <a:br>
              <a:rPr lang="ru-RU" sz="28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.2.5 Влияние текстурных параметров  </a:t>
            </a:r>
            <a:r>
              <a:rPr lang="en-US" dirty="0" smtClean="0"/>
              <a:t>[</a:t>
            </a:r>
            <a:r>
              <a:rPr lang="ru-RU" dirty="0" smtClean="0"/>
              <a:t>9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3347864" y="1196752"/>
            <a:ext cx="4824536" cy="131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err="1">
                <a:latin typeface="Consolas" pitchFamily="49" charset="0"/>
                <a:cs typeface="Consolas" pitchFamily="49" charset="0"/>
              </a:rPr>
              <a:t>gl</a:t>
            </a:r>
            <a:r>
              <a:rPr lang="ru-RU" b="1" dirty="0" err="1">
                <a:latin typeface="Consolas" pitchFamily="49" charset="0"/>
                <a:cs typeface="Consolas" pitchFamily="49" charset="0"/>
              </a:rPr>
              <a:t>Enable</a:t>
            </a:r>
            <a:r>
              <a:rPr lang="ru-RU" dirty="0">
                <a:latin typeface="Consolas" pitchFamily="49" charset="0"/>
                <a:cs typeface="Consolas" pitchFamily="49" charset="0"/>
              </a:rPr>
              <a:t> ( GL_COLOR_LOGIC_OP )</a:t>
            </a:r>
          </a:p>
          <a:p>
            <a:r>
              <a:rPr lang="ru-RU" dirty="0" err="1">
                <a:latin typeface="Consolas" pitchFamily="49" charset="0"/>
                <a:cs typeface="Consolas" pitchFamily="49" charset="0"/>
              </a:rPr>
              <a:t>gl</a:t>
            </a:r>
            <a:r>
              <a:rPr lang="ru-RU" b="1" dirty="0" err="1">
                <a:latin typeface="Consolas" pitchFamily="49" charset="0"/>
                <a:cs typeface="Consolas" pitchFamily="49" charset="0"/>
              </a:rPr>
              <a:t>LogicOp</a:t>
            </a:r>
            <a:r>
              <a:rPr lang="ru-RU" b="1" dirty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>
                <a:latin typeface="Consolas" pitchFamily="49" charset="0"/>
                <a:cs typeface="Consolas" pitchFamily="49" charset="0"/>
              </a:rPr>
              <a:t>( GL_AND )</a:t>
            </a:r>
            <a:endParaRPr lang="en-US" dirty="0">
              <a:latin typeface="Consolas" pitchFamily="49" charset="0"/>
              <a:cs typeface="Consolas" pitchFamily="49" charset="0"/>
            </a:endParaRPr>
          </a:p>
          <a:p>
            <a:endParaRPr lang="en-US" sz="800" dirty="0">
              <a:latin typeface="Consolas" pitchFamily="49" charset="0"/>
              <a:cs typeface="Consolas" pitchFamily="49" charset="0"/>
            </a:endParaRPr>
          </a:p>
          <a:p>
            <a:r>
              <a:rPr lang="ru-RU" dirty="0" err="1">
                <a:latin typeface="Consolas" pitchFamily="49" charset="0"/>
                <a:cs typeface="Consolas" pitchFamily="49" charset="0"/>
              </a:rPr>
              <a:t>gl</a:t>
            </a:r>
            <a:r>
              <a:rPr lang="ru-RU" b="1" dirty="0" err="1">
                <a:latin typeface="Consolas" pitchFamily="49" charset="0"/>
                <a:cs typeface="Consolas" pitchFamily="49" charset="0"/>
              </a:rPr>
              <a:t>TexEnv</a:t>
            </a:r>
            <a:r>
              <a:rPr lang="ru-RU" dirty="0" err="1">
                <a:latin typeface="Consolas" pitchFamily="49" charset="0"/>
                <a:cs typeface="Consolas" pitchFamily="49" charset="0"/>
              </a:rPr>
              <a:t>f</a:t>
            </a:r>
            <a:r>
              <a:rPr lang="ru-RU" dirty="0">
                <a:latin typeface="Consolas" pitchFamily="49" charset="0"/>
                <a:cs typeface="Consolas" pitchFamily="49" charset="0"/>
              </a:rPr>
              <a:t>( *, GL_TEXTURE_ENV_MODE, </a:t>
            </a:r>
            <a:endParaRPr lang="en-US" dirty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                      </a:t>
            </a:r>
            <a:r>
              <a:rPr lang="ru-RU" dirty="0">
                <a:latin typeface="Consolas" pitchFamily="49" charset="0"/>
                <a:cs typeface="Consolas" pitchFamily="49" charset="0"/>
              </a:rPr>
              <a:t>GL_MODULATE )</a:t>
            </a:r>
          </a:p>
        </p:txBody>
      </p:sp>
      <p:pic>
        <p:nvPicPr>
          <p:cNvPr id="17" name="Рисунок 12" descr="tex_L2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28481" y="3500437"/>
            <a:ext cx="284797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3" descr="tex_L0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8356" y="1210047"/>
            <a:ext cx="28575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4" descr="tex_m2.bmp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99469" y="34290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683568" y="5949280"/>
            <a:ext cx="160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err="1"/>
              <a:t>gl</a:t>
            </a:r>
            <a:r>
              <a:rPr lang="en-US" b="1" dirty="0"/>
              <a:t>Disable</a:t>
            </a:r>
            <a:r>
              <a:rPr lang="ru-RU" dirty="0"/>
              <a:t> ( </a:t>
            </a:r>
            <a:r>
              <a:rPr lang="en-US" dirty="0"/>
              <a:t>*</a:t>
            </a:r>
            <a:r>
              <a:rPr lang="ru-RU" dirty="0"/>
              <a:t> )</a:t>
            </a: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7092280" y="3140968"/>
            <a:ext cx="1543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err="1"/>
              <a:t>gl</a:t>
            </a:r>
            <a:r>
              <a:rPr lang="ru-RU" b="1" dirty="0" err="1"/>
              <a:t>Enable</a:t>
            </a:r>
            <a:r>
              <a:rPr lang="en-US" b="1" dirty="0"/>
              <a:t> </a:t>
            </a:r>
            <a:r>
              <a:rPr lang="ru-RU" dirty="0"/>
              <a:t>( </a:t>
            </a:r>
            <a:r>
              <a:rPr lang="en-US" dirty="0"/>
              <a:t>*</a:t>
            </a:r>
            <a:r>
              <a:rPr lang="ru-RU" dirty="0"/>
              <a:t> 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Смешивание текстур </a:t>
            </a:r>
            <a:br>
              <a:rPr lang="ru-RU" sz="2800" dirty="0" smtClean="0"/>
            </a:br>
            <a:r>
              <a:rPr lang="ru-RU" sz="2000" dirty="0" smtClean="0"/>
              <a:t> </a:t>
            </a:r>
            <a:r>
              <a:rPr lang="ru-RU" sz="2400" dirty="0" err="1" smtClean="0">
                <a:latin typeface="Consolas" pitchFamily="49" charset="0"/>
                <a:cs typeface="Consolas" pitchFamily="49" charset="0"/>
              </a:rPr>
              <a:t>glTexEnvf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( *, GL_TEXTURE_ENV_MODE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, *)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2400" dirty="0" smtClean="0">
                <a:latin typeface="Consolas" pitchFamily="49" charset="0"/>
                <a:cs typeface="Consolas" pitchFamily="49" charset="0"/>
              </a:rPr>
            </a:b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.2.5 Влияние текстурных параметров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0/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5" name="Рисунок 8" descr="tex_t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00808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9" descr="tex_t1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18956" y="3422427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623967" y="1324893"/>
            <a:ext cx="173637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b="1" dirty="0" smtClean="0"/>
              <a:t>GL_REPLACE</a:t>
            </a:r>
            <a:endParaRPr lang="ru-RU" dirty="0"/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6588224" y="2996952"/>
            <a:ext cx="20655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b="1" dirty="0" smtClean="0"/>
              <a:t>GL_MODULATE </a:t>
            </a:r>
            <a:r>
              <a:rPr lang="ru-RU" dirty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Влияние ошибки </a:t>
            </a:r>
            <a:r>
              <a:rPr lang="en-US" sz="2800" dirty="0" smtClean="0"/>
              <a:t>RGB/BGR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gluBuild2DMipmaps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 *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?,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 *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400" i="1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24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)</a:t>
            </a:r>
            <a:br>
              <a:rPr lang="ru-RU" sz="2400" dirty="0" smtClean="0">
                <a:latin typeface="Consolas" pitchFamily="49" charset="0"/>
                <a:cs typeface="Consolas" pitchFamily="49" charset="0"/>
              </a:rPr>
            </a:b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.2.5 Влияние текстурных параметров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1/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115616" y="5877272"/>
            <a:ext cx="172948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GL_BGR_EXT</a:t>
            </a:r>
            <a:endParaRPr lang="ru-RU" dirty="0"/>
          </a:p>
        </p:txBody>
      </p:sp>
      <p:pic>
        <p:nvPicPr>
          <p:cNvPr id="12" name="Рисунок 6" descr="tex_g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284797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7" descr="tex_g1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28481" y="3428752"/>
            <a:ext cx="28479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7196484" y="2996952"/>
            <a:ext cx="1224136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/>
              <a:t>GL_RGB</a:t>
            </a:r>
            <a:endParaRPr lang="ru-RU" dirty="0"/>
          </a:p>
        </p:txBody>
      </p:sp>
      <p:pic>
        <p:nvPicPr>
          <p:cNvPr id="22" name="Рисунок 9" descr="tex_m1.bmp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3429000"/>
            <a:ext cx="28575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491880" y="1268760"/>
            <a:ext cx="53285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В </a:t>
            </a:r>
            <a:r>
              <a:rPr lang="en-US" dirty="0" smtClean="0"/>
              <a:t>Windows </a:t>
            </a:r>
            <a:r>
              <a:rPr lang="ru-RU" dirty="0" smtClean="0"/>
              <a:t>порядок </a:t>
            </a:r>
            <a:r>
              <a:rPr lang="en-US" dirty="0" smtClean="0"/>
              <a:t>RGB</a:t>
            </a:r>
            <a:r>
              <a:rPr lang="ru-RU" dirty="0" smtClean="0"/>
              <a:t> изменен на </a:t>
            </a:r>
            <a:r>
              <a:rPr lang="en-US" dirty="0" smtClean="0"/>
              <a:t>BGR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975595"/>
            <a:ext cx="18288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3707904" y="2780928"/>
            <a:ext cx="1800000" cy="1800000"/>
          </a:xfrm>
          <a:prstGeom prst="rect">
            <a:avLst/>
          </a:prstGeom>
          <a:blipFill dpi="0" rotWithShape="1">
            <a:blip r:embed="rId4" cstate="print">
              <a:alphaModFix amt="5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Нанесение текстур на сложные объекты:</a:t>
            </a:r>
            <a:br>
              <a:rPr lang="ru-RU" sz="2800" dirty="0" smtClean="0"/>
            </a:br>
            <a:r>
              <a:rPr lang="ru-RU" sz="2400" dirty="0" smtClean="0"/>
              <a:t>1) равносторонний треугольник</a:t>
            </a:r>
            <a:endParaRPr lang="ru-RU" sz="2400" dirty="0">
              <a:cs typeface="Courier New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</a:t>
            </a:r>
            <a:r>
              <a:rPr lang="en-US" dirty="0" smtClean="0"/>
              <a:t>6</a:t>
            </a:r>
            <a:r>
              <a:rPr lang="ru-RU" dirty="0" smtClean="0"/>
              <a:t> Нанесение текстур на сложные объекты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1412776"/>
            <a:ext cx="1800000" cy="1800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/>
          <p:cNvSpPr>
            <a:spLocks/>
          </p:cNvSpPr>
          <p:nvPr/>
        </p:nvSpPr>
        <p:spPr>
          <a:xfrm>
            <a:off x="3746004" y="3065753"/>
            <a:ext cx="1721740" cy="148680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>
            <a:spLocks noChangeAspect="1"/>
          </p:cNvSpPr>
          <p:nvPr/>
        </p:nvSpPr>
        <p:spPr>
          <a:xfrm>
            <a:off x="539552" y="4149080"/>
            <a:ext cx="1616088" cy="148680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одержимое 22"/>
          <p:cNvSpPr txBox="1">
            <a:spLocks/>
          </p:cNvSpPr>
          <p:nvPr/>
        </p:nvSpPr>
        <p:spPr>
          <a:xfrm>
            <a:off x="755576" y="3284984"/>
            <a:ext cx="1296144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L="274320" indent="-274320"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Текстура</a:t>
            </a:r>
            <a:endParaRPr lang="ru-RU" dirty="0">
              <a:latin typeface="+mj-lt"/>
            </a:endParaRPr>
          </a:p>
        </p:txBody>
      </p:sp>
      <p:sp>
        <p:nvSpPr>
          <p:cNvPr id="25" name="Содержимое 22"/>
          <p:cNvSpPr txBox="1">
            <a:spLocks/>
          </p:cNvSpPr>
          <p:nvPr/>
        </p:nvSpPr>
        <p:spPr>
          <a:xfrm>
            <a:off x="827584" y="5661248"/>
            <a:ext cx="1080120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Объект</a:t>
            </a:r>
            <a:endParaRPr lang="ru-RU" dirty="0">
              <a:latin typeface="+mj-lt"/>
            </a:endParaRPr>
          </a:p>
        </p:txBody>
      </p:sp>
      <p:sp>
        <p:nvSpPr>
          <p:cNvPr id="26" name="Содержимое 22"/>
          <p:cNvSpPr txBox="1">
            <a:spLocks/>
          </p:cNvSpPr>
          <p:nvPr/>
        </p:nvSpPr>
        <p:spPr>
          <a:xfrm>
            <a:off x="3851920" y="4725144"/>
            <a:ext cx="1512168" cy="72008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Текстурные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координаты</a:t>
            </a:r>
            <a:endParaRPr lang="ru-RU" dirty="0">
              <a:latin typeface="+mj-lt"/>
            </a:endParaRPr>
          </a:p>
        </p:txBody>
      </p:sp>
      <p:sp>
        <p:nvSpPr>
          <p:cNvPr id="27" name="Содержимое 22"/>
          <p:cNvSpPr txBox="1">
            <a:spLocks/>
          </p:cNvSpPr>
          <p:nvPr/>
        </p:nvSpPr>
        <p:spPr>
          <a:xfrm>
            <a:off x="4139952" y="2420888"/>
            <a:ext cx="100811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(0.5, 0.9)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8" name="Содержимое 22"/>
          <p:cNvSpPr txBox="1">
            <a:spLocks/>
          </p:cNvSpPr>
          <p:nvPr/>
        </p:nvSpPr>
        <p:spPr>
          <a:xfrm>
            <a:off x="3059832" y="4437112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9" name="Содержимое 22"/>
          <p:cNvSpPr txBox="1">
            <a:spLocks/>
          </p:cNvSpPr>
          <p:nvPr/>
        </p:nvSpPr>
        <p:spPr>
          <a:xfrm>
            <a:off x="5502771" y="4412729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(1, 0)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1" name="Овал 30"/>
          <p:cNvSpPr>
            <a:spLocks noChangeAspect="1"/>
          </p:cNvSpPr>
          <p:nvPr/>
        </p:nvSpPr>
        <p:spPr>
          <a:xfrm>
            <a:off x="3683521" y="4490246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>
            <a:spLocks noChangeAspect="1"/>
          </p:cNvSpPr>
          <p:nvPr/>
        </p:nvSpPr>
        <p:spPr>
          <a:xfrm>
            <a:off x="5402188" y="4471196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>
            <a:spLocks noChangeAspect="1"/>
          </p:cNvSpPr>
          <p:nvPr/>
        </p:nvSpPr>
        <p:spPr>
          <a:xfrm>
            <a:off x="4547617" y="2991795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одержимое 22"/>
          <p:cNvSpPr txBox="1">
            <a:spLocks/>
          </p:cNvSpPr>
          <p:nvPr/>
        </p:nvSpPr>
        <p:spPr>
          <a:xfrm>
            <a:off x="2843808" y="1340768"/>
            <a:ext cx="5832648" cy="432048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Цель: наложить текстуру без искажений (с обрезкой)</a:t>
            </a:r>
          </a:p>
        </p:txBody>
      </p:sp>
      <p:sp>
        <p:nvSpPr>
          <p:cNvPr id="38" name="Содержимое 22"/>
          <p:cNvSpPr txBox="1">
            <a:spLocks/>
          </p:cNvSpPr>
          <p:nvPr/>
        </p:nvSpPr>
        <p:spPr>
          <a:xfrm>
            <a:off x="6948264" y="4581128"/>
            <a:ext cx="1331640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Результат</a:t>
            </a:r>
            <a:endParaRPr lang="ru-RU" dirty="0">
              <a:latin typeface="+mj-lt"/>
            </a:endParaRPr>
          </a:p>
        </p:txBody>
      </p:sp>
      <p:sp>
        <p:nvSpPr>
          <p:cNvPr id="34" name="Овал 33"/>
          <p:cNvSpPr>
            <a:spLocks noChangeAspect="1"/>
          </p:cNvSpPr>
          <p:nvPr/>
        </p:nvSpPr>
        <p:spPr>
          <a:xfrm>
            <a:off x="6635849" y="4418238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>
            <a:spLocks noChangeAspect="1"/>
          </p:cNvSpPr>
          <p:nvPr/>
        </p:nvSpPr>
        <p:spPr>
          <a:xfrm>
            <a:off x="8354516" y="4399188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>
            <a:spLocks noChangeAspect="1"/>
          </p:cNvSpPr>
          <p:nvPr/>
        </p:nvSpPr>
        <p:spPr>
          <a:xfrm>
            <a:off x="7499945" y="2919787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5" grpId="0" animBg="1"/>
      <p:bldP spid="16" grpId="0" animBg="1"/>
      <p:bldP spid="22" grpId="0" animBg="1"/>
      <p:bldP spid="24" grpId="0"/>
      <p:bldP spid="25" grpId="0"/>
      <p:bldP spid="26" grpId="0"/>
      <p:bldP spid="27" grpId="0"/>
      <p:bldP spid="28" grpId="0"/>
      <p:bldP spid="29" grpId="0"/>
      <p:bldP spid="31" grpId="0" animBg="1"/>
      <p:bldP spid="32" grpId="0" animBg="1"/>
      <p:bldP spid="33" grpId="0" animBg="1"/>
      <p:bldP spid="35" grpId="0"/>
      <p:bldP spid="38" grpId="0"/>
      <p:bldP spid="34" grpId="0" animBg="1"/>
      <p:bldP spid="36" grpId="0" animBg="1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Группа 45"/>
          <p:cNvGrpSpPr/>
          <p:nvPr/>
        </p:nvGrpSpPr>
        <p:grpSpPr>
          <a:xfrm>
            <a:off x="3563888" y="1124744"/>
            <a:ext cx="2703363" cy="2001274"/>
            <a:chOff x="3563888" y="1430033"/>
            <a:chExt cx="2703363" cy="2001274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63888" y="1916832"/>
              <a:ext cx="1743075" cy="151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3600000">
              <a:off x="4638476" y="1544333"/>
              <a:ext cx="1743075" cy="151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Нанесение текстур на сложные объекты:</a:t>
            </a:r>
            <a:br>
              <a:rPr lang="ru-RU" sz="2800" dirty="0" smtClean="0"/>
            </a:br>
            <a:r>
              <a:rPr lang="ru-RU" sz="2400" dirty="0" smtClean="0"/>
              <a:t>2) состыкованные равносторонние треугольники</a:t>
            </a:r>
            <a:endParaRPr lang="ru-RU" sz="2800" dirty="0">
              <a:cs typeface="Courier New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</a:t>
            </a:r>
            <a:r>
              <a:rPr lang="en-US" dirty="0" smtClean="0"/>
              <a:t>6</a:t>
            </a:r>
            <a:r>
              <a:rPr lang="ru-RU" dirty="0" smtClean="0"/>
              <a:t> Нанесение текстур на сложные объекты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 (3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2" name="Содержимое 22"/>
          <p:cNvSpPr txBox="1">
            <a:spLocks/>
          </p:cNvSpPr>
          <p:nvPr/>
        </p:nvSpPr>
        <p:spPr>
          <a:xfrm>
            <a:off x="4355976" y="1196752"/>
            <a:ext cx="42484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1. Текстура накладывается независимо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3" name="Содержимое 22"/>
          <p:cNvSpPr txBox="1">
            <a:spLocks/>
          </p:cNvSpPr>
          <p:nvPr/>
        </p:nvSpPr>
        <p:spPr>
          <a:xfrm>
            <a:off x="5292080" y="3573016"/>
            <a:ext cx="3384376" cy="1008112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2. Текстура обрезается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с растяжением </a:t>
            </a:r>
            <a:r>
              <a:rPr lang="ru-RU" dirty="0" smtClean="0">
                <a:latin typeface="+mj-lt"/>
              </a:rPr>
              <a:t>по горизонтали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lang="ru-RU" dirty="0" smtClean="0">
                <a:latin typeface="+mj-lt"/>
              </a:rPr>
              <a:t>и сжатием по вертикали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6" name="Группа 53"/>
          <p:cNvGrpSpPr/>
          <p:nvPr/>
        </p:nvGrpSpPr>
        <p:grpSpPr>
          <a:xfrm>
            <a:off x="683568" y="836712"/>
            <a:ext cx="2691259" cy="1969565"/>
            <a:chOff x="971600" y="1362059"/>
            <a:chExt cx="2691259" cy="1969565"/>
          </a:xfrm>
        </p:grpSpPr>
        <p:sp>
          <p:nvSpPr>
            <p:cNvPr id="55" name="Равнобедренный треугольник 54"/>
            <p:cNvSpPr>
              <a:spLocks/>
            </p:cNvSpPr>
            <p:nvPr/>
          </p:nvSpPr>
          <p:spPr>
            <a:xfrm>
              <a:off x="971600" y="1844824"/>
              <a:ext cx="1721740" cy="148680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Равнобедренный треугольник 55"/>
            <p:cNvSpPr>
              <a:spLocks/>
            </p:cNvSpPr>
            <p:nvPr/>
          </p:nvSpPr>
          <p:spPr>
            <a:xfrm rot="3600000">
              <a:off x="2058589" y="1479529"/>
              <a:ext cx="1721740" cy="148680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7" name="Прямоугольник 56"/>
          <p:cNvSpPr/>
          <p:nvPr/>
        </p:nvSpPr>
        <p:spPr>
          <a:xfrm>
            <a:off x="3195464" y="4506780"/>
            <a:ext cx="2611338" cy="1535782"/>
          </a:xfrm>
          <a:prstGeom prst="rect">
            <a:avLst/>
          </a:prstGeom>
          <a:blipFill dpi="0" rotWithShape="1">
            <a:blip r:embed="rId4" cstate="print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Равнобедренный треугольник 57"/>
          <p:cNvSpPr>
            <a:spLocks/>
          </p:cNvSpPr>
          <p:nvPr/>
        </p:nvSpPr>
        <p:spPr>
          <a:xfrm>
            <a:off x="3214514" y="4528152"/>
            <a:ext cx="1721740" cy="148680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Равнобедренный треугольник 58"/>
          <p:cNvSpPr>
            <a:spLocks/>
          </p:cNvSpPr>
          <p:nvPr/>
        </p:nvSpPr>
        <p:spPr>
          <a:xfrm rot="3600000">
            <a:off x="4281313" y="4143826"/>
            <a:ext cx="1721740" cy="148680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>
            <a:spLocks noChangeAspect="1"/>
          </p:cNvSpPr>
          <p:nvPr/>
        </p:nvSpPr>
        <p:spPr>
          <a:xfrm>
            <a:off x="3161556" y="5927121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>
            <a:spLocks noChangeAspect="1"/>
          </p:cNvSpPr>
          <p:nvPr/>
        </p:nvSpPr>
        <p:spPr>
          <a:xfrm>
            <a:off x="4016127" y="4458386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>
            <a:spLocks noChangeAspect="1"/>
          </p:cNvSpPr>
          <p:nvPr/>
        </p:nvSpPr>
        <p:spPr>
          <a:xfrm>
            <a:off x="4880223" y="5936646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>
            <a:spLocks noChangeAspect="1"/>
          </p:cNvSpPr>
          <p:nvPr/>
        </p:nvSpPr>
        <p:spPr>
          <a:xfrm>
            <a:off x="5691361" y="4458386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одержимое 22"/>
          <p:cNvSpPr txBox="1">
            <a:spLocks/>
          </p:cNvSpPr>
          <p:nvPr/>
        </p:nvSpPr>
        <p:spPr>
          <a:xfrm>
            <a:off x="2627784" y="6021288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65" name="Содержимое 22"/>
          <p:cNvSpPr txBox="1">
            <a:spLocks/>
          </p:cNvSpPr>
          <p:nvPr/>
        </p:nvSpPr>
        <p:spPr>
          <a:xfrm>
            <a:off x="4860032" y="6021288"/>
            <a:ext cx="936104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(0.6, 0)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66" name="Содержимое 22"/>
          <p:cNvSpPr txBox="1">
            <a:spLocks/>
          </p:cNvSpPr>
          <p:nvPr/>
        </p:nvSpPr>
        <p:spPr>
          <a:xfrm>
            <a:off x="5220072" y="4149080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(1, 1)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67" name="Содержимое 22"/>
          <p:cNvSpPr txBox="1">
            <a:spLocks/>
          </p:cNvSpPr>
          <p:nvPr/>
        </p:nvSpPr>
        <p:spPr>
          <a:xfrm>
            <a:off x="3635896" y="4149080"/>
            <a:ext cx="1080120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(0.3, 1)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5" name="Содержимое 22"/>
          <p:cNvSpPr txBox="1">
            <a:spLocks/>
          </p:cNvSpPr>
          <p:nvPr/>
        </p:nvSpPr>
        <p:spPr>
          <a:xfrm rot="17997560">
            <a:off x="425156" y="1718545"/>
            <a:ext cx="1080120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Объект</a:t>
            </a:r>
            <a:endParaRPr lang="ru-RU" dirty="0">
              <a:latin typeface="+mj-lt"/>
            </a:endParaRPr>
          </a:p>
        </p:txBody>
      </p:sp>
      <p:sp>
        <p:nvSpPr>
          <p:cNvPr id="26" name="Содержимое 22"/>
          <p:cNvSpPr txBox="1">
            <a:spLocks/>
          </p:cNvSpPr>
          <p:nvPr/>
        </p:nvSpPr>
        <p:spPr>
          <a:xfrm rot="17997560">
            <a:off x="7854748" y="5246936"/>
            <a:ext cx="1080120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Результат</a:t>
            </a:r>
            <a:endParaRPr lang="ru-RU" dirty="0">
              <a:latin typeface="+mj-lt"/>
            </a:endParaRPr>
          </a:p>
        </p:txBody>
      </p:sp>
      <p:sp>
        <p:nvSpPr>
          <p:cNvPr id="30" name="Параллелограмм 29"/>
          <p:cNvSpPr/>
          <p:nvPr/>
        </p:nvSpPr>
        <p:spPr>
          <a:xfrm>
            <a:off x="6096936" y="4581128"/>
            <a:ext cx="2592288" cy="1440160"/>
          </a:xfrm>
          <a:prstGeom prst="parallelogram">
            <a:avLst>
              <a:gd name="adj" fmla="val 60715"/>
            </a:avLst>
          </a:prstGeom>
          <a:blipFill>
            <a:blip r:embed="rId4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>
            <a:spLocks noChangeAspect="1"/>
          </p:cNvSpPr>
          <p:nvPr/>
        </p:nvSpPr>
        <p:spPr>
          <a:xfrm>
            <a:off x="539552" y="3068960"/>
            <a:ext cx="2160000" cy="21602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одержимое 22"/>
          <p:cNvSpPr txBox="1">
            <a:spLocks/>
          </p:cNvSpPr>
          <p:nvPr/>
        </p:nvSpPr>
        <p:spPr>
          <a:xfrm>
            <a:off x="827584" y="5229200"/>
            <a:ext cx="1080120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Текстура</a:t>
            </a:r>
            <a:endParaRPr lang="ru-RU" dirty="0">
              <a:latin typeface="+mj-lt"/>
            </a:endParaRPr>
          </a:p>
        </p:txBody>
      </p:sp>
      <p:grpSp>
        <p:nvGrpSpPr>
          <p:cNvPr id="41" name="Группа 40"/>
          <p:cNvGrpSpPr/>
          <p:nvPr/>
        </p:nvGrpSpPr>
        <p:grpSpPr>
          <a:xfrm>
            <a:off x="5868144" y="1105694"/>
            <a:ext cx="2683972" cy="1984436"/>
            <a:chOff x="6228184" y="1203172"/>
            <a:chExt cx="2683972" cy="1984436"/>
          </a:xfrm>
        </p:grpSpPr>
        <p:sp>
          <p:nvSpPr>
            <p:cNvPr id="38" name="Равнобедренный треугольник 37"/>
            <p:cNvSpPr>
              <a:spLocks/>
            </p:cNvSpPr>
            <p:nvPr/>
          </p:nvSpPr>
          <p:spPr>
            <a:xfrm>
              <a:off x="6228184" y="1700808"/>
              <a:ext cx="1721740" cy="1486800"/>
            </a:xfrm>
            <a:prstGeom prst="triangle">
              <a:avLst/>
            </a:prstGeom>
            <a:blipFill>
              <a:blip r:embed="rId5" cstate="print"/>
              <a:stretch>
                <a:fillRect/>
              </a:stretch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Равнобедренный треугольник 39"/>
            <p:cNvSpPr>
              <a:spLocks/>
            </p:cNvSpPr>
            <p:nvPr/>
          </p:nvSpPr>
          <p:spPr>
            <a:xfrm rot="3600000">
              <a:off x="7307886" y="1320642"/>
              <a:ext cx="1721740" cy="1486800"/>
            </a:xfrm>
            <a:prstGeom prst="triangle">
              <a:avLst/>
            </a:prstGeom>
            <a:blipFill>
              <a:blip r:embed="rId5" cstate="print"/>
              <a:stretch>
                <a:fillRect/>
              </a:stretch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7" name="Содержимое 22"/>
          <p:cNvSpPr txBox="1">
            <a:spLocks/>
          </p:cNvSpPr>
          <p:nvPr/>
        </p:nvSpPr>
        <p:spPr>
          <a:xfrm rot="17910806">
            <a:off x="7372300" y="2198938"/>
            <a:ext cx="1629078" cy="557184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lang="ru-RU" dirty="0" smtClean="0">
                <a:latin typeface="+mj-lt"/>
              </a:rPr>
              <a:t>выравнивание </a:t>
            </a:r>
            <a:br>
              <a:rPr lang="ru-RU" dirty="0" smtClean="0">
                <a:latin typeface="+mj-lt"/>
              </a:rPr>
            </a:br>
            <a:r>
              <a:rPr lang="ru-RU" dirty="0" smtClean="0">
                <a:latin typeface="+mj-lt"/>
              </a:rPr>
              <a:t>по высоте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/>
      <p:bldP spid="65" grpId="0"/>
      <p:bldP spid="66" grpId="0"/>
      <p:bldP spid="67" grpId="0"/>
      <p:bldP spid="25" grpId="1"/>
      <p:bldP spid="26" grpId="0"/>
      <p:bldP spid="30" grpId="0" animBg="1"/>
      <p:bldP spid="31" grpId="0" animBg="1"/>
      <p:bldP spid="37" grpId="0"/>
      <p:bldP spid="4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Нанесение текстур на сложные объекты:</a:t>
            </a:r>
            <a:br>
              <a:rPr lang="ru-RU" sz="2800" dirty="0" smtClean="0"/>
            </a:br>
            <a:r>
              <a:rPr lang="ru-RU" sz="2400" dirty="0" smtClean="0"/>
              <a:t>3) единичный куб (боковая поверхность)</a:t>
            </a:r>
            <a:endParaRPr lang="ru-RU" sz="2400" dirty="0">
              <a:cs typeface="Courier New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</a:t>
            </a:r>
            <a:r>
              <a:rPr lang="en-US" dirty="0" smtClean="0"/>
              <a:t>6</a:t>
            </a:r>
            <a:r>
              <a:rPr lang="ru-RU" dirty="0" smtClean="0"/>
              <a:t> Нанесение текстур на сложные объекты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 (3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5" name="Группа 44"/>
          <p:cNvGrpSpPr/>
          <p:nvPr/>
        </p:nvGrpSpPr>
        <p:grpSpPr>
          <a:xfrm>
            <a:off x="1691680" y="1556792"/>
            <a:ext cx="2784268" cy="1728192"/>
            <a:chOff x="572750" y="2276872"/>
            <a:chExt cx="2784268" cy="1728192"/>
          </a:xfrm>
        </p:grpSpPr>
        <p:sp useBgFill="1">
          <p:nvSpPr>
            <p:cNvPr id="32" name="Параллелограмм 31"/>
            <p:cNvSpPr/>
            <p:nvPr/>
          </p:nvSpPr>
          <p:spPr>
            <a:xfrm rot="20452746">
              <a:off x="572750" y="2459314"/>
              <a:ext cx="1344108" cy="1366558"/>
            </a:xfrm>
            <a:prstGeom prst="parallelogram">
              <a:avLst>
                <a:gd name="adj" fmla="val 35632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1657772" y="2276872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 useBgFill="1">
          <p:nvSpPr>
            <p:cNvPr id="27" name="Прямоугольник 26"/>
            <p:cNvSpPr/>
            <p:nvPr/>
          </p:nvSpPr>
          <p:spPr>
            <a:xfrm>
              <a:off x="827584" y="2564904"/>
              <a:ext cx="1440000" cy="14400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 useBgFill="1">
          <p:nvSpPr>
            <p:cNvPr id="30" name="Параллелограмм 29"/>
            <p:cNvSpPr/>
            <p:nvPr/>
          </p:nvSpPr>
          <p:spPr>
            <a:xfrm rot="20452746">
              <a:off x="2012910" y="2459315"/>
              <a:ext cx="1344108" cy="1366558"/>
            </a:xfrm>
            <a:prstGeom prst="parallelogram">
              <a:avLst>
                <a:gd name="adj" fmla="val 35632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" name="Прямая соединительная линия 33"/>
            <p:cNvCxnSpPr/>
            <p:nvPr/>
          </p:nvCxnSpPr>
          <p:spPr>
            <a:xfrm>
              <a:off x="1657772" y="2564904"/>
              <a:ext cx="80" cy="1152128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flipH="1">
              <a:off x="1629197" y="3717032"/>
              <a:ext cx="1474068" cy="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827584" y="3717032"/>
              <a:ext cx="792088" cy="288032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Содержимое 22"/>
          <p:cNvSpPr txBox="1">
            <a:spLocks/>
          </p:cNvSpPr>
          <p:nvPr/>
        </p:nvSpPr>
        <p:spPr>
          <a:xfrm>
            <a:off x="2406427" y="5892130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4" name="Содержимое 22"/>
          <p:cNvSpPr txBox="1">
            <a:spLocks/>
          </p:cNvSpPr>
          <p:nvPr/>
        </p:nvSpPr>
        <p:spPr>
          <a:xfrm>
            <a:off x="2411760" y="4077072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(0, 1)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5" name="Содержимое 22"/>
          <p:cNvSpPr txBox="1">
            <a:spLocks/>
          </p:cNvSpPr>
          <p:nvPr/>
        </p:nvSpPr>
        <p:spPr>
          <a:xfrm>
            <a:off x="3679329" y="5892130"/>
            <a:ext cx="792088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(1/4,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6" name="Содержимое 22"/>
          <p:cNvSpPr txBox="1">
            <a:spLocks/>
          </p:cNvSpPr>
          <p:nvPr/>
        </p:nvSpPr>
        <p:spPr>
          <a:xfrm>
            <a:off x="5187305" y="5892130"/>
            <a:ext cx="792088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(0.5, 0)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7" name="Содержимое 22"/>
          <p:cNvSpPr txBox="1">
            <a:spLocks/>
          </p:cNvSpPr>
          <p:nvPr/>
        </p:nvSpPr>
        <p:spPr>
          <a:xfrm>
            <a:off x="6579840" y="5882605"/>
            <a:ext cx="792088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(3/4,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8" name="Содержимое 22"/>
          <p:cNvSpPr txBox="1">
            <a:spLocks/>
          </p:cNvSpPr>
          <p:nvPr/>
        </p:nvSpPr>
        <p:spPr>
          <a:xfrm>
            <a:off x="6559649" y="4052689"/>
            <a:ext cx="792088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(3/4, 1)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9" name="Содержимое 22"/>
          <p:cNvSpPr txBox="1">
            <a:spLocks/>
          </p:cNvSpPr>
          <p:nvPr/>
        </p:nvSpPr>
        <p:spPr>
          <a:xfrm>
            <a:off x="8152209" y="4086597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(1, 1)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80" name="Содержимое 22"/>
          <p:cNvSpPr txBox="1">
            <a:spLocks/>
          </p:cNvSpPr>
          <p:nvPr/>
        </p:nvSpPr>
        <p:spPr>
          <a:xfrm>
            <a:off x="5109964" y="4066406"/>
            <a:ext cx="792088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(0.5, 1)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81" name="Содержимое 22"/>
          <p:cNvSpPr txBox="1">
            <a:spLocks/>
          </p:cNvSpPr>
          <p:nvPr/>
        </p:nvSpPr>
        <p:spPr>
          <a:xfrm>
            <a:off x="3679329" y="4062214"/>
            <a:ext cx="792088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(1/4, 1)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82" name="Содержимое 22"/>
          <p:cNvSpPr txBox="1">
            <a:spLocks/>
          </p:cNvSpPr>
          <p:nvPr/>
        </p:nvSpPr>
        <p:spPr>
          <a:xfrm>
            <a:off x="8138492" y="5892130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(1, 0)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7" name="Группа 93"/>
          <p:cNvGrpSpPr/>
          <p:nvPr/>
        </p:nvGrpSpPr>
        <p:grpSpPr>
          <a:xfrm>
            <a:off x="5868144" y="1484784"/>
            <a:ext cx="2784268" cy="1728192"/>
            <a:chOff x="572750" y="2276872"/>
            <a:chExt cx="2784268" cy="1728192"/>
          </a:xfrm>
        </p:grpSpPr>
        <p:sp useBgFill="1">
          <p:nvSpPr>
            <p:cNvPr id="95" name="Параллелограмм 94"/>
            <p:cNvSpPr/>
            <p:nvPr/>
          </p:nvSpPr>
          <p:spPr>
            <a:xfrm rot="20452746">
              <a:off x="572750" y="2459314"/>
              <a:ext cx="1344108" cy="1366558"/>
            </a:xfrm>
            <a:prstGeom prst="parallelogram">
              <a:avLst>
                <a:gd name="adj" fmla="val 35632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Прямоугольник 95"/>
            <p:cNvSpPr/>
            <p:nvPr/>
          </p:nvSpPr>
          <p:spPr>
            <a:xfrm>
              <a:off x="1657772" y="2276872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Прямоугольник 96"/>
            <p:cNvSpPr/>
            <p:nvPr/>
          </p:nvSpPr>
          <p:spPr>
            <a:xfrm>
              <a:off x="827584" y="2564904"/>
              <a:ext cx="1440000" cy="1440000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Параллелограмм 97"/>
            <p:cNvSpPr/>
            <p:nvPr/>
          </p:nvSpPr>
          <p:spPr>
            <a:xfrm rot="20452746">
              <a:off x="2012910" y="2459315"/>
              <a:ext cx="1344108" cy="1366558"/>
            </a:xfrm>
            <a:prstGeom prst="parallelogram">
              <a:avLst>
                <a:gd name="adj" fmla="val 35632"/>
              </a:avLst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9" name="Прямая соединительная линия 98"/>
            <p:cNvCxnSpPr/>
            <p:nvPr/>
          </p:nvCxnSpPr>
          <p:spPr>
            <a:xfrm>
              <a:off x="1657772" y="2564904"/>
              <a:ext cx="80" cy="1152128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/>
          </p:nvCxnSpPr>
          <p:spPr>
            <a:xfrm flipH="1">
              <a:off x="1629197" y="3717032"/>
              <a:ext cx="1474068" cy="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/>
          </p:nvCxnSpPr>
          <p:spPr>
            <a:xfrm flipV="1">
              <a:off x="827584" y="3717032"/>
              <a:ext cx="792088" cy="288032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Содержимое 22"/>
          <p:cNvSpPr txBox="1">
            <a:spLocks/>
          </p:cNvSpPr>
          <p:nvPr/>
        </p:nvSpPr>
        <p:spPr>
          <a:xfrm>
            <a:off x="467544" y="4437112"/>
            <a:ext cx="1944216" cy="144016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Развертка боковой поверхности:</a:t>
            </a:r>
            <a:b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</a:b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высота = 1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ширина = 4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60" name="Группа 59"/>
          <p:cNvGrpSpPr/>
          <p:nvPr/>
        </p:nvGrpSpPr>
        <p:grpSpPr>
          <a:xfrm>
            <a:off x="2627784" y="4365104"/>
            <a:ext cx="5904640" cy="1584160"/>
            <a:chOff x="2627784" y="4365104"/>
            <a:chExt cx="5904640" cy="1584160"/>
          </a:xfrm>
        </p:grpSpPr>
        <p:grpSp>
          <p:nvGrpSpPr>
            <p:cNvPr id="6" name="Группа 71"/>
            <p:cNvGrpSpPr/>
            <p:nvPr/>
          </p:nvGrpSpPr>
          <p:grpSpPr>
            <a:xfrm>
              <a:off x="2699792" y="4437112"/>
              <a:ext cx="5755578" cy="1440000"/>
              <a:chOff x="3818722" y="1844824"/>
              <a:chExt cx="5755578" cy="1440000"/>
            </a:xfrm>
          </p:grpSpPr>
          <p:sp useBgFill="1">
            <p:nvSpPr>
              <p:cNvPr id="49" name="Прямоугольник 48"/>
              <p:cNvSpPr/>
              <p:nvPr/>
            </p:nvSpPr>
            <p:spPr>
              <a:xfrm>
                <a:off x="3818722" y="1844824"/>
                <a:ext cx="1440000" cy="14400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6694140" y="1844824"/>
                <a:ext cx="1440000" cy="1440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8134300" y="1844824"/>
                <a:ext cx="1440000" cy="1440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5253980" y="1844824"/>
                <a:ext cx="1440000" cy="1440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3" name="Овал 82"/>
            <p:cNvSpPr>
              <a:spLocks noChangeAspect="1"/>
            </p:cNvSpPr>
            <p:nvPr/>
          </p:nvSpPr>
          <p:spPr>
            <a:xfrm>
              <a:off x="2640687" y="4374629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Овал 83"/>
            <p:cNvSpPr>
              <a:spLocks noChangeAspect="1"/>
            </p:cNvSpPr>
            <p:nvPr/>
          </p:nvSpPr>
          <p:spPr>
            <a:xfrm>
              <a:off x="2627784" y="5805264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Овал 84"/>
            <p:cNvSpPr>
              <a:spLocks noChangeAspect="1"/>
            </p:cNvSpPr>
            <p:nvPr/>
          </p:nvSpPr>
          <p:spPr>
            <a:xfrm>
              <a:off x="4067944" y="4365104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Овал 85"/>
            <p:cNvSpPr>
              <a:spLocks noChangeAspect="1"/>
            </p:cNvSpPr>
            <p:nvPr/>
          </p:nvSpPr>
          <p:spPr>
            <a:xfrm>
              <a:off x="4067944" y="5805264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Овал 86"/>
            <p:cNvSpPr>
              <a:spLocks noChangeAspect="1"/>
            </p:cNvSpPr>
            <p:nvPr/>
          </p:nvSpPr>
          <p:spPr>
            <a:xfrm>
              <a:off x="5508104" y="4365104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Овал 87"/>
            <p:cNvSpPr>
              <a:spLocks noChangeAspect="1"/>
            </p:cNvSpPr>
            <p:nvPr/>
          </p:nvSpPr>
          <p:spPr>
            <a:xfrm>
              <a:off x="5508104" y="5805264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Овал 88"/>
            <p:cNvSpPr>
              <a:spLocks noChangeAspect="1"/>
            </p:cNvSpPr>
            <p:nvPr/>
          </p:nvSpPr>
          <p:spPr>
            <a:xfrm>
              <a:off x="6948264" y="4365104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Овал 89"/>
            <p:cNvSpPr>
              <a:spLocks noChangeAspect="1"/>
            </p:cNvSpPr>
            <p:nvPr/>
          </p:nvSpPr>
          <p:spPr>
            <a:xfrm>
              <a:off x="6948264" y="5805264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Овал 90"/>
            <p:cNvSpPr>
              <a:spLocks noChangeAspect="1"/>
            </p:cNvSpPr>
            <p:nvPr/>
          </p:nvSpPr>
          <p:spPr>
            <a:xfrm>
              <a:off x="8388424" y="4365104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Овал 91"/>
            <p:cNvSpPr>
              <a:spLocks noChangeAspect="1"/>
            </p:cNvSpPr>
            <p:nvPr/>
          </p:nvSpPr>
          <p:spPr>
            <a:xfrm>
              <a:off x="8388424" y="5805264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4" name="Прямоугольник 53"/>
          <p:cNvSpPr/>
          <p:nvPr/>
        </p:nvSpPr>
        <p:spPr>
          <a:xfrm>
            <a:off x="539552" y="1340768"/>
            <a:ext cx="1079920" cy="1080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одержимое 22"/>
          <p:cNvSpPr txBox="1">
            <a:spLocks/>
          </p:cNvSpPr>
          <p:nvPr/>
        </p:nvSpPr>
        <p:spPr>
          <a:xfrm>
            <a:off x="467544" y="2492896"/>
            <a:ext cx="1296144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L="274320" indent="-274320"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Текстура</a:t>
            </a:r>
            <a:endParaRPr lang="ru-RU" dirty="0">
              <a:latin typeface="+mj-lt"/>
            </a:endParaRPr>
          </a:p>
        </p:txBody>
      </p:sp>
      <p:sp>
        <p:nvSpPr>
          <p:cNvPr id="57" name="Содержимое 22"/>
          <p:cNvSpPr txBox="1">
            <a:spLocks/>
          </p:cNvSpPr>
          <p:nvPr/>
        </p:nvSpPr>
        <p:spPr>
          <a:xfrm rot="20519499">
            <a:off x="1792885" y="1354896"/>
            <a:ext cx="1080120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Объект</a:t>
            </a:r>
            <a:endParaRPr lang="ru-RU" dirty="0">
              <a:latin typeface="+mj-lt"/>
            </a:endParaRPr>
          </a:p>
        </p:txBody>
      </p:sp>
      <p:sp>
        <p:nvSpPr>
          <p:cNvPr id="58" name="Содержимое 22"/>
          <p:cNvSpPr txBox="1">
            <a:spLocks/>
          </p:cNvSpPr>
          <p:nvPr/>
        </p:nvSpPr>
        <p:spPr>
          <a:xfrm rot="16200000">
            <a:off x="5364088" y="2204864"/>
            <a:ext cx="1080120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L="274320" indent="-274320"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Цель</a:t>
            </a:r>
            <a:endParaRPr lang="ru-RU" dirty="0">
              <a:latin typeface="+mj-lt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2661692" y="4437112"/>
            <a:ext cx="5851698" cy="1439960"/>
          </a:xfrm>
          <a:prstGeom prst="rect">
            <a:avLst/>
          </a:prstGeom>
          <a:blipFill dpi="0" rotWithShape="1">
            <a:blip r:embed="rId5" cstate="print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47" grpId="0"/>
      <p:bldP spid="54" grpId="0" animBg="1"/>
      <p:bldP spid="55" grpId="0"/>
      <p:bldP spid="57" grpId="0"/>
      <p:bldP spid="58" grpId="0"/>
      <p:bldP spid="9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Нанесение текстур на сложные объекты:</a:t>
            </a:r>
            <a:br>
              <a:rPr lang="ru-RU" sz="2800" dirty="0" smtClean="0"/>
            </a:br>
            <a:r>
              <a:rPr lang="ru-RU" sz="2400" dirty="0" smtClean="0"/>
              <a:t>4) единичный цилиндр (боковая поверхность)</a:t>
            </a:r>
            <a:endParaRPr lang="ru-RU" dirty="0">
              <a:cs typeface="Courier New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</a:t>
            </a:r>
            <a:r>
              <a:rPr lang="en-US" dirty="0" smtClean="0"/>
              <a:t>6</a:t>
            </a:r>
            <a:r>
              <a:rPr lang="ru-RU" dirty="0" smtClean="0"/>
              <a:t> Нанесение текстур на сложные объекты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 (3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3" name="Содержимое 22"/>
          <p:cNvSpPr txBox="1">
            <a:spLocks/>
          </p:cNvSpPr>
          <p:nvPr/>
        </p:nvSpPr>
        <p:spPr>
          <a:xfrm>
            <a:off x="2406427" y="5892130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4" name="Содержимое 22"/>
          <p:cNvSpPr txBox="1">
            <a:spLocks/>
          </p:cNvSpPr>
          <p:nvPr/>
        </p:nvSpPr>
        <p:spPr>
          <a:xfrm>
            <a:off x="2411760" y="4077072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(0, 1)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9" name="Содержимое 22"/>
          <p:cNvSpPr txBox="1">
            <a:spLocks/>
          </p:cNvSpPr>
          <p:nvPr/>
        </p:nvSpPr>
        <p:spPr>
          <a:xfrm>
            <a:off x="8152209" y="4086597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(1, 1)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82" name="Содержимое 22"/>
          <p:cNvSpPr txBox="1">
            <a:spLocks/>
          </p:cNvSpPr>
          <p:nvPr/>
        </p:nvSpPr>
        <p:spPr>
          <a:xfrm>
            <a:off x="8138492" y="5892130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(1, 0)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02" name="Цилиндр 101"/>
          <p:cNvSpPr/>
          <p:nvPr/>
        </p:nvSpPr>
        <p:spPr>
          <a:xfrm>
            <a:off x="2267744" y="1340768"/>
            <a:ext cx="1440160" cy="1800200"/>
          </a:xfrm>
          <a:prstGeom prst="ca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Содержимое 22"/>
          <p:cNvSpPr txBox="1">
            <a:spLocks/>
          </p:cNvSpPr>
          <p:nvPr/>
        </p:nvSpPr>
        <p:spPr>
          <a:xfrm>
            <a:off x="467544" y="4365104"/>
            <a:ext cx="1944216" cy="1656184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Развертка боковой поверхности:</a:t>
            </a:r>
            <a:b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</a:b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lang="ru-RU" dirty="0" smtClean="0"/>
              <a:t>высота = 1</a:t>
            </a:r>
          </a:p>
          <a:p>
            <a:pPr lvl="0" algn="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defRPr/>
            </a:pPr>
            <a:r>
              <a:rPr lang="ru-RU" dirty="0" smtClean="0"/>
              <a:t> ширина = 2*ПИ</a:t>
            </a:r>
            <a:endParaRPr lang="ru-RU" dirty="0"/>
          </a:p>
        </p:txBody>
      </p:sp>
      <p:sp>
        <p:nvSpPr>
          <p:cNvPr id="83" name="Овал 82"/>
          <p:cNvSpPr>
            <a:spLocks noChangeAspect="1"/>
          </p:cNvSpPr>
          <p:nvPr/>
        </p:nvSpPr>
        <p:spPr>
          <a:xfrm>
            <a:off x="2650212" y="4384154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Овал 83"/>
          <p:cNvSpPr>
            <a:spLocks noChangeAspect="1"/>
          </p:cNvSpPr>
          <p:nvPr/>
        </p:nvSpPr>
        <p:spPr>
          <a:xfrm>
            <a:off x="2627784" y="5805264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Овал 90"/>
          <p:cNvSpPr>
            <a:spLocks noChangeAspect="1"/>
          </p:cNvSpPr>
          <p:nvPr/>
        </p:nvSpPr>
        <p:spPr>
          <a:xfrm>
            <a:off x="8388424" y="4365104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Овал 91"/>
          <p:cNvSpPr>
            <a:spLocks noChangeAspect="1"/>
          </p:cNvSpPr>
          <p:nvPr/>
        </p:nvSpPr>
        <p:spPr>
          <a:xfrm>
            <a:off x="8388424" y="5805264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39552" y="1340768"/>
            <a:ext cx="1079920" cy="1080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одержимое 22"/>
          <p:cNvSpPr txBox="1">
            <a:spLocks/>
          </p:cNvSpPr>
          <p:nvPr/>
        </p:nvSpPr>
        <p:spPr>
          <a:xfrm>
            <a:off x="395536" y="2420888"/>
            <a:ext cx="1296144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L="274320" indent="-274320"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Текстура</a:t>
            </a:r>
            <a:endParaRPr lang="ru-RU" dirty="0">
              <a:latin typeface="+mj-lt"/>
            </a:endParaRPr>
          </a:p>
        </p:txBody>
      </p:sp>
      <p:sp>
        <p:nvSpPr>
          <p:cNvPr id="38" name="Содержимое 22"/>
          <p:cNvSpPr txBox="1">
            <a:spLocks/>
          </p:cNvSpPr>
          <p:nvPr/>
        </p:nvSpPr>
        <p:spPr>
          <a:xfrm rot="16200000">
            <a:off x="1547664" y="1988840"/>
            <a:ext cx="1080120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Объект</a:t>
            </a:r>
            <a:endParaRPr lang="ru-RU" dirty="0">
              <a:latin typeface="+mj-lt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699792" y="4437112"/>
            <a:ext cx="5760640" cy="14401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Цилиндр 39"/>
          <p:cNvSpPr/>
          <p:nvPr/>
        </p:nvSpPr>
        <p:spPr>
          <a:xfrm>
            <a:off x="6228184" y="1412776"/>
            <a:ext cx="1440160" cy="1800200"/>
          </a:xfrm>
          <a:prstGeom prst="ca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948264" y="1600807"/>
            <a:ext cx="720080" cy="1468153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одержимое 22"/>
          <p:cNvSpPr txBox="1">
            <a:spLocks/>
          </p:cNvSpPr>
          <p:nvPr/>
        </p:nvSpPr>
        <p:spPr>
          <a:xfrm rot="16920000">
            <a:off x="5255737" y="3331365"/>
            <a:ext cx="1080120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(ПИ, 0.5)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cxnSp>
        <p:nvCxnSpPr>
          <p:cNvPr id="45" name="Прямая со стрелкой 44"/>
          <p:cNvCxnSpPr/>
          <p:nvPr/>
        </p:nvCxnSpPr>
        <p:spPr>
          <a:xfrm flipH="1">
            <a:off x="5652120" y="2299783"/>
            <a:ext cx="576064" cy="2829416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prstDash val="dash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9" grpId="0"/>
      <p:bldP spid="82" grpId="0"/>
      <p:bldP spid="105" grpId="0"/>
      <p:bldP spid="83" grpId="0" animBg="1"/>
      <p:bldP spid="84" grpId="0" animBg="1"/>
      <p:bldP spid="91" grpId="0" animBg="1"/>
      <p:bldP spid="92" grpId="0" animBg="1"/>
      <p:bldP spid="36" grpId="0" animBg="1"/>
      <p:bldP spid="37" grpId="0"/>
      <p:bldP spid="39" grpId="0" animBg="1"/>
      <p:bldP spid="40" grpId="0" animBg="1"/>
      <p:bldP spid="41" grpId="0" animBg="1"/>
      <p:bldP spid="4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Прямоугольник 94"/>
          <p:cNvSpPr>
            <a:spLocks noChangeAspect="1"/>
          </p:cNvSpPr>
          <p:nvPr/>
        </p:nvSpPr>
        <p:spPr>
          <a:xfrm>
            <a:off x="3995936" y="1844824"/>
            <a:ext cx="4104456" cy="4104456"/>
          </a:xfrm>
          <a:prstGeom prst="rect">
            <a:avLst/>
          </a:prstGeom>
          <a:blipFill dpi="0" rotWithShape="1">
            <a:blip r:embed="rId4" cstate="print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Нанесение текстур на сложные объекты</a:t>
            </a:r>
            <a:br>
              <a:rPr lang="ru-RU" sz="2800" dirty="0" smtClean="0"/>
            </a:br>
            <a:r>
              <a:rPr lang="ru-RU" sz="2400" dirty="0" smtClean="0"/>
              <a:t>5) единичный круг</a:t>
            </a:r>
            <a:r>
              <a:rPr lang="en-US" sz="2400" dirty="0" smtClean="0"/>
              <a:t> </a:t>
            </a:r>
            <a:r>
              <a:rPr lang="ru-RU" sz="2400" dirty="0" smtClean="0"/>
              <a:t>с центром в (0.5,0.5)</a:t>
            </a:r>
            <a:endParaRPr lang="ru-RU" sz="2800" dirty="0">
              <a:cs typeface="Courier New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</a:t>
            </a:r>
            <a:r>
              <a:rPr lang="en-US" dirty="0" smtClean="0"/>
              <a:t>6</a:t>
            </a:r>
            <a:r>
              <a:rPr lang="ru-RU" dirty="0" smtClean="0"/>
              <a:t> Нанесение текстур на сложные объекты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 (3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4068384" y="1916832"/>
            <a:ext cx="3960000" cy="3960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3" name="Группа 32"/>
          <p:cNvGrpSpPr/>
          <p:nvPr/>
        </p:nvGrpSpPr>
        <p:grpSpPr>
          <a:xfrm>
            <a:off x="4068384" y="1916832"/>
            <a:ext cx="3960000" cy="3960000"/>
            <a:chOff x="4068384" y="1916832"/>
            <a:chExt cx="3960000" cy="3960000"/>
          </a:xfrm>
        </p:grpSpPr>
        <p:cxnSp>
          <p:nvCxnSpPr>
            <p:cNvPr id="36" name="Прямая соединительная линия 35"/>
            <p:cNvCxnSpPr>
              <a:stCxn id="34" idx="0"/>
              <a:endCxn id="34" idx="1"/>
            </p:cNvCxnSpPr>
            <p:nvPr/>
          </p:nvCxnSpPr>
          <p:spPr>
            <a:xfrm flipH="1">
              <a:off x="4648313" y="1916832"/>
              <a:ext cx="1400071" cy="579928"/>
            </a:xfrm>
            <a:prstGeom prst="line">
              <a:avLst/>
            </a:prstGeom>
            <a:ln w="508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>
              <a:stCxn id="34" idx="2"/>
            </p:cNvCxnSpPr>
            <p:nvPr/>
          </p:nvCxnSpPr>
          <p:spPr>
            <a:xfrm flipV="1">
              <a:off x="4068384" y="2496760"/>
              <a:ext cx="576065" cy="1400072"/>
            </a:xfrm>
            <a:prstGeom prst="line">
              <a:avLst/>
            </a:prstGeom>
            <a:ln w="508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>
              <a:endCxn id="34" idx="3"/>
            </p:cNvCxnSpPr>
            <p:nvPr/>
          </p:nvCxnSpPr>
          <p:spPr>
            <a:xfrm>
              <a:off x="4068384" y="3892968"/>
              <a:ext cx="579929" cy="1403936"/>
            </a:xfrm>
            <a:prstGeom prst="line">
              <a:avLst/>
            </a:prstGeom>
            <a:ln w="508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>
              <a:stCxn id="34" idx="4"/>
            </p:cNvCxnSpPr>
            <p:nvPr/>
          </p:nvCxnSpPr>
          <p:spPr>
            <a:xfrm flipH="1" flipV="1">
              <a:off x="4644449" y="5305072"/>
              <a:ext cx="1403935" cy="571760"/>
            </a:xfrm>
            <a:prstGeom prst="line">
              <a:avLst/>
            </a:prstGeom>
            <a:ln w="508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>
              <a:stCxn id="34" idx="5"/>
              <a:endCxn id="34" idx="4"/>
            </p:cNvCxnSpPr>
            <p:nvPr/>
          </p:nvCxnSpPr>
          <p:spPr>
            <a:xfrm flipH="1">
              <a:off x="6048384" y="5296904"/>
              <a:ext cx="1400071" cy="579928"/>
            </a:xfrm>
            <a:prstGeom prst="line">
              <a:avLst/>
            </a:prstGeom>
            <a:ln w="508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>
              <a:stCxn id="34" idx="6"/>
              <a:endCxn id="34" idx="5"/>
            </p:cNvCxnSpPr>
            <p:nvPr/>
          </p:nvCxnSpPr>
          <p:spPr>
            <a:xfrm flipH="1">
              <a:off x="7448455" y="3896832"/>
              <a:ext cx="579929" cy="1400072"/>
            </a:xfrm>
            <a:prstGeom prst="line">
              <a:avLst/>
            </a:prstGeom>
            <a:ln w="508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>
              <a:stCxn id="34" idx="6"/>
              <a:endCxn id="34" idx="7"/>
            </p:cNvCxnSpPr>
            <p:nvPr/>
          </p:nvCxnSpPr>
          <p:spPr>
            <a:xfrm flipH="1" flipV="1">
              <a:off x="7448455" y="2496760"/>
              <a:ext cx="579929" cy="1400072"/>
            </a:xfrm>
            <a:prstGeom prst="line">
              <a:avLst/>
            </a:prstGeom>
            <a:ln w="508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>
              <a:stCxn id="34" idx="7"/>
              <a:endCxn id="34" idx="0"/>
            </p:cNvCxnSpPr>
            <p:nvPr/>
          </p:nvCxnSpPr>
          <p:spPr>
            <a:xfrm flipH="1" flipV="1">
              <a:off x="6048384" y="1916832"/>
              <a:ext cx="1400071" cy="579928"/>
            </a:xfrm>
            <a:prstGeom prst="line">
              <a:avLst/>
            </a:prstGeom>
            <a:ln w="508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Группа 31"/>
          <p:cNvGrpSpPr/>
          <p:nvPr/>
        </p:nvGrpSpPr>
        <p:grpSpPr>
          <a:xfrm>
            <a:off x="3682551" y="1556792"/>
            <a:ext cx="4717298" cy="4680000"/>
            <a:chOff x="3670606" y="1556792"/>
            <a:chExt cx="4717298" cy="4680000"/>
          </a:xfrm>
        </p:grpSpPr>
        <p:cxnSp>
          <p:nvCxnSpPr>
            <p:cNvPr id="57" name="Прямая соединительная линия 56"/>
            <p:cNvCxnSpPr/>
            <p:nvPr/>
          </p:nvCxnSpPr>
          <p:spPr>
            <a:xfrm>
              <a:off x="6047944" y="1556792"/>
              <a:ext cx="0" cy="4680000"/>
            </a:xfrm>
            <a:prstGeom prst="line">
              <a:avLst/>
            </a:prstGeom>
            <a:ln w="25400">
              <a:solidFill>
                <a:srgbClr val="7030A0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flipH="1">
              <a:off x="3707904" y="3896832"/>
              <a:ext cx="4680000" cy="0"/>
            </a:xfrm>
            <a:prstGeom prst="line">
              <a:avLst/>
            </a:prstGeom>
            <a:ln w="25400">
              <a:solidFill>
                <a:srgbClr val="7030A0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 rot="2700000">
              <a:off x="6010606" y="1556792"/>
              <a:ext cx="0" cy="4680000"/>
            </a:xfrm>
            <a:prstGeom prst="line">
              <a:avLst/>
            </a:prstGeom>
            <a:ln w="25400">
              <a:solidFill>
                <a:srgbClr val="7030A0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 rot="-2700000">
              <a:off x="6046068" y="1556792"/>
              <a:ext cx="0" cy="4680000"/>
            </a:xfrm>
            <a:prstGeom prst="line">
              <a:avLst/>
            </a:prstGeom>
            <a:ln w="25400">
              <a:solidFill>
                <a:srgbClr val="7030A0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8" name="Объект 67"/>
          <p:cNvGraphicFramePr>
            <a:graphicFrameLocks noChangeAspect="1"/>
          </p:cNvGraphicFramePr>
          <p:nvPr/>
        </p:nvGraphicFramePr>
        <p:xfrm>
          <a:off x="683568" y="4036541"/>
          <a:ext cx="2209800" cy="1336675"/>
        </p:xfrm>
        <a:graphic>
          <a:graphicData uri="http://schemas.openxmlformats.org/presentationml/2006/ole">
            <p:oleObj spid="_x0000_s1026" name="Формула" r:id="rId5" imgW="1346040" imgH="888840" progId="">
              <p:embed/>
            </p:oleObj>
          </a:graphicData>
        </a:graphic>
      </p:graphicFrame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603821" y="2971478"/>
          <a:ext cx="2225675" cy="817562"/>
        </p:xfrm>
        <a:graphic>
          <a:graphicData uri="http://schemas.openxmlformats.org/presentationml/2006/ole">
            <p:oleObj spid="_x0000_s1028" name="Формула" r:id="rId6" imgW="1244520" imgH="457200" progId="">
              <p:embed/>
            </p:oleObj>
          </a:graphicData>
        </a:graphic>
      </p:graphicFrame>
      <p:sp>
        <p:nvSpPr>
          <p:cNvPr id="96" name="Содержимое 22"/>
          <p:cNvSpPr txBox="1">
            <a:spLocks/>
          </p:cNvSpPr>
          <p:nvPr/>
        </p:nvSpPr>
        <p:spPr>
          <a:xfrm>
            <a:off x="467544" y="1916832"/>
            <a:ext cx="2304256" cy="936104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Координаты любой точки окружности</a:t>
            </a:r>
            <a:r>
              <a:rPr lang="en-US" dirty="0" smtClean="0">
                <a:latin typeface="+mj-lt"/>
              </a:rPr>
              <a:t> </a:t>
            </a:r>
            <a:r>
              <a:rPr lang="ru-RU" dirty="0" smtClean="0">
                <a:latin typeface="+mj-lt"/>
              </a:rPr>
              <a:t>с центром в (0.5,0.5)</a:t>
            </a:r>
            <a:r>
              <a:rPr lang="en-US" dirty="0" smtClean="0">
                <a:latin typeface="+mj-lt"/>
              </a:rPr>
              <a:t>:</a:t>
            </a:r>
          </a:p>
        </p:txBody>
      </p:sp>
      <p:grpSp>
        <p:nvGrpSpPr>
          <p:cNvPr id="35" name="Группа 34"/>
          <p:cNvGrpSpPr/>
          <p:nvPr/>
        </p:nvGrpSpPr>
        <p:grpSpPr>
          <a:xfrm>
            <a:off x="3203848" y="1484784"/>
            <a:ext cx="5688632" cy="4824536"/>
            <a:chOff x="3203848" y="1484784"/>
            <a:chExt cx="5688632" cy="4824536"/>
          </a:xfrm>
        </p:grpSpPr>
        <p:sp>
          <p:nvSpPr>
            <p:cNvPr id="97" name="Содержимое 22"/>
            <p:cNvSpPr txBox="1">
              <a:spLocks/>
            </p:cNvSpPr>
            <p:nvPr/>
          </p:nvSpPr>
          <p:spPr>
            <a:xfrm>
              <a:off x="7226965" y="2079510"/>
              <a:ext cx="792088" cy="360040"/>
            </a:xfrm>
            <a:prstGeom prst="rect">
              <a:avLst/>
            </a:prstGeom>
          </p:spPr>
          <p:txBody>
            <a:bodyPr vert="horz" lIns="0" rIns="0"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76000"/>
                <a:buFont typeface="Wingdings 3"/>
                <a:buNone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(</a:t>
              </a:r>
              <a:r>
                <a:rPr kumimoji="0" lang="en-US" sz="2000" b="0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c</a:t>
              </a: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, </a:t>
              </a:r>
              <a:r>
                <a:rPr lang="en-US" sz="2000" i="1" dirty="0" smtClean="0">
                  <a:latin typeface="+mj-lt"/>
                </a:rPr>
                <a:t>s</a:t>
              </a: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)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98" name="Содержимое 22"/>
            <p:cNvSpPr txBox="1">
              <a:spLocks/>
            </p:cNvSpPr>
            <p:nvPr/>
          </p:nvSpPr>
          <p:spPr>
            <a:xfrm>
              <a:off x="3203848" y="3717032"/>
              <a:ext cx="792088" cy="360040"/>
            </a:xfrm>
            <a:prstGeom prst="rect">
              <a:avLst/>
            </a:prstGeom>
          </p:spPr>
          <p:txBody>
            <a:bodyPr vert="horz" lIns="0" rIns="0"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76000"/>
                <a:buFont typeface="Wingdings 3"/>
                <a:buNone/>
                <a:tabLst/>
                <a:defRPr/>
              </a:pP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(0, 0.5)</a:t>
              </a:r>
              <a:endPara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99" name="Содержимое 22"/>
            <p:cNvSpPr txBox="1">
              <a:spLocks/>
            </p:cNvSpPr>
            <p:nvPr/>
          </p:nvSpPr>
          <p:spPr>
            <a:xfrm>
              <a:off x="5580112" y="5949280"/>
              <a:ext cx="792088" cy="360040"/>
            </a:xfrm>
            <a:prstGeom prst="rect">
              <a:avLst/>
            </a:prstGeom>
          </p:spPr>
          <p:txBody>
            <a:bodyPr vert="horz" lIns="0" rIns="0"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76000"/>
                <a:buFont typeface="Wingdings 3"/>
                <a:buNone/>
                <a:tabLst/>
                <a:defRPr/>
              </a:pP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(0.5,</a:t>
              </a:r>
              <a:r>
                <a:rPr kumimoji="0" lang="ru-RU" b="0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 0</a:t>
              </a: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)</a:t>
              </a:r>
              <a:endPara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00" name="Содержимое 22"/>
            <p:cNvSpPr txBox="1">
              <a:spLocks/>
            </p:cNvSpPr>
            <p:nvPr/>
          </p:nvSpPr>
          <p:spPr>
            <a:xfrm>
              <a:off x="5580112" y="1484784"/>
              <a:ext cx="792088" cy="360040"/>
            </a:xfrm>
            <a:prstGeom prst="rect">
              <a:avLst/>
            </a:prstGeom>
          </p:spPr>
          <p:txBody>
            <a:bodyPr vert="horz" lIns="0" rIns="0"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76000"/>
                <a:buFont typeface="Wingdings 3"/>
                <a:buNone/>
                <a:tabLst/>
                <a:defRPr/>
              </a:pP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(</a:t>
              </a:r>
              <a:r>
                <a:rPr lang="ru-RU" dirty="0" smtClean="0">
                  <a:latin typeface="+mj-lt"/>
                </a:rPr>
                <a:t>0.5</a:t>
              </a: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,</a:t>
              </a:r>
              <a:r>
                <a:rPr kumimoji="0" lang="ru-RU" b="0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 1</a:t>
              </a: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)</a:t>
              </a:r>
              <a:endPara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01" name="Содержимое 22"/>
            <p:cNvSpPr txBox="1">
              <a:spLocks/>
            </p:cNvSpPr>
            <p:nvPr/>
          </p:nvSpPr>
          <p:spPr>
            <a:xfrm>
              <a:off x="8100392" y="3717032"/>
              <a:ext cx="792088" cy="360040"/>
            </a:xfrm>
            <a:prstGeom prst="rect">
              <a:avLst/>
            </a:prstGeom>
          </p:spPr>
          <p:txBody>
            <a:bodyPr vert="horz" lIns="0" rIns="0"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76000"/>
                <a:buFont typeface="Wingdings 3"/>
                <a:buNone/>
                <a:tabLst/>
                <a:defRPr/>
              </a:pP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(</a:t>
              </a:r>
              <a:r>
                <a:rPr kumimoji="0" lang="en-US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</a:t>
              </a: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,</a:t>
              </a:r>
              <a:r>
                <a:rPr kumimoji="0" lang="ru-RU" b="0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 0.5</a:t>
              </a: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)</a:t>
              </a:r>
              <a:endPara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04" name="Содержимое 22"/>
            <p:cNvSpPr txBox="1">
              <a:spLocks/>
            </p:cNvSpPr>
            <p:nvPr/>
          </p:nvSpPr>
          <p:spPr>
            <a:xfrm>
              <a:off x="4139952" y="2060848"/>
              <a:ext cx="648072" cy="360040"/>
            </a:xfrm>
            <a:prstGeom prst="rect">
              <a:avLst/>
            </a:prstGeom>
          </p:spPr>
          <p:txBody>
            <a:bodyPr vert="horz" lIns="0" rIns="0"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76000"/>
                <a:buFont typeface="Wingdings 3"/>
                <a:buNone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(</a:t>
              </a:r>
              <a:r>
                <a:rPr kumimoji="0" 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-</a:t>
              </a:r>
              <a:r>
                <a:rPr lang="en-US" sz="2000" i="1" dirty="0" smtClean="0">
                  <a:latin typeface="+mj-lt"/>
                </a:rPr>
                <a:t>c</a:t>
              </a: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, </a:t>
              </a:r>
              <a:r>
                <a:rPr lang="en-US" sz="2000" i="1" dirty="0" smtClean="0">
                  <a:latin typeface="+mj-lt"/>
                </a:rPr>
                <a:t>s</a:t>
              </a: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)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06" name="Содержимое 22"/>
            <p:cNvSpPr txBox="1">
              <a:spLocks/>
            </p:cNvSpPr>
            <p:nvPr/>
          </p:nvSpPr>
          <p:spPr>
            <a:xfrm>
              <a:off x="7164288" y="5373216"/>
              <a:ext cx="864096" cy="360040"/>
            </a:xfrm>
            <a:prstGeom prst="rect">
              <a:avLst/>
            </a:prstGeom>
          </p:spPr>
          <p:txBody>
            <a:bodyPr vert="horz" lIns="0" rIns="0"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76000"/>
                <a:buFont typeface="Wingdings 3"/>
                <a:buNone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(</a:t>
              </a:r>
              <a:r>
                <a:rPr kumimoji="0" lang="en-US" sz="2000" b="0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c</a:t>
              </a: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, -</a:t>
              </a:r>
              <a:r>
                <a:rPr lang="en-US" sz="2000" i="1" dirty="0" smtClean="0">
                  <a:latin typeface="+mj-lt"/>
                </a:rPr>
                <a:t>s</a:t>
              </a: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)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07" name="Содержимое 22"/>
            <p:cNvSpPr txBox="1">
              <a:spLocks/>
            </p:cNvSpPr>
            <p:nvPr/>
          </p:nvSpPr>
          <p:spPr>
            <a:xfrm>
              <a:off x="3923928" y="5301208"/>
              <a:ext cx="936104" cy="360040"/>
            </a:xfrm>
            <a:prstGeom prst="rect">
              <a:avLst/>
            </a:prstGeom>
          </p:spPr>
          <p:txBody>
            <a:bodyPr vert="horz" lIns="0" rIns="0"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76000"/>
                <a:buFont typeface="Wingdings 3"/>
                <a:buNone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(</a:t>
              </a:r>
              <a:r>
                <a:rPr kumimoji="0" 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-</a:t>
              </a:r>
              <a:r>
                <a:rPr kumimoji="0" lang="en-US" sz="2000" b="0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c</a:t>
              </a: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, </a:t>
              </a:r>
              <a:r>
                <a:rPr kumimoji="0" 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-</a:t>
              </a:r>
              <a:r>
                <a:rPr lang="en-US" sz="2000" i="1" dirty="0" smtClean="0">
                  <a:latin typeface="+mj-lt"/>
                </a:rPr>
                <a:t>s</a:t>
              </a: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)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</p:grpSp>
      <p:sp>
        <p:nvSpPr>
          <p:cNvPr id="64" name="Овал 63"/>
          <p:cNvSpPr/>
          <p:nvPr/>
        </p:nvSpPr>
        <p:spPr>
          <a:xfrm>
            <a:off x="5940152" y="3789040"/>
            <a:ext cx="216024" cy="21602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34" grpId="0" animBg="1"/>
      <p:bldP spid="34" grpId="1" animBg="1"/>
      <p:bldP spid="96" grpId="0"/>
      <p:bldP spid="64" grpId="0" animBg="1"/>
      <p:bldP spid="64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Варианты отображения примитива </a:t>
            </a:r>
            <a:r>
              <a:rPr lang="en-US" sz="2800" dirty="0" smtClean="0"/>
              <a:t>QUAD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1) шаблон контура</a:t>
            </a:r>
            <a:r>
              <a:rPr lang="en-US" sz="2400" dirty="0" smtClean="0"/>
              <a:t> 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</a:t>
            </a:r>
            <a:r>
              <a:rPr lang="en-US" dirty="0" smtClean="0"/>
              <a:t>7</a:t>
            </a:r>
            <a:r>
              <a:rPr lang="ru-RU" dirty="0" smtClean="0"/>
              <a:t> Варианты отображения примитива </a:t>
            </a:r>
            <a:r>
              <a:rPr lang="en-US" dirty="0" smtClean="0"/>
              <a:t>QUAD 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23528" y="1196752"/>
            <a:ext cx="465704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glPointSize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( 10 )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GL_POINT_SMOOTH )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glPolygonMode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GL_FRONT_AND_BACK, 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GL_POINT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1027" name="Picture 3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00" y="1196752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028" name="Picture 4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000" y="2924944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323528" y="2924944"/>
            <a:ext cx="45576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glLineWidth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( 2 )</a:t>
            </a:r>
          </a:p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glPolygonMode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GL_FRONT_AND_BACK, 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GL_LINE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3528" y="4653136"/>
            <a:ext cx="45576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glPolygonMode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GL_FRONT_AND_BACK, 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GL_FILL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2050" name="Picture 2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00" y="2924944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5" name="Picture 2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000" y="1196752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7" name="Picture 4"/>
          <p:cNvPicPr preferRelativeResize="0"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000" y="4653136"/>
            <a:ext cx="1620000" cy="161925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029" name="Picture 5"/>
          <p:cNvPicPr preferRelativeResize="0"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64000" y="4653136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8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Варианты отображения примитива </a:t>
            </a:r>
            <a:r>
              <a:rPr lang="en-US" sz="2800" dirty="0" smtClean="0"/>
              <a:t>QUAD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2) шаблон заливки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</a:t>
            </a:r>
            <a:r>
              <a:rPr lang="en-US" dirty="0" smtClean="0"/>
              <a:t>7</a:t>
            </a:r>
            <a:r>
              <a:rPr lang="ru-RU" dirty="0" smtClean="0"/>
              <a:t> Варианты отображения примитива </a:t>
            </a:r>
            <a:r>
              <a:rPr lang="en-US" dirty="0" smtClean="0"/>
              <a:t>QUAD  [2/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29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23528" y="2961128"/>
            <a:ext cx="455765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glPolygonMode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GL_FRONT_AND_BACK, GL_FILL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GL_FLAT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23528" y="4159071"/>
            <a:ext cx="455765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glPolygonMode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GL_FRONT_AND_BACK, GL_FILL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GL_POLYGON_STIPPLE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glPolygonStipple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maska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14" name="Picture 8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4654800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5" name="Picture 9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654800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7" name="Рисунок 16" descr="mask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4696567"/>
            <a:ext cx="2315478" cy="158084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23528" y="1223411"/>
            <a:ext cx="45576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glPolygonMode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GL_FRONT_AND_BACK, GL_FILL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2050" name="Picture 2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2926800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2051" name="Picture 3"/>
          <p:cNvPicPr preferRelativeResize="0"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088" y="2926800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23" name="Picture 4"/>
          <p:cNvPicPr preferRelativeResize="0"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000" y="1195200"/>
            <a:ext cx="1620000" cy="161925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24" name="Picture 5"/>
          <p:cNvPicPr preferRelativeResize="0"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64000" y="1195200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Уровни детализации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</a:t>
            </a:r>
            <a:r>
              <a:rPr lang="en-US" dirty="0" smtClean="0"/>
              <a:t>1</a:t>
            </a:r>
            <a:r>
              <a:rPr lang="ru-RU" dirty="0" smtClean="0"/>
              <a:t> Определения </a:t>
            </a:r>
            <a:r>
              <a:rPr lang="en-US" dirty="0" smtClean="0"/>
              <a:t> 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491927" y="1913215"/>
          <a:ext cx="4296097" cy="389204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099249"/>
                <a:gridCol w="3196848"/>
              </a:tblGrid>
              <a:tr h="64807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Уровень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Разрешение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50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(width) x (height)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50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(</a:t>
                      </a:r>
                      <a:r>
                        <a:rPr lang="en-US" sz="1800" dirty="0" smtClean="0"/>
                        <a:t> width / 2 </a:t>
                      </a:r>
                      <a:r>
                        <a:rPr lang="ru-RU" sz="1800" dirty="0" smtClean="0"/>
                        <a:t>)</a:t>
                      </a:r>
                      <a:r>
                        <a:rPr lang="en-US" sz="1800" dirty="0" smtClean="0"/>
                        <a:t> x </a:t>
                      </a:r>
                      <a:r>
                        <a:rPr lang="ru-RU" sz="1800" dirty="0" smtClean="0"/>
                        <a:t>(</a:t>
                      </a:r>
                      <a:r>
                        <a:rPr lang="en-US" sz="1800" dirty="0" smtClean="0"/>
                        <a:t> height / 2 </a:t>
                      </a:r>
                      <a:r>
                        <a:rPr lang="ru-RU" sz="1800" dirty="0" smtClean="0"/>
                        <a:t>)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50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(</a:t>
                      </a:r>
                      <a:r>
                        <a:rPr lang="en-US" sz="1800" dirty="0" smtClean="0"/>
                        <a:t> width / 4 </a:t>
                      </a:r>
                      <a:r>
                        <a:rPr lang="ru-RU" sz="1800" dirty="0" smtClean="0"/>
                        <a:t>)</a:t>
                      </a:r>
                      <a:r>
                        <a:rPr lang="en-US" sz="1800" dirty="0" smtClean="0"/>
                        <a:t> x </a:t>
                      </a:r>
                      <a:r>
                        <a:rPr lang="ru-RU" sz="1800" dirty="0" smtClean="0"/>
                        <a:t>(</a:t>
                      </a:r>
                      <a:r>
                        <a:rPr lang="en-US" sz="1800" dirty="0" smtClean="0"/>
                        <a:t> height / 4 </a:t>
                      </a:r>
                      <a:r>
                        <a:rPr lang="ru-RU" sz="1800" dirty="0" smtClean="0"/>
                        <a:t>)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50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(</a:t>
                      </a:r>
                      <a:r>
                        <a:rPr lang="en-US" sz="1800" dirty="0" smtClean="0"/>
                        <a:t> width / </a:t>
                      </a:r>
                      <a:r>
                        <a:rPr lang="ru-RU" sz="1800" dirty="0" smtClean="0"/>
                        <a:t>8</a:t>
                      </a:r>
                      <a:r>
                        <a:rPr lang="en-US" sz="1800" dirty="0" smtClean="0"/>
                        <a:t> </a:t>
                      </a:r>
                      <a:r>
                        <a:rPr lang="ru-RU" sz="1800" dirty="0" smtClean="0"/>
                        <a:t>)</a:t>
                      </a:r>
                      <a:r>
                        <a:rPr lang="en-US" sz="1800" dirty="0" smtClean="0"/>
                        <a:t> x </a:t>
                      </a:r>
                      <a:r>
                        <a:rPr lang="ru-RU" sz="1800" dirty="0" smtClean="0"/>
                        <a:t>(</a:t>
                      </a:r>
                      <a:r>
                        <a:rPr lang="en-US" sz="1800" dirty="0" smtClean="0"/>
                        <a:t> height / </a:t>
                      </a:r>
                      <a:r>
                        <a:rPr lang="ru-RU" sz="1800" dirty="0" smtClean="0"/>
                        <a:t>8</a:t>
                      </a:r>
                      <a:r>
                        <a:rPr lang="en-US" sz="1800" dirty="0" smtClean="0"/>
                        <a:t> </a:t>
                      </a:r>
                      <a:r>
                        <a:rPr lang="ru-RU" sz="1800" dirty="0" smtClean="0"/>
                        <a:t>)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29363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…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…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86759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(</a:t>
                      </a:r>
                      <a:r>
                        <a:rPr lang="en-US" sz="1800" dirty="0" smtClean="0"/>
                        <a:t> 1 </a:t>
                      </a:r>
                      <a:r>
                        <a:rPr lang="ru-RU" sz="1800" dirty="0" smtClean="0"/>
                        <a:t>)</a:t>
                      </a:r>
                      <a:r>
                        <a:rPr lang="en-US" sz="1800" dirty="0" smtClean="0"/>
                        <a:t> x </a:t>
                      </a:r>
                      <a:r>
                        <a:rPr lang="ru-RU" sz="1800" dirty="0" smtClean="0"/>
                        <a:t>(</a:t>
                      </a:r>
                      <a:r>
                        <a:rPr lang="en-US" sz="1800" dirty="0" smtClean="0"/>
                        <a:t> 1</a:t>
                      </a:r>
                      <a:r>
                        <a:rPr lang="ru-RU" sz="1800" dirty="0" smtClean="0"/>
                        <a:t> ) </a:t>
                      </a:r>
                      <a:endParaRPr lang="en-US" sz="1800" dirty="0" smtClean="0"/>
                    </a:p>
                    <a:p>
                      <a:pPr algn="ctr"/>
                      <a:r>
                        <a:rPr lang="ru-RU" sz="1800" dirty="0" smtClean="0"/>
                        <a:t>если </a:t>
                      </a:r>
                      <a:r>
                        <a:rPr lang="en-US" sz="1800" dirty="0" smtClean="0"/>
                        <a:t>width</a:t>
                      </a:r>
                      <a:r>
                        <a:rPr lang="ru-RU" sz="1800" dirty="0" smtClean="0"/>
                        <a:t>==</a:t>
                      </a:r>
                      <a:r>
                        <a:rPr lang="en-US" sz="1800" dirty="0" smtClean="0"/>
                        <a:t>height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  <p:grpSp>
        <p:nvGrpSpPr>
          <p:cNvPr id="31" name="Группа 30"/>
          <p:cNvGrpSpPr/>
          <p:nvPr/>
        </p:nvGrpSpPr>
        <p:grpSpPr>
          <a:xfrm>
            <a:off x="5311750" y="1196752"/>
            <a:ext cx="3489672" cy="2438400"/>
            <a:chOff x="5311750" y="1196752"/>
            <a:chExt cx="3489672" cy="2438400"/>
          </a:xfrm>
        </p:grpSpPr>
        <p:sp>
          <p:nvSpPr>
            <p:cNvPr id="25" name="Text Box 26"/>
            <p:cNvSpPr txBox="1">
              <a:spLocks noChangeArrowheads="1"/>
            </p:cNvSpPr>
            <p:nvPr/>
          </p:nvSpPr>
          <p:spPr bwMode="auto">
            <a:xfrm>
              <a:off x="7740972" y="1196752"/>
              <a:ext cx="106045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/>
                <a:t>256х256</a:t>
              </a:r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11750" y="1196752"/>
              <a:ext cx="2438400" cy="2438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3" name="Группа 32"/>
          <p:cNvGrpSpPr/>
          <p:nvPr/>
        </p:nvGrpSpPr>
        <p:grpSpPr>
          <a:xfrm>
            <a:off x="5364088" y="3789040"/>
            <a:ext cx="2284755" cy="1219200"/>
            <a:chOff x="5364088" y="3789040"/>
            <a:chExt cx="2284755" cy="1219200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64088" y="378904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Text Box 26"/>
            <p:cNvSpPr txBox="1">
              <a:spLocks noChangeArrowheads="1"/>
            </p:cNvSpPr>
            <p:nvPr/>
          </p:nvSpPr>
          <p:spPr bwMode="auto">
            <a:xfrm>
              <a:off x="6579319" y="3789040"/>
              <a:ext cx="106952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 smtClean="0"/>
                <a:t>128</a:t>
              </a:r>
              <a:r>
                <a:rPr lang="ru-RU" dirty="0" err="1" smtClean="0"/>
                <a:t>х</a:t>
              </a:r>
              <a:r>
                <a:rPr lang="en-US" dirty="0" smtClean="0"/>
                <a:t>128</a:t>
              </a:r>
              <a:endParaRPr lang="ru-RU" dirty="0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364088" y="5147900"/>
            <a:ext cx="1408157" cy="609600"/>
            <a:chOff x="5364088" y="5085184"/>
            <a:chExt cx="1408157" cy="609600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364088" y="5085184"/>
              <a:ext cx="6096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Text Box 26"/>
            <p:cNvSpPr txBox="1">
              <a:spLocks noChangeArrowheads="1"/>
            </p:cNvSpPr>
            <p:nvPr/>
          </p:nvSpPr>
          <p:spPr bwMode="auto">
            <a:xfrm>
              <a:off x="5959202" y="5085184"/>
              <a:ext cx="81304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 smtClean="0"/>
                <a:t>64</a:t>
              </a:r>
              <a:r>
                <a:rPr lang="ru-RU" dirty="0" err="1" smtClean="0"/>
                <a:t>х</a:t>
              </a:r>
              <a:r>
                <a:rPr lang="en-US" dirty="0" smtClean="0"/>
                <a:t>64</a:t>
              </a:r>
              <a:endParaRPr lang="ru-RU" dirty="0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5364088" y="5877272"/>
            <a:ext cx="1101075" cy="369332"/>
            <a:chOff x="5364088" y="5805264"/>
            <a:chExt cx="1101075" cy="369332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64088" y="5860504"/>
              <a:ext cx="304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Text Box 26"/>
            <p:cNvSpPr txBox="1">
              <a:spLocks noChangeArrowheads="1"/>
            </p:cNvSpPr>
            <p:nvPr/>
          </p:nvSpPr>
          <p:spPr bwMode="auto">
            <a:xfrm>
              <a:off x="5652120" y="5805264"/>
              <a:ext cx="81304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 smtClean="0"/>
                <a:t>32</a:t>
              </a:r>
              <a:r>
                <a:rPr lang="ru-RU" dirty="0" err="1" smtClean="0"/>
                <a:t>х</a:t>
              </a:r>
              <a:r>
                <a:rPr lang="en-US" dirty="0" smtClean="0"/>
                <a:t>32</a:t>
              </a:r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Варианты отображения примитива </a:t>
            </a:r>
            <a:r>
              <a:rPr lang="en-US" sz="2800" dirty="0" smtClean="0"/>
              <a:t>QUAD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3) </a:t>
            </a:r>
            <a:r>
              <a:rPr lang="ru-RU" sz="2400" dirty="0" err="1" smtClean="0"/>
              <a:t>текстура+шаблон</a:t>
            </a:r>
            <a:endParaRPr lang="ru-RU" sz="28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</a:t>
            </a:r>
            <a:r>
              <a:rPr lang="en-US" dirty="0" smtClean="0"/>
              <a:t>7</a:t>
            </a:r>
            <a:r>
              <a:rPr lang="ru-RU" dirty="0" smtClean="0"/>
              <a:t> Варианты отображения примитива </a:t>
            </a:r>
            <a:r>
              <a:rPr lang="en-US" dirty="0" smtClean="0"/>
              <a:t>QUAD  [3/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30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23528" y="1196752"/>
            <a:ext cx="45576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glPolygonMode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GL_FRONT_AND_BACK, GL_FILL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5536" y="2924944"/>
            <a:ext cx="455765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glPolygonMode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GL_FRONT_AND_BACK, GL_FILL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GL_TEXTURE_2D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3528" y="4159071"/>
            <a:ext cx="45576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glPolygonMode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GL_FRONT_AND_BACK, GL_FILL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GL_POLYGON_STIPPLE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GL_TEXTURE_2D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glPolygonStipple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maska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17" name="Рисунок 16" descr="mask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3450" y="4699898"/>
            <a:ext cx="2251859" cy="1537414"/>
          </a:xfrm>
          <a:prstGeom prst="rect">
            <a:avLst/>
          </a:prstGeom>
        </p:spPr>
      </p:pic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2926800"/>
            <a:ext cx="1603213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20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2926800"/>
            <a:ext cx="1603213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21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4654800"/>
            <a:ext cx="1603213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088" y="4654800"/>
            <a:ext cx="1645318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5" name="Picture 4"/>
          <p:cNvPicPr preferRelativeResize="0"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000" y="1195200"/>
            <a:ext cx="1620000" cy="161925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26" name="Picture 5"/>
          <p:cNvPicPr preferRelativeResize="0"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64000" y="1195200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8" grpId="0"/>
      <p:bldP spid="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499992" y="1268760"/>
          <a:ext cx="4223791" cy="504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1656184"/>
                <a:gridCol w="1487487"/>
              </a:tblGrid>
              <a:tr h="54383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Стиль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gluSphere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 ( *, 100, 8,8 )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gluSphere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 ( *, 100, 16,16 )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9891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Consolas" pitchFamily="49" charset="0"/>
                          <a:cs typeface="Consolas" pitchFamily="49" charset="0"/>
                        </a:rPr>
                        <a:t>GLU_FILL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9891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GLU_LINE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9891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GLU_POINT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Варианты отображения примитивов</a:t>
            </a:r>
            <a:br>
              <a:rPr lang="ru-RU" sz="2800" dirty="0" smtClean="0"/>
            </a:br>
            <a:r>
              <a:rPr lang="ru-RU" sz="2400" dirty="0" smtClean="0"/>
              <a:t>из библиотеки </a:t>
            </a:r>
            <a:r>
              <a:rPr lang="en-US" sz="2400" dirty="0" smtClean="0"/>
              <a:t>GLU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</a:t>
            </a:r>
            <a:r>
              <a:rPr lang="en-US" dirty="0" smtClean="0"/>
              <a:t>8</a:t>
            </a:r>
            <a:r>
              <a:rPr lang="ru-RU" dirty="0" smtClean="0"/>
              <a:t> Варианты отображения примитивов из </a:t>
            </a:r>
            <a:r>
              <a:rPr lang="en-US" dirty="0" smtClean="0"/>
              <a:t>GLU  </a:t>
            </a:r>
            <a:r>
              <a:rPr lang="ru-RU" dirty="0" smtClean="0"/>
              <a:t>и </a:t>
            </a:r>
            <a:r>
              <a:rPr lang="en-US" dirty="0" smtClean="0"/>
              <a:t>GLUT  [1/3]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31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7829" y="1876334"/>
            <a:ext cx="1314146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603" y="1873399"/>
            <a:ext cx="1402961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23528" y="1772816"/>
            <a:ext cx="424847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3ub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128, 0, 128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PointSize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4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LineWidth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1200"/>
              </a:spcBef>
            </a:pP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GLUquadricObj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*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quadObj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NewQuadric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spcBef>
                <a:spcPts val="12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QuadricTexture</a:t>
            </a:r>
            <a:r>
              <a:rPr lang="ru-RU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quadObj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GL_TRUE);</a:t>
            </a:r>
          </a:p>
          <a:p>
            <a:pPr>
              <a:spcBef>
                <a:spcPts val="12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QuadricDrawStyle</a:t>
            </a:r>
            <a:r>
              <a:rPr lang="ru-RU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quadObj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GLU_FILL);</a:t>
            </a:r>
          </a:p>
          <a:p>
            <a:pPr>
              <a:spcBef>
                <a:spcPts val="12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Sphere</a:t>
            </a:r>
            <a:r>
              <a:rPr lang="ru-RU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(quadObj,100, 8,8);</a:t>
            </a:r>
          </a:p>
          <a:p>
            <a:pPr>
              <a:spcBef>
                <a:spcPts val="12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DeleteQuadric</a:t>
            </a:r>
            <a:r>
              <a:rPr lang="ru-RU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quadObj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12709" y="3366517"/>
            <a:ext cx="1363747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43178" y="3364119"/>
            <a:ext cx="1363747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60679" y="4869160"/>
            <a:ext cx="1439221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05079" y="4873978"/>
            <a:ext cx="1440160" cy="1390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4874493"/>
            <a:ext cx="1528560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524673" y="1268760"/>
          <a:ext cx="4223791" cy="504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1656184"/>
                <a:gridCol w="1487487"/>
              </a:tblGrid>
              <a:tr h="54383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Стиль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gluSphere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 ( *, 100, 8,8 )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gluSphere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 ( *, 100, 16,16 )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9891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Consolas" pitchFamily="49" charset="0"/>
                          <a:cs typeface="Consolas" pitchFamily="49" charset="0"/>
                        </a:rPr>
                        <a:t>GLU_FILL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9891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GLU_LINE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9891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GLU_POINT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Варианты отображения примитивов</a:t>
            </a:r>
            <a:br>
              <a:rPr lang="ru-RU" sz="2800" dirty="0" smtClean="0"/>
            </a:br>
            <a:r>
              <a:rPr lang="ru-RU" sz="2400" dirty="0" smtClean="0"/>
              <a:t>из библиотеки </a:t>
            </a:r>
            <a:r>
              <a:rPr lang="en-US" sz="2400" dirty="0" smtClean="0"/>
              <a:t>GLU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</a:t>
            </a:r>
            <a:r>
              <a:rPr lang="en-US" dirty="0" smtClean="0"/>
              <a:t>8</a:t>
            </a:r>
            <a:r>
              <a:rPr lang="ru-RU" dirty="0" smtClean="0"/>
              <a:t> Варианты отображения примитивов из </a:t>
            </a:r>
            <a:r>
              <a:rPr lang="en-US" dirty="0" smtClean="0"/>
              <a:t>GLU  </a:t>
            </a:r>
            <a:r>
              <a:rPr lang="ru-RU" dirty="0" smtClean="0"/>
              <a:t>и </a:t>
            </a:r>
            <a:r>
              <a:rPr lang="en-US" dirty="0" smtClean="0"/>
              <a:t>GLUT  [2/3]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32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1614567"/>
            <a:ext cx="4320480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3ub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128, 0, 128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PointSize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4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LineWidth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GL_TEXTURE_2D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1200"/>
              </a:spcBef>
            </a:pP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GLUquadricObj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*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quadObj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NewQuadric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spcBef>
                <a:spcPts val="12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QuadricTexture</a:t>
            </a:r>
            <a:r>
              <a:rPr lang="ru-RU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quadObj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GL_TRUE);</a:t>
            </a:r>
          </a:p>
          <a:p>
            <a:pPr>
              <a:spcBef>
                <a:spcPts val="12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QuadricDrawStyle</a:t>
            </a:r>
            <a:r>
              <a:rPr lang="ru-RU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quadObj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GLU_FILL);</a:t>
            </a:r>
          </a:p>
          <a:p>
            <a:pPr>
              <a:spcBef>
                <a:spcPts val="12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Sphere</a:t>
            </a:r>
            <a:r>
              <a:rPr lang="ru-RU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quadObj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100, 8,8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12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DeleteQuadric</a:t>
            </a:r>
            <a:r>
              <a:rPr lang="ru-RU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quadObj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70162" y="1863874"/>
            <a:ext cx="1415819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1863874"/>
            <a:ext cx="1376613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79729" y="3366517"/>
            <a:ext cx="1395974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80695" y="3371850"/>
            <a:ext cx="1448041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99745" y="4866762"/>
            <a:ext cx="1414086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347865" y="1268760"/>
          <a:ext cx="5375919" cy="4992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1440160"/>
                <a:gridCol w="1415479"/>
              </a:tblGrid>
              <a:tr h="55443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+mn-lt"/>
                          <a:cs typeface="Courier New" pitchFamily="49" charset="0"/>
                        </a:rPr>
                        <a:t>Примитив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cs typeface="Courier New" pitchFamily="49" charset="0"/>
                        </a:rPr>
                        <a:t>Сплошной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+mn-lt"/>
                          <a:cs typeface="Courier New" pitchFamily="49" charset="0"/>
                        </a:rPr>
                        <a:t> режим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cs typeface="Courier New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cs typeface="Courier New" pitchFamily="49" charset="0"/>
                        </a:rPr>
                        <a:t>Каркасный</a:t>
                      </a:r>
                      <a:b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cs typeface="Courier New" pitchFamily="49" charset="0"/>
                        </a:rPr>
                      </a:b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cs typeface="Courier New" pitchFamily="49" charset="0"/>
                        </a:rPr>
                        <a:t>режим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cs typeface="Courier New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8978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glut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SolidTorus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(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/>
                      </a:r>
                      <a:br>
                        <a:rPr lang="ru-RU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</a:b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50,100,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/>
                      </a:r>
                      <a:br>
                        <a:rPr lang="ru-RU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</a:b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8,8 )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glut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WireTorus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(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/>
                      </a:r>
                      <a:br>
                        <a:rPr lang="ru-RU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</a:b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50,100,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/>
                      </a:r>
                      <a:br>
                        <a:rPr lang="ru-RU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</a:b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8,8 )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6815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glut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SolidCube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(150)</a:t>
                      </a:r>
                    </a:p>
                    <a:p>
                      <a:pPr algn="ctr">
                        <a:spcBef>
                          <a:spcPts val="1200"/>
                        </a:spcBef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glut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WireCube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(150)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8026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glut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SolidTeapot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(150)</a:t>
                      </a:r>
                    </a:p>
                    <a:p>
                      <a:pPr algn="ctr">
                        <a:spcBef>
                          <a:spcPts val="1200"/>
                        </a:spcBef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glut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WireTeapot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(150)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Варианты отображения примитивов</a:t>
            </a:r>
            <a:br>
              <a:rPr lang="ru-RU" sz="2800" dirty="0" smtClean="0"/>
            </a:br>
            <a:r>
              <a:rPr lang="ru-RU" sz="2400" dirty="0" smtClean="0"/>
              <a:t>из библиотеки </a:t>
            </a:r>
            <a:r>
              <a:rPr lang="en-US" sz="2400" dirty="0" smtClean="0"/>
              <a:t>GLUT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</a:t>
            </a:r>
            <a:r>
              <a:rPr lang="en-US" dirty="0" smtClean="0"/>
              <a:t>8</a:t>
            </a:r>
            <a:r>
              <a:rPr lang="ru-RU" dirty="0" smtClean="0"/>
              <a:t> Варианты отображения примитивов из </a:t>
            </a:r>
            <a:r>
              <a:rPr lang="en-US" dirty="0" smtClean="0"/>
              <a:t>GLU  </a:t>
            </a:r>
            <a:r>
              <a:rPr lang="ru-RU" dirty="0" smtClean="0"/>
              <a:t>и </a:t>
            </a:r>
            <a:r>
              <a:rPr lang="en-US" dirty="0" smtClean="0"/>
              <a:t>GLUT  [3/3]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33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5536" y="1772816"/>
            <a:ext cx="295232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3ub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(128, 0, 128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LineWidth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6719" y="1844824"/>
            <a:ext cx="1368151" cy="1338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43632" y="1844824"/>
            <a:ext cx="1351874" cy="133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3256328"/>
            <a:ext cx="1330252" cy="132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0601" y="3255846"/>
            <a:ext cx="1330647" cy="1325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04374" y="4619228"/>
            <a:ext cx="1375355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59202" y="4615036"/>
            <a:ext cx="135194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92526" y="5445224"/>
            <a:ext cx="1416800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31857" y="5445224"/>
            <a:ext cx="1378507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Порядок задания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.2.2 Задание текстуры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0" name="Выноска со стрелкой вниз 9"/>
          <p:cNvSpPr/>
          <p:nvPr/>
        </p:nvSpPr>
        <p:spPr>
          <a:xfrm>
            <a:off x="1115616" y="1153374"/>
            <a:ext cx="7020000" cy="666000"/>
          </a:xfrm>
          <a:prstGeom prst="downArrowCallout">
            <a:avLst>
              <a:gd name="adj1" fmla="val 88869"/>
              <a:gd name="adj2" fmla="val 76577"/>
              <a:gd name="adj3" fmla="val 22753"/>
              <a:gd name="adj4" fmla="val 70199"/>
            </a:avLst>
          </a:prstGeom>
          <a:gradFill flip="none" rotWithShape="1">
            <a:gsLst>
              <a:gs pos="100000">
                <a:srgbClr val="00FFFF"/>
              </a:gs>
              <a:gs pos="50000">
                <a:srgbClr val="00FFFF"/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 numCol="2" rtlCol="0" anchor="ctr"/>
          <a:lstStyle/>
          <a:p>
            <a:pPr marL="342900" indent="-342900">
              <a:buFont typeface="Wingdings" pitchFamily="2" charset="2"/>
              <a:buAutoNum type="arabicPeriod"/>
            </a:pPr>
            <a:r>
              <a:rPr lang="ru-RU" sz="1600" dirty="0" smtClean="0">
                <a:solidFill>
                  <a:schemeClr val="tx1"/>
                </a:solidFill>
              </a:rPr>
              <a:t>Загрузка</a:t>
            </a:r>
            <a:r>
              <a:rPr lang="en-US" sz="1600" dirty="0" smtClean="0">
                <a:solidFill>
                  <a:schemeClr val="tx1"/>
                </a:solidFill>
              </a:rPr>
              <a:t/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ru-RU" sz="1600" i="1" dirty="0" smtClean="0">
                <a:solidFill>
                  <a:schemeClr val="tx1"/>
                </a:solidFill>
              </a:rPr>
              <a:t>графических</a:t>
            </a:r>
            <a:r>
              <a:rPr lang="en-US" sz="1600" i="1" dirty="0" smtClean="0">
                <a:solidFill>
                  <a:schemeClr val="tx1"/>
                </a:solidFill>
              </a:rPr>
              <a:t> </a:t>
            </a:r>
            <a:r>
              <a:rPr lang="ru-RU" sz="1600" i="1" dirty="0" smtClean="0">
                <a:solidFill>
                  <a:schemeClr val="tx1"/>
                </a:solidFill>
              </a:rPr>
              <a:t>файлов</a:t>
            </a:r>
            <a:endParaRPr lang="en-US" sz="1600" i="1" dirty="0" smtClean="0">
              <a:solidFill>
                <a:schemeClr val="tx1"/>
              </a:solidFill>
            </a:endParaRPr>
          </a:p>
          <a:p>
            <a:pPr marL="342900" indent="-342900" algn="r">
              <a:spcBef>
                <a:spcPts val="1200"/>
              </a:spcBef>
            </a:pPr>
            <a:r>
              <a:rPr lang="en-US" sz="16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LoadImage</a:t>
            </a:r>
            <a:r>
              <a:rPr lang="en-US" sz="16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,</a:t>
            </a:r>
            <a:br>
              <a:rPr lang="en-US" sz="16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</a:br>
            <a:r>
              <a:rPr lang="en-US" sz="16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fread</a:t>
            </a:r>
            <a:r>
              <a:rPr lang="en-US" sz="16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, …</a:t>
            </a: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1115616" y="5811738"/>
            <a:ext cx="7056784" cy="504000"/>
          </a:xfrm>
          <a:prstGeom prst="flowChartProcess">
            <a:avLst/>
          </a:prstGeom>
          <a:gradFill flip="none" rotWithShape="1">
            <a:gsLst>
              <a:gs pos="100000">
                <a:srgbClr val="00FFFF"/>
              </a:gs>
              <a:gs pos="50000">
                <a:srgbClr val="00FFFF"/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 numCol="2" rtlCol="0" anchor="ctr"/>
          <a:lstStyle/>
          <a:p>
            <a:pPr marL="342900" indent="-342900">
              <a:buFont typeface="+mj-lt"/>
              <a:buAutoNum type="arabicPeriod" startAt="8"/>
            </a:pPr>
            <a:r>
              <a:rPr lang="ru-RU" sz="1600" dirty="0" smtClean="0">
                <a:solidFill>
                  <a:schemeClr val="tx1"/>
                </a:solidFill>
              </a:rPr>
              <a:t>Разрешение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использования текстуры</a:t>
            </a:r>
            <a:endParaRPr lang="en-US" sz="1600" dirty="0" smtClean="0">
              <a:solidFill>
                <a:schemeClr val="tx1"/>
              </a:solidFill>
            </a:endParaRPr>
          </a:p>
          <a:p>
            <a:pPr algn="r"/>
            <a:endParaRPr lang="en-US" sz="1000" dirty="0" smtClean="0">
              <a:solidFill>
                <a:schemeClr val="tx1"/>
              </a:solidFill>
            </a:endParaRPr>
          </a:p>
          <a:p>
            <a:pPr marL="342900" indent="-342900" algn="r"/>
            <a:r>
              <a:rPr lang="en-US" sz="16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glEnable(GL_TEXTURE_2D</a:t>
            </a:r>
            <a:r>
              <a:rPr lang="en-US" sz="16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)</a:t>
            </a:r>
          </a:p>
        </p:txBody>
      </p:sp>
      <p:sp>
        <p:nvSpPr>
          <p:cNvPr id="55" name="Выноска со стрелкой вниз 54"/>
          <p:cNvSpPr/>
          <p:nvPr/>
        </p:nvSpPr>
        <p:spPr>
          <a:xfrm>
            <a:off x="1115616" y="1817371"/>
            <a:ext cx="7020000" cy="666000"/>
          </a:xfrm>
          <a:prstGeom prst="downArrowCallout">
            <a:avLst>
              <a:gd name="adj1" fmla="val 88869"/>
              <a:gd name="adj2" fmla="val 76577"/>
              <a:gd name="adj3" fmla="val 22753"/>
              <a:gd name="adj4" fmla="val 70199"/>
            </a:avLst>
          </a:prstGeom>
          <a:gradFill flip="none" rotWithShape="1">
            <a:gsLst>
              <a:gs pos="100000">
                <a:srgbClr val="00FFFF"/>
              </a:gs>
              <a:gs pos="50000">
                <a:srgbClr val="00FFFF"/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 numCol="2" rtlCol="0" anchor="ctr"/>
          <a:lstStyle/>
          <a:p>
            <a:pPr marL="342900" indent="-342900">
              <a:buFont typeface="+mj-lt"/>
              <a:buAutoNum type="arabicPeriod" startAt="2"/>
            </a:pPr>
            <a:r>
              <a:rPr lang="ru-RU" sz="1600" dirty="0" smtClean="0">
                <a:solidFill>
                  <a:schemeClr val="tx1"/>
                </a:solidFill>
              </a:rPr>
              <a:t>Создание</a:t>
            </a:r>
            <a:r>
              <a:rPr lang="en-US" sz="1600" dirty="0" smtClean="0">
                <a:solidFill>
                  <a:schemeClr val="tx1"/>
                </a:solidFill>
              </a:rPr>
              <a:t/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списка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номеров текстур</a:t>
            </a:r>
          </a:p>
          <a:p>
            <a:pPr marL="342900" indent="-342900" algn="r"/>
            <a:endParaRPr lang="ru-RU" sz="1000" dirty="0" smtClean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  <a:p>
            <a:pPr marL="342900" indent="-342900" algn="r"/>
            <a:r>
              <a:rPr lang="en-US" sz="16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glGenTextures</a:t>
            </a:r>
            <a:endParaRPr lang="ru-RU" sz="1600" dirty="0" smtClean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6" name="Выноска со стрелкой вниз 55"/>
          <p:cNvSpPr/>
          <p:nvPr/>
        </p:nvSpPr>
        <p:spPr>
          <a:xfrm>
            <a:off x="1115616" y="2483371"/>
            <a:ext cx="7020000" cy="666000"/>
          </a:xfrm>
          <a:prstGeom prst="downArrowCallout">
            <a:avLst>
              <a:gd name="adj1" fmla="val 88869"/>
              <a:gd name="adj2" fmla="val 76577"/>
              <a:gd name="adj3" fmla="val 22753"/>
              <a:gd name="adj4" fmla="val 70199"/>
            </a:avLst>
          </a:prstGeom>
          <a:gradFill flip="none" rotWithShape="1">
            <a:gsLst>
              <a:gs pos="100000">
                <a:srgbClr val="00FFFF"/>
              </a:gs>
              <a:gs pos="50000">
                <a:srgbClr val="00FFFF"/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 numCol="2" rtlCol="0" anchor="ctr"/>
          <a:lstStyle/>
          <a:p>
            <a:pPr marL="342900" indent="-342900">
              <a:buFont typeface="+mj-lt"/>
              <a:buAutoNum type="arabicPeriod" startAt="3"/>
            </a:pPr>
            <a:r>
              <a:rPr lang="ru-RU" sz="1600" dirty="0" smtClean="0">
                <a:solidFill>
                  <a:schemeClr val="tx1"/>
                </a:solidFill>
              </a:rPr>
              <a:t>Выбор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активной (текущей) текстуры</a:t>
            </a:r>
            <a:endParaRPr lang="en-US" sz="1600" dirty="0" smtClean="0">
              <a:solidFill>
                <a:schemeClr val="tx1"/>
              </a:solidFill>
            </a:endParaRPr>
          </a:p>
          <a:p>
            <a:pPr algn="r"/>
            <a:endParaRPr lang="ru-RU" sz="1000" dirty="0" smtClean="0">
              <a:solidFill>
                <a:schemeClr val="tx1"/>
              </a:solidFill>
            </a:endParaRPr>
          </a:p>
          <a:p>
            <a:pPr marL="342900" indent="-342900" algn="r"/>
            <a:r>
              <a:rPr lang="en-US" sz="16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glBindTexture</a:t>
            </a:r>
            <a:endParaRPr lang="ru-RU" sz="1600" dirty="0" smtClean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7" name="Выноска со стрелкой вниз 56"/>
          <p:cNvSpPr/>
          <p:nvPr/>
        </p:nvSpPr>
        <p:spPr>
          <a:xfrm>
            <a:off x="1115616" y="3150493"/>
            <a:ext cx="7020000" cy="666000"/>
          </a:xfrm>
          <a:prstGeom prst="downArrowCallout">
            <a:avLst>
              <a:gd name="adj1" fmla="val 88869"/>
              <a:gd name="adj2" fmla="val 76577"/>
              <a:gd name="adj3" fmla="val 22753"/>
              <a:gd name="adj4" fmla="val 70199"/>
            </a:avLst>
          </a:prstGeom>
          <a:gradFill flip="none" rotWithShape="1">
            <a:gsLst>
              <a:gs pos="100000">
                <a:srgbClr val="00FFFF"/>
              </a:gs>
              <a:gs pos="50000">
                <a:srgbClr val="00FFFF"/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 numCol="2" rtlCol="0" anchor="ctr"/>
          <a:lstStyle/>
          <a:p>
            <a:pPr marL="342900" indent="-342900">
              <a:buFont typeface="+mj-lt"/>
              <a:buAutoNum type="arabicPeriod" startAt="4"/>
            </a:pPr>
            <a:r>
              <a:rPr lang="ru-RU" sz="1600" smtClean="0">
                <a:solidFill>
                  <a:schemeClr val="tx1"/>
                </a:solidFill>
              </a:rPr>
              <a:t>Выравнивание </a:t>
            </a:r>
            <a:r>
              <a:rPr lang="ru-RU" sz="1600" dirty="0" smtClean="0">
                <a:solidFill>
                  <a:schemeClr val="tx1"/>
                </a:solidFill>
              </a:rPr>
              <a:t>и построение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уровней детализации</a:t>
            </a:r>
            <a:endParaRPr lang="en-US" sz="1600" dirty="0" smtClean="0">
              <a:solidFill>
                <a:schemeClr val="tx1"/>
              </a:solidFill>
            </a:endParaRPr>
          </a:p>
          <a:p>
            <a:pPr marL="342900" indent="-342900" algn="r"/>
            <a:r>
              <a:rPr lang="en-US" sz="16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gluBuild2DMipmaps</a:t>
            </a:r>
          </a:p>
          <a:p>
            <a:pPr marL="342900" indent="-342900" algn="r"/>
            <a:r>
              <a:rPr lang="en-US" sz="16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glTexImage2D+gluScaleImage</a:t>
            </a:r>
          </a:p>
        </p:txBody>
      </p:sp>
      <p:sp>
        <p:nvSpPr>
          <p:cNvPr id="58" name="Выноска со стрелкой вниз 57"/>
          <p:cNvSpPr/>
          <p:nvPr/>
        </p:nvSpPr>
        <p:spPr>
          <a:xfrm>
            <a:off x="1115616" y="3824070"/>
            <a:ext cx="7020000" cy="666000"/>
          </a:xfrm>
          <a:prstGeom prst="downArrowCallout">
            <a:avLst>
              <a:gd name="adj1" fmla="val 88869"/>
              <a:gd name="adj2" fmla="val 76577"/>
              <a:gd name="adj3" fmla="val 22753"/>
              <a:gd name="adj4" fmla="val 70199"/>
            </a:avLst>
          </a:prstGeom>
          <a:gradFill flip="none" rotWithShape="1">
            <a:gsLst>
              <a:gs pos="100000">
                <a:srgbClr val="00FFFF"/>
              </a:gs>
              <a:gs pos="50000">
                <a:srgbClr val="00FFFF"/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 numCol="2" rtlCol="0" anchor="ctr"/>
          <a:lstStyle/>
          <a:p>
            <a:pPr marL="342900" indent="-342900">
              <a:buFont typeface="+mj-lt"/>
              <a:buAutoNum type="arabicPeriod" startAt="5"/>
            </a:pPr>
            <a:r>
              <a:rPr lang="ru-RU" sz="1600" dirty="0" smtClean="0">
                <a:solidFill>
                  <a:schemeClr val="tx1"/>
                </a:solidFill>
              </a:rPr>
              <a:t>Указание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параметров растяжения</a:t>
            </a:r>
            <a:endParaRPr lang="en-US" sz="1600" dirty="0" smtClean="0">
              <a:solidFill>
                <a:schemeClr val="tx1"/>
              </a:solidFill>
            </a:endParaRPr>
          </a:p>
          <a:p>
            <a:pPr algn="r"/>
            <a:endParaRPr lang="ru-RU" sz="1000" dirty="0" smtClean="0">
              <a:solidFill>
                <a:schemeClr val="tx1"/>
              </a:solidFill>
            </a:endParaRPr>
          </a:p>
          <a:p>
            <a:pPr marL="342900" indent="-342900" algn="r"/>
            <a:r>
              <a:rPr lang="en-US" sz="16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glTexParameter</a:t>
            </a:r>
            <a:endParaRPr lang="ru-RU" sz="1600" dirty="0" smtClean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9" name="Выноска со стрелкой вниз 58"/>
          <p:cNvSpPr/>
          <p:nvPr/>
        </p:nvSpPr>
        <p:spPr>
          <a:xfrm>
            <a:off x="1115616" y="4481667"/>
            <a:ext cx="7020000" cy="666000"/>
          </a:xfrm>
          <a:prstGeom prst="downArrowCallout">
            <a:avLst>
              <a:gd name="adj1" fmla="val 88869"/>
              <a:gd name="adj2" fmla="val 76577"/>
              <a:gd name="adj3" fmla="val 22753"/>
              <a:gd name="adj4" fmla="val 70199"/>
            </a:avLst>
          </a:prstGeom>
          <a:gradFill flip="none" rotWithShape="1">
            <a:gsLst>
              <a:gs pos="100000">
                <a:srgbClr val="00FFFF"/>
              </a:gs>
              <a:gs pos="50000">
                <a:srgbClr val="00FFFF"/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 numCol="2" rtlCol="0" anchor="ctr"/>
          <a:lstStyle/>
          <a:p>
            <a:pPr marL="342900" indent="-342900">
              <a:buFont typeface="+mj-lt"/>
              <a:buAutoNum type="arabicPeriod" startAt="6"/>
            </a:pPr>
            <a:r>
              <a:rPr lang="ru-RU" sz="1600" dirty="0" smtClean="0">
                <a:solidFill>
                  <a:schemeClr val="tx1"/>
                </a:solidFill>
              </a:rPr>
              <a:t>Определение 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взаимодействия с цветом</a:t>
            </a:r>
            <a:endParaRPr lang="en-US" sz="1600" dirty="0" smtClean="0">
              <a:solidFill>
                <a:schemeClr val="tx1"/>
              </a:solidFill>
            </a:endParaRPr>
          </a:p>
          <a:p>
            <a:pPr marL="342900" indent="-342900" algn="r"/>
            <a:endParaRPr lang="ru-RU" sz="1000" dirty="0" smtClean="0">
              <a:solidFill>
                <a:schemeClr val="tx1"/>
              </a:solidFill>
            </a:endParaRPr>
          </a:p>
          <a:p>
            <a:pPr marL="342900" indent="-342900" algn="r"/>
            <a:r>
              <a:rPr lang="en-US" sz="16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glTexEnv</a:t>
            </a:r>
            <a:endParaRPr lang="en-US" sz="1600" dirty="0" smtClean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0" name="Выноска со стрелкой вниз 59"/>
          <p:cNvSpPr/>
          <p:nvPr/>
        </p:nvSpPr>
        <p:spPr>
          <a:xfrm>
            <a:off x="1115616" y="5147667"/>
            <a:ext cx="7020000" cy="666000"/>
          </a:xfrm>
          <a:prstGeom prst="downArrowCallout">
            <a:avLst>
              <a:gd name="adj1" fmla="val 88869"/>
              <a:gd name="adj2" fmla="val 76577"/>
              <a:gd name="adj3" fmla="val 22753"/>
              <a:gd name="adj4" fmla="val 70199"/>
            </a:avLst>
          </a:prstGeom>
          <a:gradFill flip="none" rotWithShape="1">
            <a:gsLst>
              <a:gs pos="100000">
                <a:srgbClr val="00FFFF"/>
              </a:gs>
              <a:gs pos="50000">
                <a:srgbClr val="00FFFF"/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 numCol="2" rtlCol="0" anchor="ctr"/>
          <a:lstStyle/>
          <a:p>
            <a:pPr marL="342900" indent="-342900">
              <a:buFont typeface="+mj-lt"/>
              <a:buAutoNum type="arabicPeriod" startAt="7"/>
            </a:pPr>
            <a:r>
              <a:rPr lang="ru-RU" sz="1600" dirty="0" smtClean="0">
                <a:solidFill>
                  <a:schemeClr val="tx1"/>
                </a:solidFill>
              </a:rPr>
              <a:t>Задание </a:t>
            </a:r>
            <a:r>
              <a:rPr lang="en-US" sz="1600" dirty="0" smtClean="0">
                <a:solidFill>
                  <a:schemeClr val="tx1"/>
                </a:solidFill>
              </a:rPr>
              <a:t/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текстурных координат</a:t>
            </a:r>
            <a:endParaRPr lang="en-US" sz="1600" dirty="0" smtClean="0">
              <a:solidFill>
                <a:schemeClr val="tx1"/>
              </a:solidFill>
            </a:endParaRPr>
          </a:p>
          <a:p>
            <a:pPr marL="342900" indent="-342900" algn="r"/>
            <a:r>
              <a:rPr lang="en-US" sz="16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glTexCoord</a:t>
            </a:r>
            <a:endParaRPr lang="en-US" sz="1600" dirty="0" smtClean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pPr marL="342900" indent="-342900" algn="r"/>
            <a:r>
              <a:rPr lang="en-US" sz="16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glTexGen</a:t>
            </a:r>
            <a:endParaRPr lang="ru-RU" sz="1600" dirty="0" smtClean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задания текстурных координат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</a:t>
            </a:r>
            <a:r>
              <a:rPr lang="en-US" dirty="0" smtClean="0"/>
              <a:t>3</a:t>
            </a:r>
            <a:r>
              <a:rPr lang="ru-RU" dirty="0" smtClean="0"/>
              <a:t> Пример задания текстур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1044575" y="5732463"/>
            <a:ext cx="2808288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1044575" y="2924175"/>
            <a:ext cx="0" cy="2808288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1547813" y="5229225"/>
            <a:ext cx="0" cy="5032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1381125" y="57261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0</a:t>
            </a:r>
            <a:endParaRPr lang="ru-RU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3348038" y="5229225"/>
            <a:ext cx="0" cy="5032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3181350" y="57261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1</a:t>
            </a:r>
            <a:endParaRPr lang="ru-RU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 flipH="1">
            <a:off x="1116013" y="5229225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684213" y="50133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0</a:t>
            </a:r>
            <a:endParaRPr lang="ru-RU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684213" y="32845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1</a:t>
            </a:r>
            <a:endParaRPr lang="ru-RU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 flipH="1">
            <a:off x="1116013" y="3429000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5580063" y="1844675"/>
            <a:ext cx="2519362" cy="2519363"/>
          </a:xfrm>
          <a:prstGeom prst="rect">
            <a:avLst/>
          </a:prstGeom>
          <a:solidFill>
            <a:srgbClr val="00FF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1458913" y="5140325"/>
            <a:ext cx="179387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5487988" y="4281488"/>
            <a:ext cx="179387" cy="179387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 flipV="1">
            <a:off x="5219700" y="1412875"/>
            <a:ext cx="0" cy="338455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5219700" y="4797425"/>
            <a:ext cx="3744913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5580063" y="45085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8101013" y="45085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 flipH="1">
            <a:off x="5292725" y="1844675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 flipH="1">
            <a:off x="5292725" y="4365625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5487988" y="1762125"/>
            <a:ext cx="179387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8024813" y="1762125"/>
            <a:ext cx="179387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8024813" y="4281488"/>
            <a:ext cx="179387" cy="179387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Text Box 28"/>
          <p:cNvSpPr txBox="1">
            <a:spLocks noChangeArrowheads="1"/>
          </p:cNvSpPr>
          <p:nvPr/>
        </p:nvSpPr>
        <p:spPr bwMode="auto">
          <a:xfrm>
            <a:off x="5435600" y="4868863"/>
            <a:ext cx="425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x0</a:t>
            </a:r>
            <a:endParaRPr lang="ru-RU"/>
          </a:p>
        </p:txBody>
      </p:sp>
      <p:sp>
        <p:nvSpPr>
          <p:cNvPr id="30" name="Text Box 29"/>
          <p:cNvSpPr txBox="1">
            <a:spLocks noChangeArrowheads="1"/>
          </p:cNvSpPr>
          <p:nvPr/>
        </p:nvSpPr>
        <p:spPr bwMode="auto">
          <a:xfrm>
            <a:off x="7956550" y="4868863"/>
            <a:ext cx="425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x1</a:t>
            </a:r>
            <a:endParaRPr lang="ru-RU"/>
          </a:p>
        </p:txBody>
      </p:sp>
      <p:sp>
        <p:nvSpPr>
          <p:cNvPr id="31" name="Text Box 30"/>
          <p:cNvSpPr txBox="1">
            <a:spLocks noChangeArrowheads="1"/>
          </p:cNvSpPr>
          <p:nvPr/>
        </p:nvSpPr>
        <p:spPr bwMode="auto">
          <a:xfrm>
            <a:off x="4859338" y="4149725"/>
            <a:ext cx="425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y0</a:t>
            </a:r>
            <a:endParaRPr lang="ru-RU"/>
          </a:p>
        </p:txBody>
      </p:sp>
      <p:sp>
        <p:nvSpPr>
          <p:cNvPr id="32" name="Text Box 31"/>
          <p:cNvSpPr txBox="1">
            <a:spLocks noChangeArrowheads="1"/>
          </p:cNvSpPr>
          <p:nvPr/>
        </p:nvSpPr>
        <p:spPr bwMode="auto">
          <a:xfrm>
            <a:off x="4859338" y="1628775"/>
            <a:ext cx="425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y1</a:t>
            </a:r>
            <a:endParaRPr lang="ru-RU"/>
          </a:p>
        </p:txBody>
      </p:sp>
      <p:sp>
        <p:nvSpPr>
          <p:cNvPr id="33" name="Oval 32"/>
          <p:cNvSpPr>
            <a:spLocks noChangeArrowheads="1"/>
          </p:cNvSpPr>
          <p:nvPr/>
        </p:nvSpPr>
        <p:spPr bwMode="auto">
          <a:xfrm>
            <a:off x="1476375" y="3357563"/>
            <a:ext cx="179388" cy="179387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" name="Oval 33"/>
          <p:cNvSpPr>
            <a:spLocks noChangeArrowheads="1"/>
          </p:cNvSpPr>
          <p:nvPr/>
        </p:nvSpPr>
        <p:spPr bwMode="auto">
          <a:xfrm>
            <a:off x="3257550" y="5129213"/>
            <a:ext cx="179388" cy="179387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" name="Oval 34"/>
          <p:cNvSpPr>
            <a:spLocks noChangeArrowheads="1"/>
          </p:cNvSpPr>
          <p:nvPr/>
        </p:nvSpPr>
        <p:spPr bwMode="auto">
          <a:xfrm>
            <a:off x="3257550" y="3343275"/>
            <a:ext cx="179388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Text Box 40"/>
          <p:cNvSpPr txBox="1">
            <a:spLocks noChangeArrowheads="1"/>
          </p:cNvSpPr>
          <p:nvPr/>
        </p:nvSpPr>
        <p:spPr bwMode="auto">
          <a:xfrm>
            <a:off x="3730625" y="566102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</a:t>
            </a:r>
            <a:endParaRPr lang="ru-RU"/>
          </a:p>
        </p:txBody>
      </p:sp>
      <p:sp>
        <p:nvSpPr>
          <p:cNvPr id="37" name="Text Box 42"/>
          <p:cNvSpPr txBox="1">
            <a:spLocks noChangeArrowheads="1"/>
          </p:cNvSpPr>
          <p:nvPr/>
        </p:nvSpPr>
        <p:spPr bwMode="auto">
          <a:xfrm>
            <a:off x="755650" y="27082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</a:t>
            </a:r>
            <a:endParaRPr lang="ru-RU"/>
          </a:p>
        </p:txBody>
      </p:sp>
      <p:sp>
        <p:nvSpPr>
          <p:cNvPr id="38" name="Text Box 43"/>
          <p:cNvSpPr txBox="1">
            <a:spLocks noChangeArrowheads="1"/>
          </p:cNvSpPr>
          <p:nvPr/>
        </p:nvSpPr>
        <p:spPr bwMode="auto">
          <a:xfrm>
            <a:off x="8807450" y="4868863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sp>
        <p:nvSpPr>
          <p:cNvPr id="39" name="Text Box 44"/>
          <p:cNvSpPr txBox="1">
            <a:spLocks noChangeArrowheads="1"/>
          </p:cNvSpPr>
          <p:nvPr/>
        </p:nvSpPr>
        <p:spPr bwMode="auto">
          <a:xfrm>
            <a:off x="4883150" y="119697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Y</a:t>
            </a:r>
            <a:endParaRPr lang="ru-RU"/>
          </a:p>
        </p:txBody>
      </p:sp>
      <p:pic>
        <p:nvPicPr>
          <p:cNvPr id="40" name="Рисунок 40" descr="tex_c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3429000"/>
            <a:ext cx="1804987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Рисунок 42" descr="tex_c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1844675"/>
            <a:ext cx="25209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Line 36"/>
          <p:cNvSpPr>
            <a:spLocks noChangeShapeType="1"/>
          </p:cNvSpPr>
          <p:nvPr/>
        </p:nvSpPr>
        <p:spPr bwMode="auto">
          <a:xfrm flipV="1">
            <a:off x="1476375" y="4365625"/>
            <a:ext cx="4103688" cy="863600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3" name="Line 37"/>
          <p:cNvSpPr>
            <a:spLocks noChangeShapeType="1"/>
          </p:cNvSpPr>
          <p:nvPr/>
        </p:nvSpPr>
        <p:spPr bwMode="auto">
          <a:xfrm flipV="1">
            <a:off x="3276600" y="4365625"/>
            <a:ext cx="4824413" cy="863600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4" name="Line 38"/>
          <p:cNvSpPr>
            <a:spLocks noChangeShapeType="1"/>
          </p:cNvSpPr>
          <p:nvPr/>
        </p:nvSpPr>
        <p:spPr bwMode="auto">
          <a:xfrm flipV="1">
            <a:off x="1547813" y="1844675"/>
            <a:ext cx="4032250" cy="1584325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5" name="Line 39"/>
          <p:cNvSpPr>
            <a:spLocks noChangeShapeType="1"/>
          </p:cNvSpPr>
          <p:nvPr/>
        </p:nvSpPr>
        <p:spPr bwMode="auto">
          <a:xfrm flipV="1">
            <a:off x="3348038" y="1844675"/>
            <a:ext cx="4752975" cy="1584325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кода для задания квадрата с текстурой из файла «</a:t>
            </a:r>
            <a:r>
              <a:rPr lang="en-US" sz="2800" dirty="0" smtClean="0"/>
              <a:t>texture</a:t>
            </a:r>
            <a:r>
              <a:rPr lang="ru-RU" sz="2800" dirty="0" smtClean="0"/>
              <a:t>.</a:t>
            </a:r>
            <a:r>
              <a:rPr lang="en-US" sz="2800" dirty="0" smtClean="0"/>
              <a:t>bmp</a:t>
            </a:r>
            <a:r>
              <a:rPr lang="ru-RU" sz="2800" dirty="0" smtClean="0"/>
              <a:t>»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</a:t>
            </a:r>
            <a:r>
              <a:rPr lang="en-US" dirty="0" smtClean="0"/>
              <a:t>3</a:t>
            </a:r>
            <a:r>
              <a:rPr lang="ru-RU" dirty="0" smtClean="0"/>
              <a:t> Пример задания текстур</a:t>
            </a:r>
            <a:r>
              <a:rPr lang="en-US" dirty="0" smtClean="0"/>
              <a:t> 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67544" y="1268759"/>
            <a:ext cx="8280920" cy="5069135"/>
          </a:xfrm>
        </p:spPr>
        <p:txBody>
          <a:bodyPr>
            <a:noAutofit/>
          </a:bodyPr>
          <a:lstStyle/>
          <a:p>
            <a:pPr marL="547688" lvl="1" indent="-547688"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width, height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разрешение текстуры (ширина и высота)</a:t>
            </a:r>
          </a:p>
          <a:p>
            <a:pPr marL="547688" lvl="1" indent="-547688">
              <a:spcBef>
                <a:spcPts val="0"/>
              </a:spcBef>
              <a:buNone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unsigned char *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;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//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массив пикселей текстуры</a:t>
            </a:r>
            <a:endParaRPr lang="en-US" sz="1800" dirty="0" smtClean="0">
              <a:latin typeface="Consolas" pitchFamily="49" charset="0"/>
              <a:cs typeface="Consolas" pitchFamily="49" charset="0"/>
            </a:endParaRPr>
          </a:p>
          <a:p>
            <a:pPr marL="274320" lvl="1">
              <a:spcBef>
                <a:spcPts val="600"/>
              </a:spcBef>
              <a:buClr>
                <a:schemeClr val="accent1"/>
              </a:buClr>
              <a:buNone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if( !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LoadTextureFromFile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«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texture.bmp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»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width,</a:t>
            </a:r>
            <a:r>
              <a:rPr lang="ru-RU" sz="18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height,</a:t>
            </a:r>
            <a:r>
              <a:rPr lang="ru-RU" sz="1800" i="1" dirty="0" smtClean="0">
                <a:latin typeface="Consolas" pitchFamily="49" charset="0"/>
                <a:cs typeface="Consolas" pitchFamily="49" charset="0"/>
              </a:rPr>
              <a:t> 				   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type, pixels</a:t>
            </a:r>
            <a:r>
              <a:rPr lang="ru-RU" sz="18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)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)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return;</a:t>
            </a:r>
          </a:p>
          <a:p>
            <a:pPr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GenTextures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1, &amp;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tex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BindTexture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GL_TEXTURE_2D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tex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buNone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Build2DMipmaps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GL_TEXTURE_2D, 3,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width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height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600" dirty="0" smtClean="0">
                <a:latin typeface="Consolas" pitchFamily="49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	  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GL_RGB, GL_UNSIGNED_BYTE,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TexEnv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GL_TEXTURE_ENV, GL_TEXTURE_ENV_MODE, GL_REPLACE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GL_TEXTURE_2D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Begin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GL_QUAD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 lvl="1">
              <a:spcBef>
                <a:spcPts val="0"/>
              </a:spcBef>
              <a:buNone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TexCoord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2f(0,0); gl</a:t>
            </a:r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2i(10,10);</a:t>
            </a:r>
          </a:p>
          <a:p>
            <a:pPr lvl="1">
              <a:spcBef>
                <a:spcPts val="0"/>
              </a:spcBef>
              <a:buNone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TexCoord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2f(0,1); gl</a:t>
            </a:r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2i(10,90);</a:t>
            </a:r>
          </a:p>
          <a:p>
            <a:pPr lvl="1">
              <a:spcBef>
                <a:spcPts val="0"/>
              </a:spcBef>
              <a:buNone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TexCoord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2f(1,1); gl</a:t>
            </a:r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2i(90,90);</a:t>
            </a:r>
            <a:endParaRPr lang="ru-RU" sz="1800" dirty="0" smtClean="0">
              <a:latin typeface="Consolas" pitchFamily="49" charset="0"/>
              <a:cs typeface="Consolas" pitchFamily="49" charset="0"/>
            </a:endParaRPr>
          </a:p>
          <a:p>
            <a:pPr lvl="1">
              <a:spcBef>
                <a:spcPts val="0"/>
              </a:spcBef>
              <a:buNone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TexCoord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2f(1,0); gl</a:t>
            </a:r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2i(90,10);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End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();</a:t>
            </a:r>
            <a:endParaRPr lang="en-US" sz="1800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задания зеркальной</a:t>
            </a:r>
            <a:r>
              <a:rPr lang="en-US" sz="2800" dirty="0" smtClean="0"/>
              <a:t> </a:t>
            </a:r>
            <a:r>
              <a:rPr lang="ru-RU" sz="2800" dirty="0" smtClean="0"/>
              <a:t> текстуры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</a:t>
            </a:r>
            <a:r>
              <a:rPr lang="en-US" dirty="0" smtClean="0"/>
              <a:t>3</a:t>
            </a:r>
            <a:r>
              <a:rPr lang="ru-RU" dirty="0" smtClean="0"/>
              <a:t> Пример задания текстур</a:t>
            </a:r>
            <a:r>
              <a:rPr lang="en-US" dirty="0" smtClean="0"/>
              <a:t> 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67544" y="1268759"/>
            <a:ext cx="8280920" cy="506913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GLfloat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s_koef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[] = { 1, 0, 0, 1 };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GLfloat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t_koef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[] = { 0, 1 ,0, 1 };</a:t>
            </a:r>
          </a:p>
          <a:p>
            <a:pPr>
              <a:spcBef>
                <a:spcPts val="180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GL_TEXTURE_GEN_S ); 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TexGen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GL_S, GL_TEXTURE_GEN_MODE, GL_EYE_LINEAR);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TexGen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fv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GL_S, GL_EYE_PLANE,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s_koef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180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GL_TEXTURE_GEN_T ); 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TexGen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GL_T, GL_TEXTURE_GEN_MODE, GL_EYE_LINEAR);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TexGen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fv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GL_T, GL_EYE_PLANE,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t_koef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None/>
            </a:pPr>
            <a:endParaRPr lang="en-US" sz="1800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Загрузка текстуры:</a:t>
            </a:r>
            <a:br>
              <a:rPr lang="ru-RU" sz="2800" dirty="0" smtClean="0"/>
            </a:br>
            <a:r>
              <a:rPr lang="ru-RU" sz="2400" dirty="0" smtClean="0"/>
              <a:t>библиотека </a:t>
            </a:r>
            <a:r>
              <a:rPr lang="en-US" sz="2400" dirty="0" smtClean="0"/>
              <a:t>GLAUX</a:t>
            </a:r>
            <a:endParaRPr lang="ru-RU" sz="24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.2.4 Пример загрузки текстур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67544" y="1268759"/>
            <a:ext cx="8280920" cy="506913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bool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LoadTextureFromFile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char*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FileName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800" dirty="0" smtClean="0">
                <a:latin typeface="Consolas" pitchFamily="49" charset="0"/>
                <a:cs typeface="Consolas" pitchFamily="49" charset="0"/>
              </a:rPr>
            </a:b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&amp;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Width,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&amp;Height,</a:t>
            </a:r>
            <a:r>
              <a:rPr lang="ru-RU" sz="1800" i="1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800" i="1" dirty="0" smtClean="0">
                <a:latin typeface="Consolas" pitchFamily="49" charset="0"/>
                <a:cs typeface="Consolas" pitchFamily="49" charset="0"/>
              </a:rPr>
            </a:br>
            <a:r>
              <a:rPr lang="ru-RU" sz="1800" i="1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GLenum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&amp;Type,</a:t>
            </a:r>
            <a:r>
              <a:rPr lang="ru-RU" sz="1800" i="1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800" i="1" dirty="0" smtClean="0">
                <a:latin typeface="Consolas" pitchFamily="49" charset="0"/>
                <a:cs typeface="Consolas" pitchFamily="49" charset="0"/>
              </a:rPr>
            </a:br>
            <a:r>
              <a:rPr lang="ru-RU" sz="1800" i="1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unsigned char *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AUX_RGBImageRec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*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aux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DIBImageLoad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FileName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if ( !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) return (false);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endParaRPr lang="en-US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Width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-&gt;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sizeX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 Height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-&gt;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sizeY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-&gt;data;</a:t>
            </a:r>
          </a:p>
          <a:p>
            <a:pPr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Type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= GL_RGB;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endParaRPr lang="en-US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return (true);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899592" y="1772816"/>
            <a:ext cx="1669047" cy="400110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 b="1" dirty="0">
                <a:solidFill>
                  <a:srgbClr val="FF0000"/>
                </a:solidFill>
              </a:rPr>
              <a:t>Ограничение</a:t>
            </a:r>
            <a:r>
              <a:rPr lang="ru-RU" sz="1000" dirty="0">
                <a:solidFill>
                  <a:srgbClr val="FF0000"/>
                </a:solidFill>
              </a:rPr>
              <a:t>:</a:t>
            </a:r>
          </a:p>
          <a:p>
            <a:r>
              <a:rPr lang="ru-RU" sz="1000" dirty="0" smtClean="0">
                <a:solidFill>
                  <a:srgbClr val="FF0000"/>
                </a:solidFill>
              </a:rPr>
              <a:t>файл должен быть </a:t>
            </a:r>
            <a:r>
              <a:rPr lang="en-US" sz="1000" dirty="0" smtClean="0">
                <a:solidFill>
                  <a:srgbClr val="FF0000"/>
                </a:solidFill>
              </a:rPr>
              <a:t>BMP</a:t>
            </a:r>
            <a:endParaRPr lang="ru-RU" sz="1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Загрузка текстуры:</a:t>
            </a:r>
            <a:br>
              <a:rPr lang="ru-RU" sz="2800" dirty="0" smtClean="0"/>
            </a:br>
            <a:r>
              <a:rPr lang="ru-RU" sz="2400" dirty="0" smtClean="0"/>
              <a:t>библиотека </a:t>
            </a:r>
            <a:r>
              <a:rPr lang="ru-RU" sz="2400" dirty="0" err="1" smtClean="0"/>
              <a:t>FreeImage</a:t>
            </a:r>
            <a:r>
              <a:rPr lang="ru-RU" sz="2400" dirty="0" smtClean="0"/>
              <a:t> </a:t>
            </a:r>
            <a:r>
              <a:rPr lang="en-US" sz="2400" dirty="0" smtClean="0"/>
              <a:t>http://freeimage.sourceforge.net</a:t>
            </a:r>
            <a:endParaRPr lang="ru-RU" sz="18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.2.4 Пример загрузки текстур</a:t>
            </a:r>
            <a:r>
              <a:rPr lang="en-US" dirty="0" smtClean="0"/>
              <a:t>  [</a:t>
            </a:r>
            <a:r>
              <a:rPr lang="ru-RU" dirty="0" smtClean="0"/>
              <a:t>2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67544" y="1268759"/>
            <a:ext cx="8280920" cy="506913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bool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LoadTextureFromFile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char*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FileName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</a:t>
            </a:r>
            <a:br>
              <a:rPr lang="en-US" sz="1800" dirty="0" smtClean="0">
                <a:latin typeface="Consolas" pitchFamily="49" charset="0"/>
                <a:cs typeface="Consolas" pitchFamily="49" charset="0"/>
              </a:rPr>
            </a:b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&amp;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Width,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&amp;Height,</a:t>
            </a:r>
            <a:br>
              <a:rPr lang="en-US" sz="1800" i="1" dirty="0" smtClean="0">
                <a:latin typeface="Consolas" pitchFamily="49" charset="0"/>
                <a:cs typeface="Consolas" pitchFamily="49" charset="0"/>
              </a:rPr>
            </a:b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GLenum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&amp;Type,</a:t>
            </a:r>
            <a:br>
              <a:rPr lang="en-US" sz="1800" i="1" dirty="0" smtClean="0">
                <a:latin typeface="Consolas" pitchFamily="49" charset="0"/>
                <a:cs typeface="Consolas" pitchFamily="49" charset="0"/>
              </a:rPr>
            </a:b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unsigned char *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FREE_IMAGE_FORMAT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format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FreeImage_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GetFileType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FileName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0 );</a:t>
            </a:r>
          </a:p>
          <a:p>
            <a:pPr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FIBITMAP *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FreeImage_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Load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format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FileName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if ( !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) return (false);</a:t>
            </a:r>
          </a:p>
          <a:p>
            <a:pPr>
              <a:buFontTx/>
              <a:buNone/>
              <a:defRPr/>
            </a:pP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 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FreeImage_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ConvertToStandardType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Width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FreeImage_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GetWidth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(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 Height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FreeImage_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GetHeight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FreeImage_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GetBits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buFontTx/>
              <a:buNone/>
              <a:defRPr/>
            </a:pP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Type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= GL_RGB ;</a:t>
            </a:r>
          </a:p>
          <a:p>
            <a:pPr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return (true);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6227</TotalTime>
  <Words>1448</Words>
  <Application>Microsoft Office PowerPoint</Application>
  <PresentationFormat>Экран (4:3)</PresentationFormat>
  <Paragraphs>418</Paragraphs>
  <Slides>33</Slides>
  <Notes>32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Тема КГ</vt:lpstr>
      <vt:lpstr>Формула</vt:lpstr>
      <vt:lpstr>(текстуры OpenGL)</vt:lpstr>
      <vt:lpstr>Определения</vt:lpstr>
      <vt:lpstr>Уровни детализации</vt:lpstr>
      <vt:lpstr>Порядок задания</vt:lpstr>
      <vt:lpstr>Пример задания текстурных координат</vt:lpstr>
      <vt:lpstr>Пример кода для задания квадрата с текстурой из файла «texture.bmp»</vt:lpstr>
      <vt:lpstr>Пример задания зеркальной  текстуры</vt:lpstr>
      <vt:lpstr>Загрузка текстуры: библиотека GLAUX</vt:lpstr>
      <vt:lpstr>Загрузка текстуры: библиотека FreeImage http://freeimage.sourceforge.net</vt:lpstr>
      <vt:lpstr>Загрузка текстуры: WinAPI</vt:lpstr>
      <vt:lpstr>Загрузка текстуры: библиотека C++</vt:lpstr>
      <vt:lpstr>Влияние координат 1 glTexCoord2f(*)</vt:lpstr>
      <vt:lpstr>Влияние координат 2 glTexCoord2f(*)</vt:lpstr>
      <vt:lpstr>Влияние координат 3 glTexCoord2f(*)</vt:lpstr>
      <vt:lpstr>Влияние формы</vt:lpstr>
      <vt:lpstr>Влияние растяжения glTexParameteri ( *, GL_TEXTURE_MIN_FILTER, ? )</vt:lpstr>
      <vt:lpstr>Влияние замощения glTexParameteri( *, GL_TEXTURE_WRAP_S, ? )</vt:lpstr>
      <vt:lpstr>Влияние текстуры на цвет примитива glTexEnvf( *, GL_TEXTURE_ENV_MODE, GL_REPLACE )</vt:lpstr>
      <vt:lpstr>Влияние текстуры на цвет примитива glTexEnvf( *, GL_TEXTURE_ENV_MODE, ? ) </vt:lpstr>
      <vt:lpstr>Влияние логических операций  </vt:lpstr>
      <vt:lpstr>Смешивание текстур   glTexEnvf( *, GL_TEXTURE_ENV_MODE, *) </vt:lpstr>
      <vt:lpstr>Влияние ошибки RGB/BGR  gluBuild2DMipmaps ( *,*,*,*, ?, *,* ) </vt:lpstr>
      <vt:lpstr>Нанесение текстур на сложные объекты: 1) равносторонний треугольник</vt:lpstr>
      <vt:lpstr>Нанесение текстур на сложные объекты: 2) состыкованные равносторонние треугольники</vt:lpstr>
      <vt:lpstr>Нанесение текстур на сложные объекты: 3) единичный куб (боковая поверхность)</vt:lpstr>
      <vt:lpstr>Нанесение текстур на сложные объекты: 4) единичный цилиндр (боковая поверхность)</vt:lpstr>
      <vt:lpstr>Нанесение текстур на сложные объекты 5) единичный круг с центром в (0.5,0.5)</vt:lpstr>
      <vt:lpstr>Варианты отображения примитива QUAD 1) шаблон контура  </vt:lpstr>
      <vt:lpstr>Варианты отображения примитива QUAD 2) шаблон заливки </vt:lpstr>
      <vt:lpstr>Варианты отображения примитива QUAD 3) текстура+шаблон</vt:lpstr>
      <vt:lpstr>Варианты отображения примитивов из библиотеки GLU </vt:lpstr>
      <vt:lpstr>Варианты отображения примитивов из библиотеки GLU </vt:lpstr>
      <vt:lpstr>Варианты отображения примитивов из библиотеки GLUT 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544</cp:revision>
  <dcterms:created xsi:type="dcterms:W3CDTF">2014-02-11T08:42:57Z</dcterms:created>
  <dcterms:modified xsi:type="dcterms:W3CDTF">2018-03-07T05:48:02Z</dcterms:modified>
</cp:coreProperties>
</file>