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11"/>
  </p:notesMasterIdLst>
  <p:sldIdLst>
    <p:sldId id="257" r:id="rId2"/>
    <p:sldId id="292" r:id="rId3"/>
    <p:sldId id="293" r:id="rId4"/>
    <p:sldId id="294" r:id="rId5"/>
    <p:sldId id="281" r:id="rId6"/>
    <p:sldId id="282" r:id="rId7"/>
    <p:sldId id="295" r:id="rId8"/>
    <p:sldId id="283" r:id="rId9"/>
    <p:sldId id="296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33" autoAdjust="0"/>
    <p:restoredTop sz="94617" autoAdjust="0"/>
  </p:normalViewPr>
  <p:slideViewPr>
    <p:cSldViewPr>
      <p:cViewPr>
        <p:scale>
          <a:sx n="100" d="100"/>
          <a:sy n="100" d="100"/>
        </p:scale>
        <p:origin x="-129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910A3475-E2FF-491A-82FA-5C488CCE5A63}" type="datetimeFigureOut">
              <a:rPr lang="ru-RU"/>
              <a:pPr>
                <a:defRPr/>
              </a:pPr>
              <a:t>21.03.2018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E7C0A8A3-9797-4293-99AB-6FA762278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9DEF83F2-B42B-4EC8-9B61-A073633D1C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2912BB-9F03-41D5-BEBC-F993589A2D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5736D-C18C-4298-82AA-05FF4E9247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21E73F70-3B75-4733-85DF-17DEEEECCE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B24B33-8E74-4FC7-A2A2-DC894E1B6A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32491-C7C0-46B4-B729-0A185EBF20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1CD12E-5906-43DC-A721-79B23E5673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5C08EA-D4C5-46C0-850B-257C1289F2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9FFD59-964E-49FA-B09B-158BD07602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76C71-FF61-48E6-9597-702500EE24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DD66B7E-B214-493F-B4CE-2D809E8D30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smtClean="0"/>
              <a:t>рельефные текстуры</a:t>
            </a:r>
            <a:r>
              <a:rPr lang="en-US" sz="360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lang="en-US" sz="3600" dirty="0" smtClean="0">
                <a:latin typeface="+mj-lt"/>
                <a:ea typeface="+mj-ea"/>
                <a:cs typeface="+mj-cs"/>
              </a:rPr>
              <a:t>-</a:t>
            </a:r>
            <a:r>
              <a:rPr lang="ru-RU" sz="3600" dirty="0" smtClean="0">
                <a:latin typeface="+mj-lt"/>
                <a:ea typeface="+mj-ea"/>
                <a:cs typeface="+mj-cs"/>
              </a:rPr>
              <a:t>4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Рельефное </a:t>
            </a:r>
            <a:r>
              <a:rPr lang="ru-RU" sz="2800" dirty="0" err="1" smtClean="0"/>
              <a:t>текстурирование</a:t>
            </a:r>
            <a:endParaRPr lang="ru-RU" dirty="0">
              <a:cs typeface="Courier New" pitchFamily="49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.4.</a:t>
            </a:r>
            <a:r>
              <a:rPr lang="en-US" dirty="0" smtClean="0"/>
              <a:t>1 </a:t>
            </a:r>
            <a:r>
              <a:rPr lang="ru-RU" dirty="0" smtClean="0"/>
              <a:t>Определение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(9)</a:t>
            </a:r>
            <a:endParaRPr lang="ru-RU" dirty="0"/>
          </a:p>
        </p:txBody>
      </p:sp>
      <p:sp>
        <p:nvSpPr>
          <p:cNvPr id="8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075240" cy="1057672"/>
          </a:xfrm>
        </p:spPr>
        <p:txBody>
          <a:bodyPr>
            <a:noAutofit/>
          </a:bodyPr>
          <a:lstStyle/>
          <a:p>
            <a:pPr marL="0" indent="0" eaLnBrk="0" hangingPunct="0">
              <a:buNone/>
            </a:pPr>
            <a:r>
              <a:rPr lang="ru-RU" sz="1800" dirty="0" smtClean="0"/>
              <a:t>К</a:t>
            </a:r>
            <a:r>
              <a:rPr lang="ru-RU" sz="1800" dirty="0" smtClean="0"/>
              <a:t>ласс </a:t>
            </a:r>
            <a:r>
              <a:rPr lang="ru-RU" sz="1800" dirty="0" smtClean="0"/>
              <a:t>методов</a:t>
            </a:r>
            <a:r>
              <a:rPr lang="en-US" sz="1800" dirty="0" smtClean="0"/>
              <a:t> </a:t>
            </a:r>
            <a:r>
              <a:rPr lang="ru-RU" sz="1800" dirty="0" smtClean="0"/>
              <a:t>для достижения </a:t>
            </a:r>
            <a:r>
              <a:rPr lang="ru-RU" sz="1800" b="1" dirty="0" smtClean="0"/>
              <a:t>видимости</a:t>
            </a:r>
            <a:r>
              <a:rPr lang="ru-RU" sz="1800" dirty="0" smtClean="0"/>
              <a:t> рельефа на поверхности</a:t>
            </a:r>
            <a:br>
              <a:rPr lang="ru-RU" sz="1800" dirty="0" smtClean="0"/>
            </a:br>
            <a:r>
              <a:rPr lang="ru-RU" sz="1800" dirty="0" smtClean="0"/>
              <a:t>при помощи </a:t>
            </a:r>
            <a:r>
              <a:rPr lang="ru-RU" sz="1800" dirty="0" err="1" smtClean="0"/>
              <a:t>текстурирования</a:t>
            </a:r>
            <a:endParaRPr lang="ru-RU" sz="1800" dirty="0" smtClean="0">
              <a:latin typeface="+mj-lt"/>
            </a:endParaRPr>
          </a:p>
        </p:txBody>
      </p:sp>
      <p:pic>
        <p:nvPicPr>
          <p:cNvPr id="12" name="Picture 6" descr="Bumpmapp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5" y="1916832"/>
            <a:ext cx="5880653" cy="4410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Bump </a:t>
            </a:r>
            <a:r>
              <a:rPr lang="en-US" sz="2800" dirty="0" smtClean="0"/>
              <a:t>Mapping</a:t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ru-RU" sz="2400" dirty="0" smtClean="0"/>
              <a:t>к</a:t>
            </a:r>
            <a:r>
              <a:rPr lang="ru-RU" sz="2400" dirty="0" smtClean="0"/>
              <a:t>арты </a:t>
            </a:r>
            <a:r>
              <a:rPr lang="ru-RU" sz="2400" dirty="0" smtClean="0"/>
              <a:t>высот</a:t>
            </a:r>
            <a:r>
              <a:rPr lang="en-US" sz="2400" dirty="0" smtClean="0"/>
              <a:t>)</a:t>
            </a:r>
            <a:endParaRPr lang="ru-RU" sz="2800" dirty="0">
              <a:cs typeface="Courier New" pitchFamily="49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.4.</a:t>
            </a:r>
            <a:r>
              <a:rPr lang="en-US" dirty="0" smtClean="0"/>
              <a:t>2 </a:t>
            </a:r>
            <a:r>
              <a:rPr lang="ru-RU" dirty="0" smtClean="0"/>
              <a:t>Виды  </a:t>
            </a:r>
            <a:r>
              <a:rPr lang="en-US" dirty="0" smtClean="0"/>
              <a:t>[1/4]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(9)</a:t>
            </a:r>
            <a:endParaRPr lang="ru-RU" dirty="0"/>
          </a:p>
        </p:txBody>
      </p:sp>
      <p:sp>
        <p:nvSpPr>
          <p:cNvPr id="8" name="Содержимое 4"/>
          <p:cNvSpPr>
            <a:spLocks noGrp="1"/>
          </p:cNvSpPr>
          <p:nvPr>
            <p:ph sz="quarter" idx="1"/>
          </p:nvPr>
        </p:nvSpPr>
        <p:spPr>
          <a:xfrm>
            <a:off x="323528" y="1219200"/>
            <a:ext cx="8424936" cy="1777752"/>
          </a:xfrm>
        </p:spPr>
        <p:txBody>
          <a:bodyPr>
            <a:noAutofit/>
          </a:bodyPr>
          <a:lstStyle/>
          <a:p>
            <a:pPr marL="0" indent="0" eaLnBrk="0" hangingPunct="0">
              <a:spcBef>
                <a:spcPts val="0"/>
              </a:spcBef>
              <a:buNone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пециальная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8-битовая текстура, </a:t>
            </a: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тексели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которой являются </a:t>
            </a: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высотой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соответствующего пикселя объекта</a:t>
            </a:r>
          </a:p>
          <a:p>
            <a:pPr marL="0" lvl="0" indent="0" eaLnBrk="0" hangingPunct="0">
              <a:spcBef>
                <a:spcPts val="1200"/>
              </a:spcBef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расчет освещения в пикселе выполняется с нормалью,</a:t>
            </a:r>
            <a:b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полученной как для виртуальной вершины,</a:t>
            </a:r>
            <a:b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сдвинутой на некоторую высоту</a:t>
            </a:r>
          </a:p>
          <a:p>
            <a:pPr marL="0" indent="0" eaLnBrk="0" hangingPunct="0"/>
            <a:endParaRPr lang="ru-RU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Содержимое 4"/>
          <p:cNvSpPr txBox="1">
            <a:spLocks/>
          </p:cNvSpPr>
          <p:nvPr/>
        </p:nvSpPr>
        <p:spPr>
          <a:xfrm>
            <a:off x="2123728" y="6021288"/>
            <a:ext cx="6552728" cy="331465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eaLnBrk="0" fontAlgn="auto" hangingPunct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defRPr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Несложные бугристые поверхности, плоские выступы или впадины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166616"/>
            <a:ext cx="8282639" cy="2782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Normal </a:t>
            </a:r>
            <a:r>
              <a:rPr lang="en-US" sz="2800" dirty="0" smtClean="0"/>
              <a:t>Mapping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(карты нормалей)</a:t>
            </a:r>
            <a:endParaRPr lang="ru-RU" sz="2800" dirty="0">
              <a:cs typeface="Courier New" pitchFamily="49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.4.</a:t>
            </a:r>
            <a:r>
              <a:rPr lang="en-US" dirty="0" smtClean="0"/>
              <a:t>2 </a:t>
            </a:r>
            <a:r>
              <a:rPr lang="ru-RU" dirty="0" smtClean="0"/>
              <a:t>Виды  </a:t>
            </a:r>
            <a:r>
              <a:rPr lang="en-US" dirty="0" smtClean="0"/>
              <a:t>[2/4]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(9)</a:t>
            </a:r>
            <a:endParaRPr lang="ru-RU" dirty="0"/>
          </a:p>
        </p:txBody>
      </p:sp>
      <p:sp>
        <p:nvSpPr>
          <p:cNvPr id="8" name="Содержимое 4"/>
          <p:cNvSpPr>
            <a:spLocks noGrp="1"/>
          </p:cNvSpPr>
          <p:nvPr>
            <p:ph sz="quarter" idx="1"/>
          </p:nvPr>
        </p:nvSpPr>
        <p:spPr>
          <a:xfrm>
            <a:off x="323528" y="1219200"/>
            <a:ext cx="8424936" cy="913656"/>
          </a:xfrm>
        </p:spPr>
        <p:txBody>
          <a:bodyPr>
            <a:noAutofit/>
          </a:bodyPr>
          <a:lstStyle/>
          <a:p>
            <a:pPr marL="0" indent="0" eaLnBrk="0" hangingPunct="0">
              <a:spcBef>
                <a:spcPts val="0"/>
              </a:spcBef>
              <a:buNone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специальная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24-битная текстура, </a:t>
            </a: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тексели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которой являются </a:t>
            </a: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нормалью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соответствующего пикселя объекта</a:t>
            </a:r>
            <a:endParaRPr lang="ru-RU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Содержимое 4"/>
          <p:cNvSpPr txBox="1">
            <a:spLocks/>
          </p:cNvSpPr>
          <p:nvPr/>
        </p:nvSpPr>
        <p:spPr>
          <a:xfrm>
            <a:off x="5724128" y="2348880"/>
            <a:ext cx="2520280" cy="216024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eaLnBrk="0" fontAlgn="auto" hangingPunct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Расчет освещения</a:t>
            </a:r>
            <a:b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пикселе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выполняется с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нормалями,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полученными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 помощи выборки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 карты нормалей 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2" name="Picture 5" descr="NormalMupp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954066"/>
            <a:ext cx="5256584" cy="4350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Содержимое 4"/>
          <p:cNvSpPr txBox="1">
            <a:spLocks/>
          </p:cNvSpPr>
          <p:nvPr/>
        </p:nvSpPr>
        <p:spPr>
          <a:xfrm>
            <a:off x="5796136" y="4581128"/>
            <a:ext cx="2808312" cy="172819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eaLnBrk="0" fontAlgn="auto" hangingPunct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defRPr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создания карт нормалей обычно используется сравнение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высокополигональной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низкополигональной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моделей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10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Displacement </a:t>
            </a:r>
            <a:r>
              <a:rPr lang="en-US" sz="2800" dirty="0" smtClean="0"/>
              <a:t>Mapping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(карты смещений)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.4.</a:t>
            </a:r>
            <a:r>
              <a:rPr lang="en-US" dirty="0" smtClean="0"/>
              <a:t>2 </a:t>
            </a:r>
            <a:r>
              <a:rPr lang="ru-RU" dirty="0" smtClean="0"/>
              <a:t>Виды  </a:t>
            </a:r>
            <a:r>
              <a:rPr lang="en-US" dirty="0" smtClean="0"/>
              <a:t>[3/4]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(9)</a:t>
            </a:r>
            <a:endParaRPr lang="ru-RU" dirty="0"/>
          </a:p>
        </p:txBody>
      </p:sp>
      <p:sp>
        <p:nvSpPr>
          <p:cNvPr id="8" name="Содержимое 4"/>
          <p:cNvSpPr>
            <a:spLocks noGrp="1"/>
          </p:cNvSpPr>
          <p:nvPr>
            <p:ph sz="quarter" idx="1"/>
          </p:nvPr>
        </p:nvSpPr>
        <p:spPr>
          <a:xfrm>
            <a:off x="395536" y="1219200"/>
            <a:ext cx="8291264" cy="1993776"/>
          </a:xfrm>
        </p:spPr>
        <p:txBody>
          <a:bodyPr>
            <a:noAutofit/>
          </a:bodyPr>
          <a:lstStyle/>
          <a:p>
            <a:pPr marL="0" indent="0" eaLnBrk="0" hangingPunct="0">
              <a:spcBef>
                <a:spcPts val="0"/>
              </a:spcBef>
              <a:buNone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специальная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8-битовая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текстура, </a:t>
            </a: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тексели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которой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являются </a:t>
            </a: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значением </a:t>
            </a: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сдвига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координат вершин</a:t>
            </a:r>
          </a:p>
          <a:p>
            <a:pPr marL="0" indent="0" eaLnBrk="0" hangingPunct="0">
              <a:spcBef>
                <a:spcPts val="0"/>
              </a:spcBef>
              <a:buNone/>
            </a:pPr>
            <a:endParaRPr lang="ru-RU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Исходный объект разбивается (</a:t>
            </a:r>
            <a:r>
              <a:rPr lang="ru-RU" sz="16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тесселируется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b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 множество мелких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примитивов,</a:t>
            </a:r>
            <a:b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вершины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которых и сдвигаются по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нормали</a:t>
            </a:r>
          </a:p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 значение из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карт смещения</a:t>
            </a:r>
            <a:endParaRPr lang="ru-RU" sz="1600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Picture 5" descr="dm_small[1]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80008" y="3537136"/>
            <a:ext cx="8784480" cy="2196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Parallax Mapping</a:t>
            </a:r>
            <a:r>
              <a:rPr lang="ru-RU" sz="2800" dirty="0" smtClean="0"/>
              <a:t> (</a:t>
            </a:r>
            <a:r>
              <a:rPr lang="en-US" sz="2800" dirty="0" smtClean="0"/>
              <a:t>Offset Mapping</a:t>
            </a:r>
            <a:r>
              <a:rPr lang="ru-RU" sz="2800" dirty="0" smtClean="0"/>
              <a:t>)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/>
              <a:t>попиксельные</a:t>
            </a:r>
            <a:r>
              <a:rPr lang="ru-RU" sz="2400" dirty="0" smtClean="0"/>
              <a:t>, виртуальные карты </a:t>
            </a:r>
            <a:r>
              <a:rPr lang="ru-RU" sz="2400" dirty="0" smtClean="0"/>
              <a:t>смещений)</a:t>
            </a:r>
            <a:endParaRPr lang="en-US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.4.</a:t>
            </a:r>
            <a:r>
              <a:rPr lang="en-US" dirty="0" smtClean="0"/>
              <a:t>2 </a:t>
            </a:r>
            <a:r>
              <a:rPr lang="ru-RU" dirty="0" smtClean="0"/>
              <a:t>Виды  </a:t>
            </a:r>
            <a:r>
              <a:rPr lang="en-US" dirty="0" smtClean="0"/>
              <a:t>[4/4]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(9)</a:t>
            </a:r>
            <a:endParaRPr lang="ru-RU" dirty="0"/>
          </a:p>
        </p:txBody>
      </p:sp>
      <p:sp>
        <p:nvSpPr>
          <p:cNvPr id="8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8219256" cy="1656184"/>
          </a:xfrm>
        </p:spPr>
        <p:txBody>
          <a:bodyPr>
            <a:noAutofit/>
          </a:bodyPr>
          <a:lstStyle/>
          <a:p>
            <a:pPr marL="0" indent="0" eaLnBrk="0" hangingPunct="0">
              <a:buNone/>
            </a:pP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Per-pixel Displacement Mapping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или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Virtual 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Displacement Mapping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(расчет идет не по вершинам, а по 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пикселям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marL="0" indent="0" eaLnBrk="0" hangingPunct="0">
              <a:spcBef>
                <a:spcPts val="1200"/>
              </a:spcBef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искажается наложение текстуры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путем изменения текстурных координат так, что </a:t>
            </a:r>
            <a:r>
              <a:rPr lang="ru-RU" sz="1600" i="1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под разными углами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поверхность выглядит выпуклой</a:t>
            </a:r>
          </a:p>
        </p:txBody>
      </p:sp>
      <p:pic>
        <p:nvPicPr>
          <p:cNvPr id="9" name="Рисунок 8" descr="Irrlicht_screenshot0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2996952"/>
            <a:ext cx="5098166" cy="3186354"/>
          </a:xfrm>
          <a:prstGeom prst="rect">
            <a:avLst/>
          </a:prstGeom>
        </p:spPr>
      </p:pic>
      <p:sp>
        <p:nvSpPr>
          <p:cNvPr id="12" name="Содержимое 4"/>
          <p:cNvSpPr txBox="1">
            <a:spLocks/>
          </p:cNvSpPr>
          <p:nvPr/>
        </p:nvSpPr>
        <p:spPr>
          <a:xfrm>
            <a:off x="5687616" y="5013176"/>
            <a:ext cx="2916832" cy="115212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eaLnBrk="0" fontAlgn="auto" hangingPunct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en-US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Parallax Occlusion Mapping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Parallax Mapping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использованием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рейтрейсинга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0" fontAlgn="auto" hangingPunct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Char char=""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Содержимое 4"/>
          <p:cNvSpPr txBox="1">
            <a:spLocks/>
          </p:cNvSpPr>
          <p:nvPr/>
        </p:nvSpPr>
        <p:spPr>
          <a:xfrm>
            <a:off x="5724128" y="3068960"/>
            <a:ext cx="2808312" cy="122413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eaLnBrk="0" fontAlgn="auto" hangingPunct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Текстурные координаты рассчитываются</a:t>
            </a:r>
            <a:b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как координаты той точки,</a:t>
            </a:r>
            <a:b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где видовой вектор пересекает поверхность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12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</a:t>
            </a:r>
            <a:br>
              <a:rPr lang="ru-RU" sz="2800" dirty="0" smtClean="0"/>
            </a:br>
            <a:r>
              <a:rPr lang="en-US" sz="2400" dirty="0" smtClean="0"/>
              <a:t>Bump Mapping</a:t>
            </a:r>
            <a:r>
              <a:rPr lang="ru-RU" sz="2400" dirty="0" smtClean="0"/>
              <a:t> </a:t>
            </a:r>
            <a:r>
              <a:rPr lang="en-US" sz="2400" dirty="0" err="1" smtClean="0"/>
              <a:t>vs</a:t>
            </a:r>
            <a:r>
              <a:rPr lang="ru-RU" sz="2400" dirty="0" smtClean="0"/>
              <a:t> </a:t>
            </a:r>
            <a:r>
              <a:rPr lang="en-US" sz="2400" dirty="0" smtClean="0"/>
              <a:t>Displacement Mapping</a:t>
            </a:r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.4.3</a:t>
            </a:r>
            <a:r>
              <a:rPr lang="en-US" dirty="0" smtClean="0"/>
              <a:t> </a:t>
            </a:r>
            <a:r>
              <a:rPr lang="ru-RU" dirty="0" smtClean="0"/>
              <a:t>Сравнение   </a:t>
            </a:r>
            <a:r>
              <a:rPr lang="en-US" dirty="0" smtClean="0"/>
              <a:t>[1/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(9)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4077072"/>
            <a:ext cx="427933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972272"/>
            <a:ext cx="3624064" cy="226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9712" y="1196752"/>
            <a:ext cx="5184576" cy="2240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Сравнение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800" dirty="0" smtClean="0"/>
              <a:t>Base + Normal + Parallax Mapping</a:t>
            </a:r>
            <a:endParaRPr lang="en-US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.4.3</a:t>
            </a:r>
            <a:r>
              <a:rPr lang="en-US" dirty="0" smtClean="0"/>
              <a:t> </a:t>
            </a:r>
            <a:r>
              <a:rPr lang="ru-RU" dirty="0" smtClean="0"/>
              <a:t>Сравнение 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(9)</a:t>
            </a:r>
            <a:endParaRPr lang="ru-RU" dirty="0"/>
          </a:p>
        </p:txBody>
      </p:sp>
      <p:pic>
        <p:nvPicPr>
          <p:cNvPr id="7" name="Picture 5" descr="pm_ati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232756"/>
            <a:ext cx="6768752" cy="5076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Пример: глобус</a:t>
            </a:r>
            <a:endParaRPr lang="ru-RU" sz="2400" i="1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smtClean="0"/>
              <a:t>.4.3</a:t>
            </a:r>
            <a:r>
              <a:rPr lang="en-US" dirty="0" smtClean="0"/>
              <a:t> </a:t>
            </a:r>
            <a:r>
              <a:rPr lang="ru-RU" dirty="0" smtClean="0"/>
              <a:t>Сравнение 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(9)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9" y="1196752"/>
            <a:ext cx="3168352" cy="1763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1196752"/>
            <a:ext cx="3096344" cy="1742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p3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2996952"/>
            <a:ext cx="3600450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p3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048" y="2996952"/>
            <a:ext cx="3600450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 rot="16200000">
            <a:off x="1704104" y="3560592"/>
            <a:ext cx="50970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Стандартная текстура</a:t>
            </a:r>
          </a:p>
        </p:txBody>
      </p:sp>
      <p:sp>
        <p:nvSpPr>
          <p:cNvPr id="11" name="Прямоугольник 10"/>
          <p:cNvSpPr/>
          <p:nvPr/>
        </p:nvSpPr>
        <p:spPr>
          <a:xfrm rot="16200000">
            <a:off x="2272391" y="3568369"/>
            <a:ext cx="51125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Текстура + карта рельефа</a:t>
            </a:r>
            <a:r>
              <a:rPr lang="ru-RU" sz="1600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RU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RU</Template>
  <TotalTime>2210</TotalTime>
  <Words>218</Words>
  <Application>Microsoft Office PowerPoint</Application>
  <PresentationFormat>Экран (4:3)</PresentationFormat>
  <Paragraphs>54</Paragraphs>
  <Slides>9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RU</vt:lpstr>
      <vt:lpstr>(рельефные текстуры)</vt:lpstr>
      <vt:lpstr>Рельефное текстурирование</vt:lpstr>
      <vt:lpstr>Bump Mapping (карты высот)</vt:lpstr>
      <vt:lpstr>Normal Mapping (карты нормалей)</vt:lpstr>
      <vt:lpstr>Displacement Mapping (карты смещений)</vt:lpstr>
      <vt:lpstr>Parallax Mapping (Offset Mapping) (попиксельные, виртуальные карты смещений)</vt:lpstr>
      <vt:lpstr>Сравнение Bump Mapping vs Displacement Mapping</vt:lpstr>
      <vt:lpstr>Сравнение Base + Normal + Parallax Mapping</vt:lpstr>
      <vt:lpstr>Пример: глобус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236</cp:revision>
  <dcterms:created xsi:type="dcterms:W3CDTF">2014-02-11T08:42:57Z</dcterms:created>
  <dcterms:modified xsi:type="dcterms:W3CDTF">2018-03-21T02:09:20Z</dcterms:modified>
</cp:coreProperties>
</file>