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56" r:id="rId3"/>
    <p:sldId id="367" r:id="rId4"/>
    <p:sldId id="358" r:id="rId5"/>
    <p:sldId id="368" r:id="rId6"/>
    <p:sldId id="376" r:id="rId7"/>
    <p:sldId id="359" r:id="rId8"/>
    <p:sldId id="369" r:id="rId9"/>
    <p:sldId id="370" r:id="rId10"/>
    <p:sldId id="371" r:id="rId11"/>
    <p:sldId id="360" r:id="rId12"/>
    <p:sldId id="361" r:id="rId13"/>
    <p:sldId id="362" r:id="rId14"/>
    <p:sldId id="366" r:id="rId15"/>
    <p:sldId id="363" r:id="rId16"/>
    <p:sldId id="374" r:id="rId17"/>
    <p:sldId id="364" r:id="rId18"/>
    <p:sldId id="375" r:id="rId19"/>
    <p:sldId id="372" r:id="rId20"/>
    <p:sldId id="3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3-8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26" y="1196752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5400000">
            <a:off x="4453083" y="1947890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302372" y="4245628"/>
            <a:ext cx="3374084" cy="2135700"/>
            <a:chOff x="5302372" y="4245628"/>
            <a:chExt cx="3374084" cy="2135700"/>
          </a:xfrm>
        </p:grpSpPr>
        <p:pic>
          <p:nvPicPr>
            <p:cNvPr id="15" name="Рисунок 1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81285" y="4245628"/>
              <a:ext cx="3295171" cy="206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302372" y="5734997"/>
              <a:ext cx="21499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№2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ближайшей)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4077072"/>
            <a:ext cx="3244267" cy="2304256"/>
            <a:chOff x="467544" y="4077072"/>
            <a:chExt cx="3244267" cy="2304256"/>
          </a:xfrm>
        </p:grpSpPr>
        <p:pic>
          <p:nvPicPr>
            <p:cNvPr id="14" name="Рисунок 13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4077072"/>
              <a:ext cx="3244267" cy="223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39552" y="5734997"/>
              <a:ext cx="1672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№1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центру)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 пространства 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3.8.4</a:t>
            </a:r>
            <a:r>
              <a:rPr lang="en-US" dirty="0" smtClean="0"/>
              <a:t> </a:t>
            </a:r>
            <a:r>
              <a:rPr lang="ru-RU" dirty="0" smtClean="0"/>
              <a:t>Метод двоичного разбиения пространства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3.8.5</a:t>
            </a:r>
            <a:r>
              <a:rPr lang="en-US" dirty="0" smtClean="0"/>
              <a:t> </a:t>
            </a:r>
            <a:r>
              <a:rPr lang="ru-RU" dirty="0" smtClean="0"/>
              <a:t>Метод трассировки лучей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3.8.6</a:t>
            </a:r>
            <a:r>
              <a:rPr lang="en-US" dirty="0" smtClean="0"/>
              <a:t> </a:t>
            </a:r>
            <a:r>
              <a:rPr lang="ru-RU" dirty="0" smtClean="0"/>
              <a:t>Метод буфера глубины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3.8.7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268760"/>
            <a:ext cx="8391315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12776"/>
            <a:ext cx="8305762" cy="3607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7984" y="5013176"/>
            <a:ext cx="352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 ошибочного задания</a:t>
            </a:r>
            <a:br>
              <a:rPr lang="ru-RU" dirty="0" smtClean="0"/>
            </a:br>
            <a:r>
              <a:rPr lang="ru-RU" dirty="0" smtClean="0"/>
              <a:t>порядка вершин граней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плоскостями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2896369"/>
            <a:ext cx="6835941" cy="34408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23728" y="1241465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GLdouble equation[4] = { 50, -50, 0, 10};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GL_CLIP_PLANE0 );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glClipPlane ( GL_CLIP_PLANE0, equation ); 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	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GL_CLIP_PLANE0 );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smtClean="0"/>
              <a:t>20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в прямоугольнике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1241465"/>
            <a:ext cx="60195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GL_SCISSOR_TEST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glScissor ( 0, WinHeight/2, WinWidth, WinHeight/2 );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   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GL_SCISSOR_TEST );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6147" y="2310855"/>
            <a:ext cx="7896293" cy="399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</a:t>
            </a:r>
            <a:r>
              <a:rPr lang="ru-RU" sz="2800" dirty="0" smtClean="0"/>
              <a:t>линии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Куб </a:t>
            </a:r>
            <a:r>
              <a:rPr lang="ru-RU" sz="2400" dirty="0" err="1" smtClean="0"/>
              <a:t>Неккера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187902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2915815" y="1197099"/>
            <a:ext cx="3021828" cy="1799853"/>
            <a:chOff x="4211960" y="1124744"/>
            <a:chExt cx="4109896" cy="2447925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1124744"/>
              <a:ext cx="26098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516217" y="1916485"/>
              <a:ext cx="1805639" cy="627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 №1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915816" y="3933056"/>
            <a:ext cx="2818576" cy="1728192"/>
            <a:chOff x="4211960" y="3933056"/>
            <a:chExt cx="3992416" cy="2447925"/>
          </a:xfrm>
        </p:grpSpPr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3933056"/>
              <a:ext cx="23431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6444208" y="4725144"/>
              <a:ext cx="1760168" cy="653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Вид№</a:t>
              </a:r>
              <a:r>
                <a:rPr lang="ru-RU" sz="2400" dirty="0" smtClean="0">
                  <a:solidFill>
                    <a:srgbClr val="FF0000"/>
                  </a:solidFill>
                </a:rPr>
                <a:t>2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346569" y="2825060"/>
            <a:ext cx="1631723" cy="1252012"/>
            <a:chOff x="2346569" y="2825060"/>
            <a:chExt cx="1631723" cy="1252012"/>
          </a:xfrm>
        </p:grpSpPr>
        <p:cxnSp>
          <p:nvCxnSpPr>
            <p:cNvPr id="31" name="Прямая со стрелкой 30"/>
            <p:cNvCxnSpPr>
              <a:stCxn id="110594" idx="3"/>
            </p:cNvCxnSpPr>
            <p:nvPr/>
          </p:nvCxnSpPr>
          <p:spPr>
            <a:xfrm flipV="1">
              <a:off x="2346569" y="3068960"/>
              <a:ext cx="929287" cy="360040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10594" idx="3"/>
            </p:cNvCxnSpPr>
            <p:nvPr/>
          </p:nvCxnSpPr>
          <p:spPr>
            <a:xfrm>
              <a:off x="2346569" y="3429000"/>
              <a:ext cx="713263" cy="648072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275856" y="2825060"/>
              <a:ext cx="7024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?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340768"/>
            <a:ext cx="20586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99814" y="3789040"/>
            <a:ext cx="2118128" cy="173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1/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2/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грани (плоскости):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5148064" y="1340768"/>
          <a:ext cx="2448272" cy="418508"/>
        </p:xfrm>
        <a:graphic>
          <a:graphicData uri="http://schemas.openxmlformats.org/presentationml/2006/ole">
            <p:oleObj spid="_x0000_s112641" name="Equation" r:id="rId4" imgW="1117600" imgH="190500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19888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в однородных координатах: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6059242" y="1916832"/>
          <a:ext cx="1609102" cy="504056"/>
        </p:xfrm>
        <a:graphic>
          <a:graphicData uri="http://schemas.openxmlformats.org/presentationml/2006/ole">
            <p:oleObj spid="_x0000_s112643" name="Equation" r:id="rId5" imgW="799753" imgH="25389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1560" y="26369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Однородные координаты произвольной точки: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372200" y="2610885"/>
          <a:ext cx="1584176" cy="458075"/>
        </p:xfrm>
        <a:graphic>
          <a:graphicData uri="http://schemas.openxmlformats.org/presentationml/2006/ole">
            <p:oleObj spid="_x0000_s112645" name="Equation" r:id="rId6" imgW="787400" imgH="228600" progId="Equation.DSMT4">
              <p:embed/>
            </p:oleObj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7545" y="3501008"/>
          <a:ext cx="8208911" cy="25683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52327"/>
                <a:gridCol w="2160240"/>
                <a:gridCol w="309634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</a:t>
                      </a:r>
                      <a:b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скалярного произведения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 полупространства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 точки </a:t>
                      </a:r>
                      <a:r>
                        <a:rPr lang="en-US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</a:t>
                      </a:r>
                      <a:r>
                        <a:rPr lang="ru-RU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относительно грани</a:t>
                      </a:r>
                      <a:endParaRPr lang="ru-RU" sz="1600" b="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снаружи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 самой грани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9406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–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1547664" y="4293096"/>
          <a:ext cx="895045" cy="432048"/>
        </p:xfrm>
        <a:graphic>
          <a:graphicData uri="http://schemas.openxmlformats.org/presentationml/2006/ole">
            <p:oleObj spid="_x0000_s112649" name="Equation" r:id="rId7" imgW="571320" imgH="279360" progId="Equation.DSMT4">
              <p:embed/>
            </p:oleObj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547664" y="4869160"/>
          <a:ext cx="893762" cy="431800"/>
        </p:xfrm>
        <a:graphic>
          <a:graphicData uri="http://schemas.openxmlformats.org/presentationml/2006/ole">
            <p:oleObj spid="_x0000_s112650" name="Equation" r:id="rId8" imgW="571320" imgH="279360" progId="Equation.DSMT4">
              <p:embed/>
            </p:oleObj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1547664" y="5517232"/>
          <a:ext cx="893762" cy="431800"/>
        </p:xfrm>
        <a:graphic>
          <a:graphicData uri="http://schemas.openxmlformats.org/presentationml/2006/ole">
            <p:oleObj spid="_x0000_s112651" name="Equation" r:id="rId9" imgW="57132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[3</a:t>
            </a:r>
            <a:r>
              <a:rPr lang="ru-RU" dirty="0" smtClean="0"/>
              <a:t>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60" y="1242020"/>
            <a:ext cx="7553856" cy="49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 rot="20006410">
            <a:off x="3396615" y="1751548"/>
            <a:ext cx="1872208" cy="1512168"/>
          </a:xfrm>
          <a:prstGeom prst="roundRect">
            <a:avLst/>
          </a:prstGeom>
          <a:solidFill>
            <a:srgbClr val="00B050">
              <a:alpha val="25000"/>
            </a:srgbClr>
          </a:solidFill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 rot="20006410">
            <a:off x="5387346" y="3161992"/>
            <a:ext cx="1872208" cy="1512168"/>
          </a:xfrm>
          <a:prstGeom prst="roundRect">
            <a:avLst/>
          </a:prstGeom>
          <a:solidFill>
            <a:srgbClr val="FF0000">
              <a:alpha val="25000"/>
            </a:srgbClr>
          </a:solidFill>
          <a:ln w="635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0" name="Рисунок 2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24944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412776"/>
            <a:ext cx="3244267" cy="223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93096"/>
            <a:ext cx="3295171" cy="206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1259632" y="1988840"/>
            <a:ext cx="2518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Идеальный результат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06" y="1196752"/>
            <a:ext cx="454434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4570" y="3645024"/>
            <a:ext cx="42732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6056" y="551723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Идеальный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598316">
            <a:off x="4206804" y="2139661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3327</TotalTime>
  <Words>651</Words>
  <Application>Microsoft Office PowerPoint</Application>
  <PresentationFormat>Экран (4:3)</PresentationFormat>
  <Paragraphs>214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КГ</vt:lpstr>
      <vt:lpstr>Equation</vt:lpstr>
      <vt:lpstr>(удаление невидимых линий)</vt:lpstr>
      <vt:lpstr>Видимые и невидимые линии</vt:lpstr>
      <vt:lpstr>Видимые и невидимые линии (Куб Неккера)</vt:lpstr>
      <vt:lpstr>Метод лицевых граней</vt:lpstr>
      <vt:lpstr>Метод лицевых граней</vt:lpstr>
      <vt:lpstr>Метод лицевых граней</vt:lpstr>
      <vt:lpstr>Метод художника</vt:lpstr>
      <vt:lpstr>Метод художника</vt:lpstr>
      <vt:lpstr>Метод художника</vt:lpstr>
      <vt:lpstr>Метод художника</vt:lpstr>
      <vt:lpstr>Метод двоичного разбиения пространства </vt:lpstr>
      <vt:lpstr>Метод трассировки</vt:lpstr>
      <vt:lpstr>Метод буфера глубины</vt:lpstr>
      <vt:lpstr>Пример удаления невидимых линий</vt:lpstr>
      <vt:lpstr>Z – буфер в OpenGL</vt:lpstr>
      <vt:lpstr>Z – буфер в OpenGL</vt:lpstr>
      <vt:lpstr>Метод лицевых граней в OpenGL</vt:lpstr>
      <vt:lpstr>Метод лицевых граней в OpenGL</vt:lpstr>
      <vt:lpstr>Отсечение плоскостями в OpenGL</vt:lpstr>
      <vt:lpstr>Отсечение в прямоугольнике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306</cp:revision>
  <dcterms:created xsi:type="dcterms:W3CDTF">2014-02-11T08:42:57Z</dcterms:created>
  <dcterms:modified xsi:type="dcterms:W3CDTF">2022-10-21T06:05:54Z</dcterms:modified>
</cp:coreProperties>
</file>