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53" r:id="rId2"/>
    <p:sldId id="380" r:id="rId3"/>
    <p:sldId id="381" r:id="rId4"/>
    <p:sldId id="387" r:id="rId5"/>
    <p:sldId id="384" r:id="rId6"/>
    <p:sldId id="385" r:id="rId7"/>
    <p:sldId id="386" r:id="rId8"/>
    <p:sldId id="389" r:id="rId9"/>
    <p:sldId id="383" r:id="rId10"/>
    <p:sldId id="38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5500AA"/>
    <a:srgbClr val="0000FF"/>
    <a:srgbClr val="3366FF"/>
    <a:srgbClr val="FF6600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6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модели закраски граней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сглаживания нормалей</a:t>
            </a:r>
            <a:br>
              <a:rPr lang="ru-RU" sz="2800" dirty="0" smtClean="0"/>
            </a:br>
            <a:r>
              <a:rPr lang="ru-RU" sz="2400" dirty="0" smtClean="0"/>
              <a:t>для куба и сферы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Пример сглаживание </a:t>
            </a:r>
            <a:r>
              <a:rPr lang="ru-RU" dirty="0" err="1" smtClean="0"/>
              <a:t>гормалей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2" name="Рисунок 11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427984" y="1297713"/>
            <a:ext cx="4250989" cy="5005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3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66" y="1179062"/>
            <a:ext cx="2088232" cy="514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Плоская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(flat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</a:t>
            </a:r>
            <a:r>
              <a:rPr lang="en-US" dirty="0" smtClean="0"/>
              <a:t> </a:t>
            </a:r>
            <a:r>
              <a:rPr lang="ru-RU" dirty="0" smtClean="0"/>
              <a:t>Модели закраски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12" name="AutoShape 2"/>
          <p:cNvSpPr>
            <a:spLocks noChangeAspect="1" noChangeArrowheads="1"/>
          </p:cNvSpPr>
          <p:nvPr/>
        </p:nvSpPr>
        <p:spPr bwMode="auto">
          <a:xfrm rot="1325750">
            <a:off x="8057388" y="2578135"/>
            <a:ext cx="917575" cy="1077912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4067944" y="3861048"/>
            <a:ext cx="46085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+mn-lt"/>
              </a:rPr>
              <a:t>3</a:t>
            </a:r>
            <a:r>
              <a:rPr lang="ru-RU" dirty="0" smtClean="0">
                <a:latin typeface="+mn-lt"/>
              </a:rPr>
              <a:t>. </a:t>
            </a:r>
            <a:r>
              <a:rPr lang="ru-RU" dirty="0">
                <a:latin typeface="+mn-lt"/>
              </a:rPr>
              <a:t>По среднему </a:t>
            </a:r>
            <a:r>
              <a:rPr lang="ru-RU" dirty="0" smtClean="0">
                <a:latin typeface="+mn-lt"/>
              </a:rPr>
              <a:t>значению цветов </a:t>
            </a:r>
            <a:r>
              <a:rPr lang="ru-RU" dirty="0">
                <a:latin typeface="+mn-lt"/>
              </a:rPr>
              <a:t>в </a:t>
            </a:r>
            <a:r>
              <a:rPr lang="ru-RU" dirty="0" smtClean="0">
                <a:latin typeface="+mn-lt"/>
              </a:rPr>
              <a:t>вершинах, но с нормалью в вершине </a:t>
            </a:r>
            <a:r>
              <a:rPr lang="en-US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sp>
        <p:nvSpPr>
          <p:cNvPr id="23" name="AutoShape 12"/>
          <p:cNvSpPr>
            <a:spLocks noChangeAspect="1" noChangeArrowheads="1"/>
          </p:cNvSpPr>
          <p:nvPr/>
        </p:nvSpPr>
        <p:spPr bwMode="auto">
          <a:xfrm rot="1325750">
            <a:off x="8053405" y="5026407"/>
            <a:ext cx="917575" cy="1077912"/>
          </a:xfrm>
          <a:prstGeom prst="triangle">
            <a:avLst>
              <a:gd name="adj" fmla="val 50000"/>
            </a:avLst>
          </a:prstGeom>
          <a:solidFill>
            <a:srgbClr val="5500A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AutoShape 13"/>
          <p:cNvSpPr>
            <a:spLocks noChangeAspect="1" noChangeArrowheads="1"/>
          </p:cNvSpPr>
          <p:nvPr/>
        </p:nvSpPr>
        <p:spPr bwMode="auto">
          <a:xfrm rot="1325750">
            <a:off x="8057388" y="1113720"/>
            <a:ext cx="917575" cy="1077913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 rot="1325750">
            <a:off x="1227539" y="1847627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323528" y="4718472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58" name="Text Box 5"/>
          <p:cNvSpPr txBox="1">
            <a:spLocks noChangeArrowheads="1"/>
          </p:cNvSpPr>
          <p:nvPr/>
        </p:nvSpPr>
        <p:spPr bwMode="auto">
          <a:xfrm>
            <a:off x="3459564" y="1630140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B</a:t>
            </a:r>
            <a:endParaRPr lang="ru-RU"/>
          </a:p>
        </p:txBody>
      </p:sp>
      <p:sp>
        <p:nvSpPr>
          <p:cNvPr id="59" name="Text Box 6"/>
          <p:cNvSpPr txBox="1">
            <a:spLocks noChangeArrowheads="1"/>
          </p:cNvSpPr>
          <p:nvPr/>
        </p:nvSpPr>
        <p:spPr bwMode="auto">
          <a:xfrm>
            <a:off x="3574678" y="6014616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60" name="Line 7"/>
          <p:cNvSpPr>
            <a:spLocks noChangeShapeType="1"/>
          </p:cNvSpPr>
          <p:nvPr/>
        </p:nvSpPr>
        <p:spPr bwMode="auto">
          <a:xfrm flipH="1" flipV="1">
            <a:off x="354608" y="3985117"/>
            <a:ext cx="287338" cy="8747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3" name="Oval 10"/>
          <p:cNvSpPr>
            <a:spLocks noChangeArrowheads="1"/>
          </p:cNvSpPr>
          <p:nvPr/>
        </p:nvSpPr>
        <p:spPr bwMode="auto">
          <a:xfrm>
            <a:off x="2524527" y="3719290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2451502" y="3935190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68" name="Oval 15"/>
          <p:cNvSpPr>
            <a:spLocks noChangeArrowheads="1"/>
          </p:cNvSpPr>
          <p:nvPr/>
        </p:nvSpPr>
        <p:spPr bwMode="auto">
          <a:xfrm>
            <a:off x="3459564" y="1919065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Oval 16"/>
          <p:cNvSpPr>
            <a:spLocks noChangeArrowheads="1"/>
          </p:cNvSpPr>
          <p:nvPr/>
        </p:nvSpPr>
        <p:spPr bwMode="auto">
          <a:xfrm>
            <a:off x="579839" y="4798790"/>
            <a:ext cx="142875" cy="144462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Oval 17"/>
          <p:cNvSpPr>
            <a:spLocks noChangeArrowheads="1"/>
          </p:cNvSpPr>
          <p:nvPr/>
        </p:nvSpPr>
        <p:spPr bwMode="auto">
          <a:xfrm>
            <a:off x="3532589" y="5951315"/>
            <a:ext cx="142875" cy="144462"/>
          </a:xfrm>
          <a:prstGeom prst="ellipse">
            <a:avLst/>
          </a:prstGeom>
          <a:solidFill>
            <a:srgbClr val="0000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Text Box 8"/>
          <p:cNvSpPr txBox="1">
            <a:spLocks noChangeArrowheads="1"/>
          </p:cNvSpPr>
          <p:nvPr/>
        </p:nvSpPr>
        <p:spPr bwMode="auto">
          <a:xfrm>
            <a:off x="3995936" y="1246212"/>
            <a:ext cx="4679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+mn-lt"/>
              </a:rPr>
              <a:t>1. Расчет цвета по вершине </a:t>
            </a:r>
            <a:r>
              <a:rPr lang="en-US" dirty="0" smtClean="0">
                <a:latin typeface="+mn-lt"/>
              </a:rPr>
              <a:t>A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4139952" y="1606252"/>
          <a:ext cx="3787775" cy="382588"/>
        </p:xfrm>
        <a:graphic>
          <a:graphicData uri="http://schemas.openxmlformats.org/presentationml/2006/ole">
            <p:oleObj spid="_x0000_s165905" name="Equation" r:id="rId4" imgW="2514600" imgH="253800" progId="Equation.DSMT4">
              <p:embed/>
            </p:oleObj>
          </a:graphicData>
        </a:graphic>
      </p:graphicFrame>
      <p:graphicFrame>
        <p:nvGraphicFramePr>
          <p:cNvPr id="165906" name="Object 18"/>
          <p:cNvGraphicFramePr>
            <a:graphicFrameLocks noChangeAspect="1"/>
          </p:cNvGraphicFramePr>
          <p:nvPr/>
        </p:nvGraphicFramePr>
        <p:xfrm>
          <a:off x="4114800" y="4506317"/>
          <a:ext cx="4630738" cy="650875"/>
        </p:xfrm>
        <a:graphic>
          <a:graphicData uri="http://schemas.openxmlformats.org/presentationml/2006/ole">
            <p:oleObj spid="_x0000_s165906" name="Equation" r:id="rId5" imgW="3073320" imgH="431640" progId="Equation.DSMT4">
              <p:embed/>
            </p:oleObj>
          </a:graphicData>
        </a:graphic>
      </p:graphicFrame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23528" y="3645024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4355976" y="5661248"/>
            <a:ext cx="34563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r>
              <a:rPr lang="en-US" b="1" dirty="0" smtClean="0">
                <a:latin typeface="+mn-lt"/>
              </a:rPr>
              <a:t/>
            </a:r>
            <a:br>
              <a:rPr lang="en-US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цвет только 1 точки</a:t>
            </a:r>
            <a:endParaRPr lang="ru-RU" b="1" dirty="0">
              <a:latin typeface="+mn-lt"/>
            </a:endParaRPr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4032447" y="2708920"/>
            <a:ext cx="4679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+mn-lt"/>
              </a:rPr>
              <a:t>2</a:t>
            </a:r>
            <a:r>
              <a:rPr lang="ru-RU" dirty="0" smtClean="0">
                <a:latin typeface="+mn-lt"/>
              </a:rPr>
              <a:t>. Расчет цвета по вершине </a:t>
            </a:r>
            <a:r>
              <a:rPr lang="en-US" dirty="0" smtClean="0">
                <a:latin typeface="+mn-lt"/>
              </a:rPr>
              <a:t>B</a:t>
            </a:r>
            <a:r>
              <a:rPr lang="ru-RU" dirty="0" smtClean="0">
                <a:latin typeface="+mn-lt"/>
              </a:rPr>
              <a:t>:</a:t>
            </a:r>
            <a:endParaRPr lang="ru-RU" dirty="0">
              <a:latin typeface="+mn-lt"/>
            </a:endParaRPr>
          </a:p>
        </p:txBody>
      </p: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4176463" y="3068960"/>
          <a:ext cx="3787775" cy="382588"/>
        </p:xfrm>
        <a:graphic>
          <a:graphicData uri="http://schemas.openxmlformats.org/presentationml/2006/ole">
            <p:oleObj spid="_x0000_s165907" name="Equation" r:id="rId6" imgW="2514600" imgH="253800" progId="Equation.DSMT4">
              <p:embed/>
            </p:oleObj>
          </a:graphicData>
        </a:graphic>
      </p:graphicFrame>
      <p:graphicFrame>
        <p:nvGraphicFramePr>
          <p:cNvPr id="165908" name="Object 20"/>
          <p:cNvGraphicFramePr>
            <a:graphicFrameLocks noChangeAspect="1"/>
          </p:cNvGraphicFramePr>
          <p:nvPr/>
        </p:nvGraphicFramePr>
        <p:xfrm>
          <a:off x="4130675" y="1893888"/>
          <a:ext cx="3806825" cy="382587"/>
        </p:xfrm>
        <a:graphic>
          <a:graphicData uri="http://schemas.openxmlformats.org/presentationml/2006/ole">
            <p:oleObj spid="_x0000_s165908" name="Equation" r:id="rId7" imgW="25272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5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6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2" grpId="0"/>
      <p:bldP spid="23" grpId="0" animBg="1"/>
      <p:bldP spid="24" grpId="0" animBg="1"/>
      <p:bldP spid="60" grpId="0" animBg="1"/>
      <p:bldP spid="75" grpId="0"/>
      <p:bldP spid="26" grpId="0"/>
      <p:bldP spid="28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</a:t>
            </a:r>
            <a:r>
              <a:rPr lang="ru-RU" sz="2800" dirty="0" err="1" smtClean="0"/>
              <a:t>Гуро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Gouraud</a:t>
            </a:r>
            <a:r>
              <a:rPr lang="en-US" sz="2400" dirty="0" smtClean="0"/>
              <a:t>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Модели закраски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(8)</a:t>
            </a:r>
            <a:endParaRPr lang="ru-RU" dirty="0"/>
          </a:p>
        </p:txBody>
      </p:sp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539552" y="1412776"/>
          <a:ext cx="2230438" cy="1404938"/>
        </p:xfrm>
        <a:graphic>
          <a:graphicData uri="http://schemas.openxmlformats.org/presentationml/2006/ole">
            <p:oleObj spid="_x0000_s175109" name="Формула" r:id="rId4" imgW="1523880" imgH="965160" progId="">
              <p:embed/>
            </p:oleObj>
          </a:graphicData>
        </a:graphic>
      </p:graphicFrame>
      <p:sp>
        <p:nvSpPr>
          <p:cNvPr id="25" name="AutoShape 3"/>
          <p:cNvSpPr>
            <a:spLocks noChangeArrowheads="1"/>
          </p:cNvSpPr>
          <p:nvPr/>
        </p:nvSpPr>
        <p:spPr bwMode="auto">
          <a:xfrm rot="1325750">
            <a:off x="1403350" y="1919635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63042" y="48624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07904" y="1772816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716957" y="6057084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29" name="Line 7"/>
          <p:cNvSpPr>
            <a:spLocks noChangeShapeType="1"/>
          </p:cNvSpPr>
          <p:nvPr/>
        </p:nvSpPr>
        <p:spPr bwMode="auto">
          <a:xfrm flipH="1" flipV="1">
            <a:off x="530697" y="4052463"/>
            <a:ext cx="287338" cy="874712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3788891" y="5338810"/>
            <a:ext cx="287337" cy="744537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3726506" y="1304972"/>
            <a:ext cx="144463" cy="715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627313" y="400719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2155825" y="3607148"/>
            <a:ext cx="1584325" cy="6477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835150" y="335949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</a:t>
            </a:r>
            <a:endParaRPr lang="ru-RU"/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779838" y="407863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</a:t>
            </a:r>
            <a:endParaRPr lang="ru-RU"/>
          </a:p>
        </p:txBody>
      </p:sp>
      <p:sp>
        <p:nvSpPr>
          <p:cNvPr id="37" name="Oval 15"/>
          <p:cNvSpPr>
            <a:spLocks noChangeArrowheads="1"/>
          </p:cNvSpPr>
          <p:nvPr/>
        </p:nvSpPr>
        <p:spPr bwMode="auto">
          <a:xfrm>
            <a:off x="3635375" y="1991073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55650" y="4870798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7"/>
          <p:cNvSpPr>
            <a:spLocks noChangeArrowheads="1"/>
          </p:cNvSpPr>
          <p:nvPr/>
        </p:nvSpPr>
        <p:spPr bwMode="auto">
          <a:xfrm>
            <a:off x="3708400" y="6023323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1979613" y="2132856"/>
            <a:ext cx="1692080" cy="324276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2092325" y="3534123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8"/>
          <p:cNvSpPr>
            <a:spLocks noChangeArrowheads="1"/>
          </p:cNvSpPr>
          <p:nvPr/>
        </p:nvSpPr>
        <p:spPr bwMode="auto">
          <a:xfrm>
            <a:off x="3651250" y="4183410"/>
            <a:ext cx="142875" cy="1444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323528" y="371703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563888" y="111545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95936" y="501317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graphicFrame>
        <p:nvGraphicFramePr>
          <p:cNvPr id="175114" name="Object 10"/>
          <p:cNvGraphicFramePr>
            <a:graphicFrameLocks noChangeAspect="1"/>
          </p:cNvGraphicFramePr>
          <p:nvPr/>
        </p:nvGraphicFramePr>
        <p:xfrm>
          <a:off x="4788024" y="1268760"/>
          <a:ext cx="3787775" cy="1223963"/>
        </p:xfrm>
        <a:graphic>
          <a:graphicData uri="http://schemas.openxmlformats.org/presentationml/2006/ole">
            <p:oleObj spid="_x0000_s175114" name="Equation" r:id="rId5" imgW="2514600" imgH="812520" progId="Equation.DSMT4">
              <p:embed/>
            </p:oleObj>
          </a:graphicData>
        </a:graphic>
      </p:graphicFrame>
      <p:graphicFrame>
        <p:nvGraphicFramePr>
          <p:cNvPr id="175115" name="Object 11"/>
          <p:cNvGraphicFramePr>
            <a:graphicFrameLocks noChangeAspect="1"/>
          </p:cNvGraphicFramePr>
          <p:nvPr/>
        </p:nvGraphicFramePr>
        <p:xfrm>
          <a:off x="4860032" y="2852936"/>
          <a:ext cx="3960813" cy="765175"/>
        </p:xfrm>
        <a:graphic>
          <a:graphicData uri="http://schemas.openxmlformats.org/presentationml/2006/ole">
            <p:oleObj spid="_x0000_s175115" name="Equation" r:id="rId6" imgW="2628720" imgH="507960" progId="Equation.DSMT4">
              <p:embed/>
            </p:oleObj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4860032" y="4005064"/>
          <a:ext cx="3979862" cy="382588"/>
        </p:xfrm>
        <a:graphic>
          <a:graphicData uri="http://schemas.openxmlformats.org/presentationml/2006/ole">
            <p:oleObj spid="_x0000_s175116" name="Equation" r:id="rId7" imgW="2641320" imgH="253800" progId="Equation.DSMT4">
              <p:embed/>
            </p:oleObj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4355976" y="5373216"/>
            <a:ext cx="360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линейную интерполяцию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цветов в вершинах</a:t>
            </a:r>
            <a:endParaRPr lang="ru-RU" b="1" dirty="0">
              <a:latin typeface="+mn-lt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325750">
            <a:off x="7731716" y="4321970"/>
            <a:ext cx="1192683" cy="140046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0000F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2700338" y="3791298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  <p:bldP spid="35" grpId="0"/>
      <p:bldP spid="36" grpId="0"/>
      <p:bldP spid="40" grpId="0" animBg="1"/>
      <p:bldP spid="41" grpId="0" animBg="1"/>
      <p:bldP spid="42" grpId="0" animBg="1"/>
      <p:bldP spid="43" grpId="0"/>
      <p:bldP spid="46" grpId="0"/>
      <p:bldP spid="47" grpId="0"/>
      <p:bldP spid="48" grpId="0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Закраска </a:t>
            </a:r>
            <a:r>
              <a:rPr lang="ru-RU" sz="2800" dirty="0" err="1" smtClean="0"/>
              <a:t>Фонга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Phong</a:t>
            </a:r>
            <a:r>
              <a:rPr lang="en-US" sz="2400" dirty="0" smtClean="0"/>
              <a:t> rendering)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6.2.1 Модели закраски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(8)</a:t>
            </a:r>
            <a:endParaRPr lang="ru-RU" dirty="0"/>
          </a:p>
        </p:txBody>
      </p:sp>
      <p:graphicFrame>
        <p:nvGraphicFramePr>
          <p:cNvPr id="175109" name="Object 5"/>
          <p:cNvGraphicFramePr>
            <a:graphicFrameLocks noChangeAspect="1"/>
          </p:cNvGraphicFramePr>
          <p:nvPr/>
        </p:nvGraphicFramePr>
        <p:xfrm>
          <a:off x="539552" y="1412776"/>
          <a:ext cx="2230438" cy="1404938"/>
        </p:xfrm>
        <a:graphic>
          <a:graphicData uri="http://schemas.openxmlformats.org/presentationml/2006/ole">
            <p:oleObj spid="_x0000_s181250" name="Формула" r:id="rId4" imgW="1523880" imgH="965160" progId="">
              <p:embed/>
            </p:oleObj>
          </a:graphicData>
        </a:graphic>
      </p:graphicFrame>
      <p:sp>
        <p:nvSpPr>
          <p:cNvPr id="25" name="AutoShape 3"/>
          <p:cNvSpPr>
            <a:spLocks noChangeArrowheads="1"/>
          </p:cNvSpPr>
          <p:nvPr/>
        </p:nvSpPr>
        <p:spPr bwMode="auto">
          <a:xfrm rot="1325750">
            <a:off x="1403350" y="1919635"/>
            <a:ext cx="3189288" cy="3744913"/>
          </a:xfrm>
          <a:prstGeom prst="triangle">
            <a:avLst>
              <a:gd name="adj" fmla="val 50000"/>
            </a:avLst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563042" y="48624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A</a:t>
            </a:r>
            <a:endParaRPr lang="ru-RU" dirty="0"/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707904" y="1772816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3716957" y="6057084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29" name="Line 7"/>
          <p:cNvSpPr>
            <a:spLocks noChangeShapeType="1"/>
          </p:cNvSpPr>
          <p:nvPr/>
        </p:nvSpPr>
        <p:spPr bwMode="auto">
          <a:xfrm flipH="1" flipV="1">
            <a:off x="530697" y="4052463"/>
            <a:ext cx="287338" cy="874712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 flipV="1">
            <a:off x="3788891" y="5338810"/>
            <a:ext cx="287337" cy="744537"/>
          </a:xfrm>
          <a:prstGeom prst="line">
            <a:avLst/>
          </a:prstGeom>
          <a:noFill/>
          <a:ln w="25400">
            <a:solidFill>
              <a:srgbClr val="3366FF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V="1">
            <a:off x="3726506" y="1304972"/>
            <a:ext cx="144463" cy="7159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3" name="Text Box 11"/>
          <p:cNvSpPr txBox="1">
            <a:spLocks noChangeArrowheads="1"/>
          </p:cNvSpPr>
          <p:nvPr/>
        </p:nvSpPr>
        <p:spPr bwMode="auto">
          <a:xfrm>
            <a:off x="2627313" y="400719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D</a:t>
            </a:r>
            <a:endParaRPr lang="ru-RU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2155825" y="3607148"/>
            <a:ext cx="1584325" cy="6477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5" name="Text Box 13"/>
          <p:cNvSpPr txBox="1">
            <a:spLocks noChangeArrowheads="1"/>
          </p:cNvSpPr>
          <p:nvPr/>
        </p:nvSpPr>
        <p:spPr bwMode="auto">
          <a:xfrm>
            <a:off x="1835150" y="335949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E</a:t>
            </a:r>
            <a:endParaRPr lang="ru-RU"/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3779838" y="4078635"/>
            <a:ext cx="323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F</a:t>
            </a:r>
            <a:endParaRPr lang="ru-RU"/>
          </a:p>
        </p:txBody>
      </p:sp>
      <p:sp>
        <p:nvSpPr>
          <p:cNvPr id="37" name="Oval 15"/>
          <p:cNvSpPr>
            <a:spLocks noChangeArrowheads="1"/>
          </p:cNvSpPr>
          <p:nvPr/>
        </p:nvSpPr>
        <p:spPr bwMode="auto">
          <a:xfrm>
            <a:off x="3635375" y="1991073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" name="Oval 16"/>
          <p:cNvSpPr>
            <a:spLocks noChangeArrowheads="1"/>
          </p:cNvSpPr>
          <p:nvPr/>
        </p:nvSpPr>
        <p:spPr bwMode="auto">
          <a:xfrm>
            <a:off x="755650" y="4870798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" name="Oval 17"/>
          <p:cNvSpPr>
            <a:spLocks noChangeArrowheads="1"/>
          </p:cNvSpPr>
          <p:nvPr/>
        </p:nvSpPr>
        <p:spPr bwMode="auto">
          <a:xfrm>
            <a:off x="3708400" y="6023323"/>
            <a:ext cx="142875" cy="144462"/>
          </a:xfrm>
          <a:prstGeom prst="ellipse">
            <a:avLst/>
          </a:prstGeom>
          <a:solidFill>
            <a:srgbClr val="3366FF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 flipH="1">
            <a:off x="1979613" y="2132856"/>
            <a:ext cx="1692080" cy="324276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" name="Oval 27"/>
          <p:cNvSpPr>
            <a:spLocks noChangeArrowheads="1"/>
          </p:cNvSpPr>
          <p:nvPr/>
        </p:nvSpPr>
        <p:spPr bwMode="auto">
          <a:xfrm>
            <a:off x="2092325" y="3534123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2" name="Oval 28"/>
          <p:cNvSpPr>
            <a:spLocks noChangeArrowheads="1"/>
          </p:cNvSpPr>
          <p:nvPr/>
        </p:nvSpPr>
        <p:spPr bwMode="auto">
          <a:xfrm>
            <a:off x="3651250" y="4183410"/>
            <a:ext cx="142875" cy="144463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323528" y="371703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3563888" y="1115452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995936" y="5013176"/>
            <a:ext cx="3513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N</a:t>
            </a:r>
            <a:endParaRPr lang="ru-RU" dirty="0"/>
          </a:p>
        </p:txBody>
      </p:sp>
      <p:graphicFrame>
        <p:nvGraphicFramePr>
          <p:cNvPr id="175114" name="Object 10"/>
          <p:cNvGraphicFramePr>
            <a:graphicFrameLocks noChangeAspect="1"/>
          </p:cNvGraphicFramePr>
          <p:nvPr/>
        </p:nvGraphicFramePr>
        <p:xfrm>
          <a:off x="4443413" y="1497013"/>
          <a:ext cx="4476750" cy="765175"/>
        </p:xfrm>
        <a:graphic>
          <a:graphicData uri="http://schemas.openxmlformats.org/presentationml/2006/ole">
            <p:oleObj spid="_x0000_s181251" name="Equation" r:id="rId5" imgW="2971800" imgH="507960" progId="Equation.DSMT4">
              <p:embed/>
            </p:oleObj>
          </a:graphicData>
        </a:graphic>
      </p:graphicFrame>
      <p:graphicFrame>
        <p:nvGraphicFramePr>
          <p:cNvPr id="175116" name="Object 12"/>
          <p:cNvGraphicFramePr>
            <a:graphicFrameLocks noChangeAspect="1"/>
          </p:cNvGraphicFramePr>
          <p:nvPr/>
        </p:nvGraphicFramePr>
        <p:xfrm>
          <a:off x="4494213" y="3213100"/>
          <a:ext cx="3846512" cy="382588"/>
        </p:xfrm>
        <a:graphic>
          <a:graphicData uri="http://schemas.openxmlformats.org/presentationml/2006/ole">
            <p:oleObj spid="_x0000_s181253" name="Equation" r:id="rId6" imgW="2552400" imgH="253800" progId="Equation.DSMT4">
              <p:embed/>
            </p:oleObj>
          </a:graphicData>
        </a:graphic>
      </p:graphicFrame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4355976" y="5373216"/>
            <a:ext cx="3600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+mn-lt"/>
              </a:rPr>
              <a:t>Цвет рассчитывается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через линейную интерполяцию</a:t>
            </a:r>
            <a:br>
              <a:rPr lang="ru-RU" b="1" dirty="0" smtClean="0">
                <a:latin typeface="+mn-lt"/>
              </a:rPr>
            </a:br>
            <a:r>
              <a:rPr lang="ru-RU" b="1" dirty="0" smtClean="0">
                <a:latin typeface="+mn-lt"/>
              </a:rPr>
              <a:t>нормалей вершин</a:t>
            </a:r>
            <a:endParaRPr lang="ru-RU" b="1" dirty="0">
              <a:latin typeface="+mn-lt"/>
            </a:endParaRPr>
          </a:p>
        </p:txBody>
      </p:sp>
      <p:sp>
        <p:nvSpPr>
          <p:cNvPr id="49" name="AutoShape 3"/>
          <p:cNvSpPr>
            <a:spLocks noChangeArrowheads="1"/>
          </p:cNvSpPr>
          <p:nvPr/>
        </p:nvSpPr>
        <p:spPr bwMode="auto">
          <a:xfrm rot="1325750">
            <a:off x="7887945" y="3673898"/>
            <a:ext cx="1192683" cy="1400467"/>
          </a:xfrm>
          <a:prstGeom prst="triangle">
            <a:avLst>
              <a:gd name="adj" fmla="val 50000"/>
            </a:avLst>
          </a:prstGeom>
          <a:gradFill>
            <a:gsLst>
              <a:gs pos="0">
                <a:srgbClr val="FF0000"/>
              </a:gs>
              <a:gs pos="100000">
                <a:srgbClr val="0000FF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2700338" y="3791298"/>
            <a:ext cx="142875" cy="144462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4" name="Line 7"/>
          <p:cNvSpPr>
            <a:spLocks noChangeShapeType="1"/>
          </p:cNvSpPr>
          <p:nvPr/>
        </p:nvSpPr>
        <p:spPr bwMode="auto">
          <a:xfrm flipH="1" flipV="1">
            <a:off x="2132179" y="2996951"/>
            <a:ext cx="18012" cy="613838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3725916" y="3573016"/>
            <a:ext cx="270020" cy="685846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0" name="Line 7"/>
          <p:cNvSpPr>
            <a:spLocks noChangeShapeType="1"/>
          </p:cNvSpPr>
          <p:nvPr/>
        </p:nvSpPr>
        <p:spPr bwMode="auto">
          <a:xfrm flipV="1">
            <a:off x="2771706" y="3212976"/>
            <a:ext cx="144110" cy="650050"/>
          </a:xfrm>
          <a:prstGeom prst="line">
            <a:avLst/>
          </a:prstGeom>
          <a:noFill/>
          <a:ln w="25400">
            <a:solidFill>
              <a:srgbClr val="800080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181256" name="Object 10"/>
          <p:cNvGraphicFramePr>
            <a:graphicFrameLocks noChangeAspect="1"/>
          </p:cNvGraphicFramePr>
          <p:nvPr/>
        </p:nvGraphicFramePr>
        <p:xfrm>
          <a:off x="4355976" y="2542357"/>
          <a:ext cx="4514850" cy="382587"/>
        </p:xfrm>
        <a:graphic>
          <a:graphicData uri="http://schemas.openxmlformats.org/presentationml/2006/ole">
            <p:oleObj spid="_x0000_s181256" name="Equation" r:id="rId7" imgW="2997000" imgH="2538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75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75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00080"/>
                                      </p:to>
                                    </p:animClr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4" grpId="0" animBg="1"/>
      <p:bldP spid="35" grpId="0"/>
      <p:bldP spid="36" grpId="0"/>
      <p:bldP spid="40" grpId="0" animBg="1"/>
      <p:bldP spid="41" grpId="0" animBg="1"/>
      <p:bldP spid="42" grpId="0" animBg="1"/>
      <p:bldP spid="43" grpId="0"/>
      <p:bldP spid="46" grpId="0"/>
      <p:bldP spid="47" grpId="0"/>
      <p:bldP spid="48" grpId="0"/>
      <p:bldP spid="49" grpId="0" animBg="1"/>
      <p:bldP spid="44" grpId="0" animBg="1"/>
      <p:bldP spid="45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плоской закраски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971600" y="5589240"/>
            <a:ext cx="2658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2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5652120" y="5661248"/>
            <a:ext cx="28055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30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000</a:t>
            </a:r>
          </a:p>
        </p:txBody>
      </p:sp>
      <p:pic>
        <p:nvPicPr>
          <p:cNvPr id="12" name="Picture 5" descr="Sphere_flat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341438"/>
            <a:ext cx="4075986" cy="40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Sphere_flat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1620" y="1341438"/>
            <a:ext cx="4075986" cy="4031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закраски </a:t>
            </a:r>
            <a:r>
              <a:rPr lang="ru-RU" sz="2800" dirty="0" err="1" smtClean="0"/>
              <a:t>Гуро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928484" y="5661248"/>
            <a:ext cx="2658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2 000</a:t>
            </a: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5580112" y="5589240"/>
            <a:ext cx="28055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30 000</a:t>
            </a:r>
          </a:p>
        </p:txBody>
      </p:sp>
      <p:pic>
        <p:nvPicPr>
          <p:cNvPr id="15" name="Picture 5" descr="Sphere_gouraud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107" y="1343025"/>
            <a:ext cx="4001584" cy="395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Sphere_gouraud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6795" y="1341438"/>
            <a:ext cx="4001584" cy="3958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закраски </a:t>
            </a:r>
            <a:r>
              <a:rPr lang="ru-RU" sz="2800" dirty="0" err="1" smtClean="0"/>
              <a:t>Фонга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0" name="Picture 3" descr="Sphere_fo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6488" y="1257300"/>
            <a:ext cx="43910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395288" y="5661025"/>
            <a:ext cx="8569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Примитивов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2 000</a:t>
            </a:r>
          </a:p>
          <a:p>
            <a:pPr algn="ctr"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Точек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для расчета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(при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разрешении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1024x768) ≈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700 000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закрасок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6.2.2 Результат</a:t>
            </a:r>
            <a:r>
              <a:rPr lang="en-US" dirty="0" smtClean="0"/>
              <a:t> </a:t>
            </a:r>
            <a:r>
              <a:rPr lang="ru-RU" dirty="0" smtClean="0"/>
              <a:t>закраски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(8)</a:t>
            </a:r>
            <a:endParaRPr lang="ru-RU" dirty="0"/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196752"/>
            <a:ext cx="4032448" cy="2134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501008"/>
            <a:ext cx="8136260" cy="2809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сглаживания нормалей</a:t>
            </a:r>
            <a:br>
              <a:rPr lang="ru-RU" sz="2800" dirty="0" smtClean="0"/>
            </a:br>
            <a:r>
              <a:rPr lang="ru-RU" sz="2400" dirty="0" smtClean="0"/>
              <a:t>для цилиндра и куба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6.2.3 Пример сглаживание </a:t>
            </a:r>
            <a:r>
              <a:rPr lang="ru-RU" dirty="0" err="1" smtClean="0"/>
              <a:t>гормалей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(8)</a:t>
            </a:r>
            <a:endParaRPr lang="ru-RU" dirty="0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 rot="16200000">
            <a:off x="-852750" y="3525158"/>
            <a:ext cx="34419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b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Несглаженные</a:t>
            </a: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нормали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 rot="5400000">
            <a:off x="6723572" y="3627064"/>
            <a:ext cx="31229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ts val="0"/>
              </a:spcBef>
            </a:pPr>
            <a:r>
              <a:rPr lang="ru-RU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Сглаженные нормали</a:t>
            </a:r>
          </a:p>
        </p:txBody>
      </p:sp>
      <p:pic>
        <p:nvPicPr>
          <p:cNvPr id="17" name="Picture 5" descr="Cube_normal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933056"/>
            <a:ext cx="21272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6" descr="Cube_normal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9582" y="3933056"/>
            <a:ext cx="206533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484784"/>
            <a:ext cx="68818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4358</TotalTime>
  <Words>238</Words>
  <Application>Microsoft Office PowerPoint</Application>
  <PresentationFormat>Экран (4:3)</PresentationFormat>
  <Paragraphs>78</Paragraphs>
  <Slides>10</Slides>
  <Notes>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Тема КГ</vt:lpstr>
      <vt:lpstr>MathType 6.0 Equation</vt:lpstr>
      <vt:lpstr>Equation</vt:lpstr>
      <vt:lpstr>Формула</vt:lpstr>
      <vt:lpstr>(модели закраски граней)</vt:lpstr>
      <vt:lpstr>Закраска Плоская (flat rendering)</vt:lpstr>
      <vt:lpstr>Закраска Гуро (Gouraud rendering)</vt:lpstr>
      <vt:lpstr>Закраска Фонга (Phong rendering)</vt:lpstr>
      <vt:lpstr>Результат плоской закраски</vt:lpstr>
      <vt:lpstr>Результат закраски Гуро</vt:lpstr>
      <vt:lpstr>Результат закраски Фонга</vt:lpstr>
      <vt:lpstr>Результаты закрасок</vt:lpstr>
      <vt:lpstr>Результат сглаживания нормалей для цилиндра и куба</vt:lpstr>
      <vt:lpstr>Результат сглаживания нормалей для куба и сферы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509</cp:revision>
  <dcterms:created xsi:type="dcterms:W3CDTF">2014-02-11T08:42:57Z</dcterms:created>
  <dcterms:modified xsi:type="dcterms:W3CDTF">2022-11-18T05:12:53Z</dcterms:modified>
</cp:coreProperties>
</file>