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3" r:id="rId2"/>
    <p:sldId id="370" r:id="rId3"/>
    <p:sldId id="371" r:id="rId4"/>
    <p:sldId id="372" r:id="rId5"/>
    <p:sldId id="373" r:id="rId6"/>
    <p:sldId id="387" r:id="rId7"/>
    <p:sldId id="369" r:id="rId8"/>
    <p:sldId id="375" r:id="rId9"/>
    <p:sldId id="376" r:id="rId10"/>
    <p:sldId id="377" r:id="rId11"/>
    <p:sldId id="378" r:id="rId12"/>
    <p:sldId id="394" r:id="rId13"/>
    <p:sldId id="397" r:id="rId14"/>
    <p:sldId id="374" r:id="rId15"/>
    <p:sldId id="398" r:id="rId16"/>
    <p:sldId id="399" r:id="rId17"/>
    <p:sldId id="400" r:id="rId18"/>
    <p:sldId id="379" r:id="rId19"/>
    <p:sldId id="401" r:id="rId20"/>
    <p:sldId id="402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0000"/>
    <a:srgbClr val="FF6600"/>
    <a:srgbClr val="33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0" autoAdjust="0"/>
    <p:restoredTop sz="94625" autoAdjust="0"/>
  </p:normalViewPr>
  <p:slideViewPr>
    <p:cSldViewPr>
      <p:cViewPr varScale="1">
        <p:scale>
          <a:sx n="105" d="100"/>
          <a:sy n="105" d="100"/>
        </p:scale>
        <p:origin x="-11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10" Type="http://schemas.openxmlformats.org/officeDocument/2006/relationships/image" Target="../media/image11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6" Type="http://schemas.openxmlformats.org/officeDocument/2006/relationships/image" Target="../media/image16.wmf"/><Relationship Id="rId5" Type="http://schemas.openxmlformats.org/officeDocument/2006/relationships/image" Target="../media/image2.wmf"/><Relationship Id="rId4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6" Type="http://schemas.openxmlformats.org/officeDocument/2006/relationships/image" Target="../media/image27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4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D435C-4A88-47AE-98F4-9D4B134F4762}" type="datetimeFigureOut">
              <a:rPr lang="ru-RU" smtClean="0"/>
              <a:pPr/>
              <a:t>18.11.2022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D2F087-CAE5-4E1B-B8FF-76C7241222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7C0A8A3-9797-4293-99AB-6FA762278DC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548E141E-F887-44C3-995F-D2D6C235E3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747681-90A0-48B4-B9C3-7244DC36CE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AFD8D6-4CE5-44D3-A96E-5B26AA1A37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4BF377-CD0A-493D-ADD4-84F0CF46DC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75B562F3-8C22-4633-BC5F-DE4818F3CA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0FD700-D19E-4C98-907D-9BF6E8BC90B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454EA2-8E3B-48C5-8C30-7E03424446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46AF22-49BE-4E35-B1E8-89F91F04D3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0170A6-E288-45E4-9A28-4D2824F3F3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F1421A-A5F9-4AFA-9169-F532B4345B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9FAF9-7F5F-4F21-9688-8C58CC6BF33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24572225-1812-46B0-B956-3346B58C90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1.bin"/><Relationship Id="rId5" Type="http://schemas.openxmlformats.org/officeDocument/2006/relationships/oleObject" Target="../embeddings/oleObject30.bin"/><Relationship Id="rId4" Type="http://schemas.openxmlformats.org/officeDocument/2006/relationships/oleObject" Target="../embeddings/oleObject29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12.xml"/><Relationship Id="rId7" Type="http://schemas.openxmlformats.org/officeDocument/2006/relationships/oleObject" Target="../embeddings/oleObject4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1.bin"/><Relationship Id="rId5" Type="http://schemas.openxmlformats.org/officeDocument/2006/relationships/oleObject" Target="../embeddings/oleObject40.bin"/><Relationship Id="rId4" Type="http://schemas.openxmlformats.org/officeDocument/2006/relationships/oleObject" Target="../embeddings/oleObject39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45.bin"/><Relationship Id="rId5" Type="http://schemas.openxmlformats.org/officeDocument/2006/relationships/oleObject" Target="../embeddings/oleObject44.bin"/><Relationship Id="rId4" Type="http://schemas.openxmlformats.org/officeDocument/2006/relationships/oleObject" Target="../embeddings/oleObject43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52.bin"/><Relationship Id="rId5" Type="http://schemas.openxmlformats.org/officeDocument/2006/relationships/oleObject" Target="../embeddings/oleObject51.bin"/><Relationship Id="rId4" Type="http://schemas.openxmlformats.org/officeDocument/2006/relationships/image" Target="../media/image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oleObject" Target="../embeddings/oleObject53.bin"/><Relationship Id="rId9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oleObject" Target="../embeddings/oleObject55.bin"/><Relationship Id="rId4" Type="http://schemas.openxmlformats.org/officeDocument/2006/relationships/oleObject" Target="../embeddings/oleObject5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oleObject" Target="../embeddings/oleObject10.bin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4.bin"/><Relationship Id="rId12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7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6.bin"/><Relationship Id="rId14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4.bin"/><Relationship Id="rId5" Type="http://schemas.openxmlformats.org/officeDocument/2006/relationships/oleObject" Target="../embeddings/oleObject13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2.bin"/><Relationship Id="rId9" Type="http://schemas.openxmlformats.org/officeDocument/2006/relationships/oleObject" Target="../embeddings/oleObject1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29.png"/><Relationship Id="rId5" Type="http://schemas.openxmlformats.org/officeDocument/2006/relationships/oleObject" Target="../embeddings/oleObject24.bin"/><Relationship Id="rId10" Type="http://schemas.openxmlformats.org/officeDocument/2006/relationships/image" Target="../media/image28.png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9592" y="5013176"/>
            <a:ext cx="7344816" cy="72008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(</a:t>
            </a:r>
            <a:r>
              <a:rPr lang="ru-RU" sz="3600" dirty="0" smtClean="0"/>
              <a:t>модели освещения</a:t>
            </a:r>
            <a:r>
              <a:rPr lang="en-US" sz="3600" dirty="0" smtClean="0"/>
              <a:t>)</a:t>
            </a:r>
            <a:endParaRPr lang="ru-RU" sz="36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1017310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Интерактивная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Компьютерная </a:t>
            </a:r>
          </a:p>
          <a:p>
            <a:pPr algn="ctr"/>
            <a:r>
              <a:rPr lang="ru-RU" sz="4400" kern="10" dirty="0" smtClean="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Графика</a:t>
            </a:r>
            <a:endParaRPr lang="ru-RU" sz="4400" kern="10" dirty="0">
              <a:ln w="12700">
                <a:solidFill>
                  <a:schemeClr val="tx1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115616" y="3645024"/>
            <a:ext cx="7196336" cy="1224136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Часть </a:t>
            </a:r>
            <a:r>
              <a:rPr lang="ru-RU" sz="3600" dirty="0" smtClean="0">
                <a:latin typeface="+mj-lt"/>
                <a:ea typeface="+mj-ea"/>
                <a:cs typeface="+mj-cs"/>
              </a:rPr>
              <a:t>4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-1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25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Группа 29"/>
          <p:cNvGrpSpPr/>
          <p:nvPr/>
        </p:nvGrpSpPr>
        <p:grpSpPr>
          <a:xfrm>
            <a:off x="313097" y="1863984"/>
            <a:ext cx="2443163" cy="3716338"/>
            <a:chOff x="313097" y="1863984"/>
            <a:chExt cx="2443163" cy="3716338"/>
          </a:xfrm>
        </p:grpSpPr>
        <p:sp>
          <p:nvSpPr>
            <p:cNvPr id="8" name="AutoShape 22"/>
            <p:cNvSpPr>
              <a:spLocks noChangeArrowheads="1"/>
            </p:cNvSpPr>
            <p:nvPr/>
          </p:nvSpPr>
          <p:spPr bwMode="auto">
            <a:xfrm rot="20390219">
              <a:off x="313097" y="1863984"/>
              <a:ext cx="2443163" cy="3716338"/>
            </a:xfrm>
            <a:prstGeom prst="triangle">
              <a:avLst>
                <a:gd name="adj" fmla="val 55495"/>
              </a:avLst>
            </a:prstGeom>
            <a:solidFill>
              <a:srgbClr val="FFFF99"/>
            </a:solidFill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9" name="Line 23"/>
            <p:cNvSpPr>
              <a:spLocks noChangeShapeType="1"/>
            </p:cNvSpPr>
            <p:nvPr/>
          </p:nvSpPr>
          <p:spPr bwMode="auto">
            <a:xfrm>
              <a:off x="1013988" y="1937441"/>
              <a:ext cx="1056471" cy="295072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diamond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AutoShape 24"/>
            <p:cNvSpPr>
              <a:spLocks noChangeArrowheads="1"/>
            </p:cNvSpPr>
            <p:nvPr/>
          </p:nvSpPr>
          <p:spPr bwMode="auto">
            <a:xfrm rot="9029505">
              <a:off x="1638660" y="3664209"/>
              <a:ext cx="579437" cy="71438"/>
            </a:xfrm>
            <a:prstGeom prst="curvedDownArrow">
              <a:avLst>
                <a:gd name="adj1" fmla="val 64100"/>
                <a:gd name="adj2" fmla="val 22632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" name="AutoShape 25"/>
            <p:cNvSpPr>
              <a:spLocks noChangeArrowheads="1"/>
            </p:cNvSpPr>
            <p:nvPr/>
          </p:nvSpPr>
          <p:spPr bwMode="auto">
            <a:xfrm rot="10467253">
              <a:off x="1062397" y="3840422"/>
              <a:ext cx="579438" cy="71437"/>
            </a:xfrm>
            <a:prstGeom prst="curvedDownArrow">
              <a:avLst>
                <a:gd name="adj1" fmla="val 64101"/>
                <a:gd name="adj2" fmla="val 226324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95810" y="4523047"/>
              <a:ext cx="3365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i="1" dirty="0">
                  <a:latin typeface="+mn-lt"/>
                </a:rPr>
                <a:t>P</a:t>
              </a:r>
              <a:endParaRPr lang="ru-RU" i="1" dirty="0">
                <a:latin typeface="+mn-lt"/>
              </a:endParaRPr>
            </a:p>
          </p:txBody>
        </p:sp>
        <p:graphicFrame>
          <p:nvGraphicFramePr>
            <p:cNvPr id="23" name="Object 7"/>
            <p:cNvGraphicFramePr>
              <a:graphicFrameLocks noChangeAspect="1"/>
            </p:cNvGraphicFramePr>
            <p:nvPr/>
          </p:nvGraphicFramePr>
          <p:xfrm>
            <a:off x="1246075" y="3933056"/>
            <a:ext cx="270707" cy="360040"/>
          </p:xfrm>
          <a:graphic>
            <a:graphicData uri="http://schemas.openxmlformats.org/presentationml/2006/ole">
              <p:oleObj spid="_x0000_s162820" name="Формула" r:id="rId4" imgW="152280" imgH="203040" progId="">
                <p:embed/>
              </p:oleObj>
            </a:graphicData>
          </a:graphic>
        </p:graphicFrame>
        <p:graphicFrame>
          <p:nvGraphicFramePr>
            <p:cNvPr id="24" name="Object 7"/>
            <p:cNvGraphicFramePr>
              <a:graphicFrameLocks noChangeAspect="1"/>
            </p:cNvGraphicFramePr>
            <p:nvPr/>
          </p:nvGraphicFramePr>
          <p:xfrm>
            <a:off x="1979712" y="3717032"/>
            <a:ext cx="270707" cy="360040"/>
          </p:xfrm>
          <a:graphic>
            <a:graphicData uri="http://schemas.openxmlformats.org/presentationml/2006/ole">
              <p:oleObj spid="_x0000_s162821" name="Формула" r:id="rId5" imgW="152280" imgH="203040" progId="">
                <p:embed/>
              </p:oleObj>
            </a:graphicData>
          </a:graphic>
        </p:graphicFrame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направленности источника света</a:t>
            </a:r>
            <a:br>
              <a:rPr lang="ru-RU" sz="2800" dirty="0" smtClean="0"/>
            </a:br>
            <a:r>
              <a:rPr lang="ru-RU" sz="2400" dirty="0" smtClean="0"/>
              <a:t>(прожектор)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[4/6]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0" name="Line 7"/>
          <p:cNvSpPr>
            <a:spLocks noChangeShapeType="1"/>
          </p:cNvSpPr>
          <p:nvPr/>
        </p:nvSpPr>
        <p:spPr bwMode="auto">
          <a:xfrm flipV="1">
            <a:off x="2392722" y="3392747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2224447" y="3081597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1062397" y="2079884"/>
            <a:ext cx="1260475" cy="2744788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510072" y="2943484"/>
            <a:ext cx="3129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707904" y="1196752"/>
            <a:ext cx="4968552" cy="1077218"/>
            <a:chOff x="3707904" y="1196752"/>
            <a:chExt cx="4968552" cy="1077218"/>
          </a:xfrm>
        </p:grpSpPr>
        <p:graphicFrame>
          <p:nvGraphicFramePr>
            <p:cNvPr id="137218" name="Object 7"/>
            <p:cNvGraphicFramePr>
              <a:graphicFrameLocks noChangeAspect="1"/>
            </p:cNvGraphicFramePr>
            <p:nvPr/>
          </p:nvGraphicFramePr>
          <p:xfrm>
            <a:off x="3707904" y="1628800"/>
            <a:ext cx="1325562" cy="476250"/>
          </p:xfrm>
          <a:graphic>
            <a:graphicData uri="http://schemas.openxmlformats.org/presentationml/2006/ole">
              <p:oleObj spid="_x0000_s162818" name="Формула" r:id="rId6" imgW="634680" imgH="228600" progId="">
                <p:embed/>
              </p:oleObj>
            </a:graphicData>
          </a:graphic>
        </p:graphicFrame>
        <p:sp>
          <p:nvSpPr>
            <p:cNvPr id="26" name="Прямоугольник 25"/>
            <p:cNvSpPr/>
            <p:nvPr/>
          </p:nvSpPr>
          <p:spPr>
            <a:xfrm>
              <a:off x="5076056" y="1196752"/>
              <a:ext cx="360040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общая интенсивность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отраженного света в точке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с учетом</a:t>
              </a:r>
              <a:b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6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прожекторной составляющей</a:t>
              </a:r>
              <a:endParaRPr lang="ru-RU" sz="16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330750" y="4077072"/>
            <a:ext cx="4489722" cy="1768262"/>
            <a:chOff x="4330750" y="4077072"/>
            <a:chExt cx="4489722" cy="176826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5004048" y="4077072"/>
              <a:ext cx="367240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коэффициент затухания:</a:t>
              </a:r>
              <a:endParaRPr lang="ru-RU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aphicFrame>
          <p:nvGraphicFramePr>
            <p:cNvPr id="25" name="Object 7"/>
            <p:cNvGraphicFramePr>
              <a:graphicFrameLocks noChangeAspect="1"/>
            </p:cNvGraphicFramePr>
            <p:nvPr/>
          </p:nvGraphicFramePr>
          <p:xfrm>
            <a:off x="4330750" y="4509120"/>
            <a:ext cx="4489722" cy="747501"/>
          </p:xfrm>
          <a:graphic>
            <a:graphicData uri="http://schemas.openxmlformats.org/presentationml/2006/ole">
              <p:oleObj spid="_x0000_s162822" name="Формула" r:id="rId7" imgW="2895480" imgH="482400" progId="">
                <p:embed/>
              </p:oleObj>
            </a:graphicData>
          </a:graphic>
        </p:graphicFrame>
        <p:graphicFrame>
          <p:nvGraphicFramePr>
            <p:cNvPr id="28" name="Object 7"/>
            <p:cNvGraphicFramePr>
              <a:graphicFrameLocks noChangeAspect="1"/>
            </p:cNvGraphicFramePr>
            <p:nvPr/>
          </p:nvGraphicFramePr>
          <p:xfrm>
            <a:off x="5220072" y="5585111"/>
            <a:ext cx="203845" cy="220153"/>
          </p:xfrm>
          <a:graphic>
            <a:graphicData uri="http://schemas.openxmlformats.org/presentationml/2006/ole">
              <p:oleObj spid="_x0000_s162823" name="Формула" r:id="rId8" imgW="152280" imgH="164880" progId="">
                <p:embed/>
              </p:oleObj>
            </a:graphicData>
          </a:graphic>
        </p:graphicFrame>
        <p:sp>
          <p:nvSpPr>
            <p:cNvPr id="29" name="Прямоугольник 28"/>
            <p:cNvSpPr/>
            <p:nvPr/>
          </p:nvSpPr>
          <p:spPr>
            <a:xfrm>
              <a:off x="5436096" y="5445224"/>
              <a:ext cx="331236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/>
                <a:t>– </a:t>
              </a:r>
              <a:r>
                <a:rPr lang="ru-RU" sz="2000" dirty="0" smtClean="0">
                  <a:latin typeface="+mn-lt"/>
                </a:rPr>
                <a:t>коэффициент поглощения</a:t>
              </a:r>
              <a:endParaRPr lang="ru-RU" sz="2000" dirty="0">
                <a:latin typeface="+mn-lt"/>
              </a:endParaRPr>
            </a:p>
          </p:txBody>
        </p:sp>
      </p:grp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46497" y="1790959"/>
            <a:ext cx="287338" cy="287338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Oval 6"/>
          <p:cNvSpPr>
            <a:spLocks noChangeArrowheads="1"/>
          </p:cNvSpPr>
          <p:nvPr/>
        </p:nvSpPr>
        <p:spPr bwMode="auto">
          <a:xfrm>
            <a:off x="2297472" y="4797684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 rot="10800000" flipH="1">
            <a:off x="819510" y="4843722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 animBg="1"/>
      <p:bldP spid="15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нескольких источников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[5/6]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11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07704" y="1556792"/>
          <a:ext cx="1908175" cy="927100"/>
        </p:xfrm>
        <a:graphic>
          <a:graphicData uri="http://schemas.openxmlformats.org/presentationml/2006/ole">
            <p:oleObj spid="_x0000_s163842" name="Формула" r:id="rId4" imgW="914400" imgH="444240" progId="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3923928" y="1556792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 </a:t>
            </a:r>
            <a:r>
              <a:rPr lang="en-US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источников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2812866"/>
            <a:ext cx="4608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глобальное фоновое освещение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3845" name="Object 7"/>
          <p:cNvGraphicFramePr>
            <a:graphicFrameLocks noChangeAspect="1"/>
          </p:cNvGraphicFramePr>
          <p:nvPr/>
        </p:nvGraphicFramePr>
        <p:xfrm>
          <a:off x="2123728" y="2708920"/>
          <a:ext cx="477838" cy="476250"/>
        </p:xfrm>
        <a:graphic>
          <a:graphicData uri="http://schemas.openxmlformats.org/presentationml/2006/ole">
            <p:oleObj spid="_x0000_s163845" name="Формула" r:id="rId5" imgW="228600" imgH="228600" progId="">
              <p:embed/>
            </p:oleObj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464461" y="4596210"/>
            <a:ext cx="3347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1 (отсечение):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448842" y="4599790"/>
          <a:ext cx="1250950" cy="1181100"/>
        </p:xfrm>
        <a:graphic>
          <a:graphicData uri="http://schemas.openxmlformats.org/presentationml/2006/ole">
            <p:oleObj spid="_x0000_s163846" name="Формула" r:id="rId6" imgW="749160" imgH="711000" progId="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5381506" y="4393567"/>
          <a:ext cx="1335087" cy="760412"/>
        </p:xfrm>
        <a:graphic>
          <a:graphicData uri="http://schemas.openxmlformats.org/presentationml/2006/ole">
            <p:oleObj spid="_x0000_s163847" name="Формула" r:id="rId7" imgW="799920" imgH="45720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2494813" y="5301208"/>
            <a:ext cx="35634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Вариант 2 (нормализация):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5" name="Object 8"/>
          <p:cNvGraphicFramePr>
            <a:graphicFrameLocks noChangeAspect="1"/>
          </p:cNvGraphicFramePr>
          <p:nvPr/>
        </p:nvGraphicFramePr>
        <p:xfrm>
          <a:off x="5887898" y="5214118"/>
          <a:ext cx="2627312" cy="633412"/>
        </p:xfrm>
        <a:graphic>
          <a:graphicData uri="http://schemas.openxmlformats.org/presentationml/2006/ole">
            <p:oleObj spid="_x0000_s163848" name="Формула" r:id="rId8" imgW="1574640" imgH="38088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720552" y="49598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Если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63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9" grpId="0"/>
      <p:bldP spid="14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задания различных</a:t>
            </a:r>
            <a:br>
              <a:rPr lang="ru-RU" sz="2800" dirty="0" smtClean="0"/>
            </a:br>
            <a:r>
              <a:rPr lang="ru-RU" sz="2400" dirty="0" smtClean="0"/>
              <a:t>источников</a:t>
            </a:r>
            <a:r>
              <a:rPr lang="en-US" sz="2400" dirty="0" smtClean="0"/>
              <a:t> </a:t>
            </a:r>
            <a:r>
              <a:rPr lang="ru-RU" sz="2400" dirty="0" smtClean="0"/>
              <a:t>света (ИС)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[6/6]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6" name="Прямоугольник 10"/>
          <p:cNvSpPr>
            <a:spLocks noChangeArrowheads="1"/>
          </p:cNvSpPr>
          <p:nvPr/>
        </p:nvSpPr>
        <p:spPr bwMode="auto">
          <a:xfrm>
            <a:off x="1098267" y="3347145"/>
            <a:ext cx="181754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Направленный ИС</a:t>
            </a: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2329" y="1234076"/>
            <a:ext cx="2164159" cy="2165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2"/>
          <p:cNvSpPr>
            <a:spLocks noChangeArrowheads="1"/>
          </p:cNvSpPr>
          <p:nvPr/>
        </p:nvSpPr>
        <p:spPr bwMode="auto">
          <a:xfrm>
            <a:off x="3779912" y="3347145"/>
            <a:ext cx="136815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90055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37980" y="1234076"/>
            <a:ext cx="2161183" cy="2161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5"/>
          <p:cNvSpPr>
            <a:spLocks noChangeArrowheads="1"/>
          </p:cNvSpPr>
          <p:nvPr/>
        </p:nvSpPr>
        <p:spPr bwMode="auto">
          <a:xfrm>
            <a:off x="5670872" y="3378478"/>
            <a:ext cx="257353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dirty="0">
                <a:latin typeface="+mn-lt"/>
              </a:rPr>
              <a:t>Точечный ИС с затуханием</a:t>
            </a:r>
          </a:p>
        </p:txBody>
      </p:sp>
      <p:sp>
        <p:nvSpPr>
          <p:cNvPr id="13" name="Прямоугольник 16"/>
          <p:cNvSpPr>
            <a:spLocks noChangeArrowheads="1"/>
          </p:cNvSpPr>
          <p:nvPr/>
        </p:nvSpPr>
        <p:spPr bwMode="auto">
          <a:xfrm>
            <a:off x="3925164" y="6042774"/>
            <a:ext cx="11508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</a:t>
            </a:r>
          </a:p>
        </p:txBody>
      </p:sp>
      <p:pic>
        <p:nvPicPr>
          <p:cNvPr id="14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39170" y="3933602"/>
            <a:ext cx="2159694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305" y="3973290"/>
            <a:ext cx="2122484" cy="2122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9"/>
          <p:cNvSpPr>
            <a:spLocks noChangeArrowheads="1"/>
          </p:cNvSpPr>
          <p:nvPr/>
        </p:nvSpPr>
        <p:spPr bwMode="auto">
          <a:xfrm>
            <a:off x="5868144" y="6039599"/>
            <a:ext cx="2336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Прожектор с затуханием</a:t>
            </a:r>
          </a:p>
        </p:txBody>
      </p:sp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2032" y="3933602"/>
            <a:ext cx="2159695" cy="215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21"/>
          <p:cNvSpPr>
            <a:spLocks noChangeArrowheads="1"/>
          </p:cNvSpPr>
          <p:nvPr/>
        </p:nvSpPr>
        <p:spPr bwMode="auto">
          <a:xfrm>
            <a:off x="1259632" y="6030074"/>
            <a:ext cx="143096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dirty="0">
                <a:latin typeface="+mn-lt"/>
              </a:rPr>
              <a:t>Несколько ИС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6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Трехкомпонентная модель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1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1506270"/>
            <a:ext cx="82089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  <a:r>
              <a:rPr lang="en-US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каждой </a:t>
            </a:r>
            <a:r>
              <a:rPr lang="en-US" sz="1600" i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</a:t>
            </a:r>
            <a:r>
              <a:rPr lang="en-US" sz="1600" i="1" dirty="0" smtClean="0">
                <a:solidFill>
                  <a:srgbClr val="00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</a:t>
            </a:r>
            <a:r>
              <a:rPr lang="en-US" sz="1600" i="1" dirty="0" smtClean="0">
                <a:solidFill>
                  <a:srgbClr val="0000FF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B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-компоненты</a:t>
            </a:r>
            <a:r>
              <a:rPr lang="en-US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81251" name="Object 3"/>
          <p:cNvGraphicFramePr>
            <a:graphicFrameLocks noChangeAspect="1"/>
          </p:cNvGraphicFramePr>
          <p:nvPr/>
        </p:nvGraphicFramePr>
        <p:xfrm>
          <a:off x="3131840" y="1988840"/>
          <a:ext cx="2041525" cy="487362"/>
        </p:xfrm>
        <a:graphic>
          <a:graphicData uri="http://schemas.openxmlformats.org/presentationml/2006/ole">
            <p:oleObj spid="_x0000_s181251" name="Equation" r:id="rId4" imgW="850680" imgH="203040" progId="Equation.DSMT4">
              <p:embed/>
            </p:oleObj>
          </a:graphicData>
        </a:graphic>
      </p:graphicFrame>
      <p:graphicFrame>
        <p:nvGraphicFramePr>
          <p:cNvPr id="181252" name="Object 4"/>
          <p:cNvGraphicFramePr>
            <a:graphicFrameLocks noChangeAspect="1"/>
          </p:cNvGraphicFramePr>
          <p:nvPr/>
        </p:nvGraphicFramePr>
        <p:xfrm>
          <a:off x="648188" y="2636912"/>
          <a:ext cx="365125" cy="487362"/>
        </p:xfrm>
        <a:graphic>
          <a:graphicData uri="http://schemas.openxmlformats.org/presentationml/2006/ole">
            <p:oleObj spid="_x0000_s181252" name="Equation" r:id="rId5" imgW="152280" imgH="203040" progId="Equation.DSMT4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899592" y="2681761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фоновой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Object 4"/>
          <p:cNvGraphicFramePr>
            <a:graphicFrameLocks noChangeAspect="1"/>
          </p:cNvGraphicFramePr>
          <p:nvPr/>
        </p:nvGraphicFramePr>
        <p:xfrm>
          <a:off x="640993" y="3230418"/>
          <a:ext cx="395287" cy="487363"/>
        </p:xfrm>
        <a:graphic>
          <a:graphicData uri="http://schemas.openxmlformats.org/presentationml/2006/ole">
            <p:oleObj spid="_x0000_s181253" name="Equation" r:id="rId6" imgW="164880" imgH="203040" progId="Equation.DSMT4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908644" y="3275515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диффузной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" name="Object 4"/>
          <p:cNvGraphicFramePr>
            <a:graphicFrameLocks noChangeAspect="1"/>
          </p:cNvGraphicFramePr>
          <p:nvPr/>
        </p:nvGraphicFramePr>
        <p:xfrm>
          <a:off x="673100" y="3968159"/>
          <a:ext cx="333375" cy="487363"/>
        </p:xfrm>
        <a:graphic>
          <a:graphicData uri="http://schemas.openxmlformats.org/presentationml/2006/ole">
            <p:oleObj spid="_x0000_s181254" name="Equation" r:id="rId7" imgW="139680" imgH="203040" progId="Equation.DSMT4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908644" y="3868273"/>
            <a:ext cx="6543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интенсивность зеркальной компоненты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2410" y="4437112"/>
            <a:ext cx="5929910" cy="1818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Стандартные модели освещения 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2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4454802"/>
            <a:ext cx="6543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дошедшая от источника интенсивность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Ламберта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(Lambert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2411413" y="1773238"/>
          <a:ext cx="3168650" cy="487362"/>
        </p:xfrm>
        <a:graphic>
          <a:graphicData uri="http://schemas.openxmlformats.org/presentationml/2006/ole">
            <p:oleObj spid="_x0000_s138255" name="Equation" r:id="rId4" imgW="1320480" imgH="20304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2812866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Фонга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(Phong illuminance model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38258" name="Object 18"/>
          <p:cNvGraphicFramePr>
            <a:graphicFrameLocks noChangeAspect="1"/>
          </p:cNvGraphicFramePr>
          <p:nvPr/>
        </p:nvGraphicFramePr>
        <p:xfrm>
          <a:off x="1677988" y="3429000"/>
          <a:ext cx="4783137" cy="487363"/>
        </p:xfrm>
        <a:graphic>
          <a:graphicData uri="http://schemas.openxmlformats.org/presentationml/2006/ole">
            <p:oleObj spid="_x0000_s138258" name="Equation" r:id="rId5" imgW="1993680" imgH="203040" progId="Equation.DSMT4">
              <p:embed/>
            </p:oleObj>
          </a:graphicData>
        </a:graphic>
      </p:graphicFrame>
      <p:graphicFrame>
        <p:nvGraphicFramePr>
          <p:cNvPr id="138259" name="Object 19"/>
          <p:cNvGraphicFramePr>
            <a:graphicFrameLocks noChangeAspect="1"/>
          </p:cNvGraphicFramePr>
          <p:nvPr/>
        </p:nvGraphicFramePr>
        <p:xfrm>
          <a:off x="395536" y="4437113"/>
          <a:ext cx="1754487" cy="432047"/>
        </p:xfrm>
        <a:graphic>
          <a:graphicData uri="http://schemas.openxmlformats.org/presentationml/2006/ole">
            <p:oleObj spid="_x0000_s138259" name="Equation" r:id="rId6" imgW="927000" imgH="228600" progId="Equation.DSMT4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2132780" y="4958858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свойство материала (поглощение падающего света)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7" name="Object 19"/>
          <p:cNvGraphicFramePr>
            <a:graphicFrameLocks noChangeAspect="1"/>
          </p:cNvGraphicFramePr>
          <p:nvPr/>
        </p:nvGraphicFramePr>
        <p:xfrm>
          <a:off x="323528" y="4941888"/>
          <a:ext cx="1922463" cy="431800"/>
        </p:xfrm>
        <a:graphic>
          <a:graphicData uri="http://schemas.openxmlformats.org/presentationml/2006/ole">
            <p:oleObj spid="_x0000_s138260" name="Equation" r:id="rId7" imgW="1015920" imgH="228600" progId="Equation.DSMT4">
              <p:embed/>
            </p:oleObj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1691680" y="5462442"/>
            <a:ext cx="6759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угловые коэффициенты отражения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9" name="Object 19"/>
          <p:cNvGraphicFramePr>
            <a:graphicFrameLocks noChangeAspect="1"/>
          </p:cNvGraphicFramePr>
          <p:nvPr/>
        </p:nvGraphicFramePr>
        <p:xfrm>
          <a:off x="394693" y="5445125"/>
          <a:ext cx="1296987" cy="431800"/>
        </p:xfrm>
        <a:graphic>
          <a:graphicData uri="http://schemas.openxmlformats.org/presentationml/2006/ole">
            <p:oleObj spid="_x0000_s138261" name="Equation" r:id="rId8" imgW="685800" imgH="22860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Дополнительные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3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268760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освещения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BLINN-FONG)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1773238" y="1724025"/>
          <a:ext cx="2362200" cy="695325"/>
        </p:xfrm>
        <a:graphic>
          <a:graphicData uri="http://schemas.openxmlformats.org/presentationml/2006/ole">
            <p:oleObj spid="_x0000_s186370" name="Equation" r:id="rId4" imgW="1206360" imgH="355320" progId="Equation.DSMT4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467544" y="342345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освещения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Wrap-around</a:t>
            </a:r>
          </a:p>
        </p:txBody>
      </p:sp>
      <p:graphicFrame>
        <p:nvGraphicFramePr>
          <p:cNvPr id="186375" name="Object 15"/>
          <p:cNvGraphicFramePr>
            <a:graphicFrameLocks noChangeAspect="1"/>
          </p:cNvGraphicFramePr>
          <p:nvPr/>
        </p:nvGraphicFramePr>
        <p:xfrm>
          <a:off x="4442321" y="1844824"/>
          <a:ext cx="993775" cy="396875"/>
        </p:xfrm>
        <a:graphic>
          <a:graphicData uri="http://schemas.openxmlformats.org/presentationml/2006/ole">
            <p:oleObj spid="_x0000_s186375" name="Equation" r:id="rId5" imgW="507960" imgH="203040" progId="Equation.DSMT4">
              <p:embed/>
            </p:oleObj>
          </a:graphicData>
        </a:graphic>
      </p:graphicFrame>
      <p:graphicFrame>
        <p:nvGraphicFramePr>
          <p:cNvPr id="186376" name="Object 15"/>
          <p:cNvGraphicFramePr>
            <a:graphicFrameLocks noChangeAspect="1"/>
          </p:cNvGraphicFramePr>
          <p:nvPr/>
        </p:nvGraphicFramePr>
        <p:xfrm>
          <a:off x="2051720" y="4077072"/>
          <a:ext cx="2784475" cy="1117600"/>
        </p:xfrm>
        <a:graphic>
          <a:graphicData uri="http://schemas.openxmlformats.org/presentationml/2006/ole">
            <p:oleObj spid="_x0000_s186376" name="Equation" r:id="rId6" imgW="1422360" imgH="571320" progId="Equation.DSMT4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5076056" y="4293096"/>
            <a:ext cx="3492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освещение выходит за границей основной тени</a:t>
            </a:r>
            <a:endParaRPr lang="en-US" sz="16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4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11" name="Рисунок 1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412776"/>
            <a:ext cx="756696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467544" y="386104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ru-RU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Гауса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(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Gauss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)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539552" y="4509120"/>
          <a:ext cx="2486025" cy="1122362"/>
        </p:xfrm>
        <a:graphic>
          <a:graphicData uri="http://schemas.openxmlformats.org/presentationml/2006/ole">
            <p:oleObj spid="_x0000_s187397" name="Equation" r:id="rId5" imgW="1180800" imgH="533160" progId="Equation.DSMT4">
              <p:embed/>
            </p:oleObj>
          </a:graphicData>
        </a:graphic>
      </p:graphicFrame>
      <p:graphicFrame>
        <p:nvGraphicFramePr>
          <p:cNvPr id="187398" name="Object 6"/>
          <p:cNvGraphicFramePr>
            <a:graphicFrameLocks noChangeAspect="1"/>
          </p:cNvGraphicFramePr>
          <p:nvPr/>
        </p:nvGraphicFramePr>
        <p:xfrm>
          <a:off x="3419872" y="4869160"/>
          <a:ext cx="1122362" cy="481012"/>
        </p:xfrm>
        <a:graphic>
          <a:graphicData uri="http://schemas.openxmlformats.org/presentationml/2006/ole">
            <p:oleObj spid="_x0000_s187398" name="Equation" r:id="rId6" imgW="533160" imgH="228600" progId="Equation.DSMT4">
              <p:embed/>
            </p:oleObj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535788" y="4905788"/>
            <a:ext cx="34925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 гладкости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5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Oren–</a:t>
            </a:r>
            <a:r>
              <a:rPr lang="en-US" sz="20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Nayar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8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060848"/>
            <a:ext cx="275953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84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36912"/>
            <a:ext cx="387667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156176" y="3356992"/>
            <a:ext cx="22322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непрозрачных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диффузных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поверхностей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Микрофасеточные</a:t>
            </a:r>
            <a:r>
              <a:rPr lang="ru-RU" sz="2800" dirty="0" smtClean="0"/>
              <a:t> модели освещения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6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 Модель </a:t>
            </a:r>
            <a:r>
              <a:rPr lang="en-US" sz="2000" dirty="0" smtClean="0"/>
              <a:t>Cook-Torrance</a:t>
            </a: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64876" name="Object 12"/>
          <p:cNvGraphicFramePr>
            <a:graphicFrameLocks noChangeAspect="1"/>
          </p:cNvGraphicFramePr>
          <p:nvPr/>
        </p:nvGraphicFramePr>
        <p:xfrm>
          <a:off x="3706813" y="1839913"/>
          <a:ext cx="2057400" cy="989012"/>
        </p:xfrm>
        <a:graphic>
          <a:graphicData uri="http://schemas.openxmlformats.org/presentationml/2006/ole">
            <p:oleObj spid="_x0000_s164876" name="Equation" r:id="rId4" imgW="977760" imgH="469800" progId="Equation.DSMT4">
              <p:embed/>
            </p:oleObj>
          </a:graphicData>
        </a:graphic>
      </p:graphicFrame>
      <p:pic>
        <p:nvPicPr>
          <p:cNvPr id="164878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24944"/>
            <a:ext cx="3915654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4499992" y="2996952"/>
            <a:ext cx="1980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шероховатости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08104" y="4005064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самозатенения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0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4005064"/>
            <a:ext cx="4927625" cy="76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1" y="5013176"/>
            <a:ext cx="338231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Прямоугольник 41"/>
          <p:cNvSpPr/>
          <p:nvPr/>
        </p:nvSpPr>
        <p:spPr>
          <a:xfrm>
            <a:off x="3995936" y="494116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Френеля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64882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640" y="5445224"/>
            <a:ext cx="1080120" cy="30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883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96136" y="4941168"/>
            <a:ext cx="1768997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Анизотропные модели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19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7</a:t>
            </a:r>
            <a:r>
              <a:rPr lang="en-US" dirty="0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772816"/>
            <a:ext cx="7056784" cy="14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/>
              <a:t>Ward</a:t>
            </a:r>
          </a:p>
        </p:txBody>
      </p:sp>
      <p:pic>
        <p:nvPicPr>
          <p:cNvPr id="18944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4509120"/>
            <a:ext cx="3820833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Варианты отражения (падения)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1/5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pSp>
        <p:nvGrpSpPr>
          <p:cNvPr id="27" name="Группа 26"/>
          <p:cNvGrpSpPr/>
          <p:nvPr/>
        </p:nvGrpSpPr>
        <p:grpSpPr>
          <a:xfrm>
            <a:off x="684213" y="4797153"/>
            <a:ext cx="6553200" cy="1512168"/>
            <a:chOff x="684213" y="4797153"/>
            <a:chExt cx="6553200" cy="1512168"/>
          </a:xfrm>
        </p:grpSpPr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700338" y="4869160"/>
              <a:ext cx="4537075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не</a:t>
              </a:r>
              <a:r>
                <a:rPr lang="en-US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</a:t>
              </a: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блики на объекте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модели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Фонга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grpSp>
          <p:nvGrpSpPr>
            <p:cNvPr id="7" name="Group 27"/>
            <p:cNvGrpSpPr>
              <a:grpSpLocks/>
            </p:cNvGrpSpPr>
            <p:nvPr/>
          </p:nvGrpSpPr>
          <p:grpSpPr bwMode="auto">
            <a:xfrm>
              <a:off x="684213" y="4797153"/>
              <a:ext cx="1727547" cy="1512168"/>
              <a:chOff x="3651" y="2976"/>
              <a:chExt cx="1361" cy="1225"/>
            </a:xfrm>
          </p:grpSpPr>
          <p:sp>
            <p:nvSpPr>
              <p:cNvPr id="8" name="Oval 10" descr="Крупное конфетти"/>
              <p:cNvSpPr>
                <a:spLocks noChangeArrowheads="1"/>
              </p:cNvSpPr>
              <p:nvPr/>
            </p:nvSpPr>
            <p:spPr bwMode="auto">
              <a:xfrm rot="3063242">
                <a:off x="4295" y="3185"/>
                <a:ext cx="499" cy="913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Line 12"/>
              <p:cNvSpPr>
                <a:spLocks noChangeShapeType="1"/>
              </p:cNvSpPr>
              <p:nvPr/>
            </p:nvSpPr>
            <p:spPr bwMode="auto">
              <a:xfrm flipV="1">
                <a:off x="4241" y="2976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" name="Line 13"/>
              <p:cNvSpPr>
                <a:spLocks noChangeShapeType="1"/>
              </p:cNvSpPr>
              <p:nvPr/>
            </p:nvSpPr>
            <p:spPr bwMode="auto">
              <a:xfrm>
                <a:off x="3651" y="3295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" name="Rectangle 14"/>
              <p:cNvSpPr>
                <a:spLocks noChangeArrowheads="1"/>
              </p:cNvSpPr>
              <p:nvPr/>
            </p:nvSpPr>
            <p:spPr bwMode="auto">
              <a:xfrm>
                <a:off x="3651" y="3884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684213" y="1268760"/>
            <a:ext cx="7920235" cy="1511945"/>
            <a:chOff x="684213" y="1268760"/>
            <a:chExt cx="7920235" cy="1511945"/>
          </a:xfrm>
        </p:grpSpPr>
        <p:grpSp>
          <p:nvGrpSpPr>
            <p:cNvPr id="17" name="Group 25"/>
            <p:cNvGrpSpPr>
              <a:grpSpLocks/>
            </p:cNvGrpSpPr>
            <p:nvPr/>
          </p:nvGrpSpPr>
          <p:grpSpPr bwMode="auto">
            <a:xfrm>
              <a:off x="684213" y="1268760"/>
              <a:ext cx="1727547" cy="1511945"/>
              <a:chOff x="3515" y="617"/>
              <a:chExt cx="1361" cy="1225"/>
            </a:xfrm>
          </p:grpSpPr>
          <p:sp>
            <p:nvSpPr>
              <p:cNvPr id="18" name="Line 21"/>
              <p:cNvSpPr>
                <a:spLocks noChangeShapeType="1"/>
              </p:cNvSpPr>
              <p:nvPr/>
            </p:nvSpPr>
            <p:spPr bwMode="auto">
              <a:xfrm flipV="1">
                <a:off x="4105" y="617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Line 22"/>
              <p:cNvSpPr>
                <a:spLocks noChangeShapeType="1"/>
              </p:cNvSpPr>
              <p:nvPr/>
            </p:nvSpPr>
            <p:spPr bwMode="auto">
              <a:xfrm>
                <a:off x="3515" y="936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Rectangle 23"/>
              <p:cNvSpPr>
                <a:spLocks noChangeArrowheads="1"/>
              </p:cNvSpPr>
              <p:nvPr/>
            </p:nvSpPr>
            <p:spPr bwMode="auto">
              <a:xfrm>
                <a:off x="3515" y="1525"/>
                <a:ext cx="1361" cy="317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Line 24"/>
              <p:cNvSpPr>
                <a:spLocks noChangeShapeType="1"/>
              </p:cNvSpPr>
              <p:nvPr/>
            </p:nvSpPr>
            <p:spPr bwMode="auto">
              <a:xfrm flipV="1">
                <a:off x="4105" y="935"/>
                <a:ext cx="589" cy="59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3" name="Text Box 4"/>
            <p:cNvSpPr txBox="1">
              <a:spLocks noChangeArrowheads="1"/>
            </p:cNvSpPr>
            <p:nvPr/>
          </p:nvSpPr>
          <p:spPr bwMode="auto">
            <a:xfrm>
              <a:off x="2627784" y="1340768"/>
              <a:ext cx="5976664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отражение (</a:t>
              </a:r>
              <a:r>
                <a:rPr lang="en-US" sz="2000" i="1" dirty="0" err="1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specular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reflections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зеркальная поверхность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отражения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84213" y="3068960"/>
            <a:ext cx="7918921" cy="1439465"/>
            <a:chOff x="684213" y="3068960"/>
            <a:chExt cx="7918921" cy="1439465"/>
          </a:xfrm>
        </p:grpSpPr>
        <p:grpSp>
          <p:nvGrpSpPr>
            <p:cNvPr id="12" name="Group 26"/>
            <p:cNvGrpSpPr>
              <a:grpSpLocks/>
            </p:cNvGrpSpPr>
            <p:nvPr/>
          </p:nvGrpSpPr>
          <p:grpSpPr bwMode="auto">
            <a:xfrm>
              <a:off x="684213" y="3068960"/>
              <a:ext cx="1799555" cy="1439465"/>
              <a:chOff x="3606" y="1752"/>
              <a:chExt cx="1361" cy="1224"/>
            </a:xfrm>
          </p:grpSpPr>
          <p:sp>
            <p:nvSpPr>
              <p:cNvPr id="13" name="Oval 17"/>
              <p:cNvSpPr>
                <a:spLocks noChangeArrowheads="1"/>
              </p:cNvSpPr>
              <p:nvPr/>
            </p:nvSpPr>
            <p:spPr bwMode="auto">
              <a:xfrm rot="3063242">
                <a:off x="3805" y="2263"/>
                <a:ext cx="680" cy="680"/>
              </a:xfrm>
              <a:prstGeom prst="ellipse">
                <a:avLst/>
              </a:prstGeom>
              <a:pattFill prst="lgConfetti">
                <a:fgClr>
                  <a:srgbClr val="0000FF"/>
                </a:fgClr>
                <a:bgClr>
                  <a:schemeClr val="bg1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V="1">
                <a:off x="4196" y="1752"/>
                <a:ext cx="0" cy="907"/>
              </a:xfrm>
              <a:prstGeom prst="line">
                <a:avLst/>
              </a:prstGeom>
              <a:noFill/>
              <a:ln w="38100">
                <a:solidFill>
                  <a:srgbClr val="000080"/>
                </a:solidFill>
                <a:round/>
                <a:headEnd/>
                <a:tailEnd type="arrow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>
                <a:off x="3606" y="2071"/>
                <a:ext cx="590" cy="589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 type="stealth" w="med" len="med"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" name="Rectangle 20"/>
              <p:cNvSpPr>
                <a:spLocks noChangeArrowheads="1"/>
              </p:cNvSpPr>
              <p:nvPr/>
            </p:nvSpPr>
            <p:spPr bwMode="auto">
              <a:xfrm>
                <a:off x="3606" y="2660"/>
                <a:ext cx="1361" cy="316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4" name="Text Box 4"/>
            <p:cNvSpPr txBox="1">
              <a:spLocks noChangeArrowheads="1"/>
            </p:cNvSpPr>
            <p:nvPr/>
          </p:nvSpPr>
          <p:spPr bwMode="auto">
            <a:xfrm>
              <a:off x="2627784" y="3068960"/>
              <a:ext cx="5975350" cy="1092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Идеальное 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рассеяние (</a:t>
              </a:r>
              <a:r>
                <a:rPr lang="en-US" sz="2000" i="1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diffuse scattering</a:t>
              </a:r>
              <a:r>
                <a:rPr lang="ru-RU" sz="20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)</a:t>
              </a:r>
              <a:endParaRPr lang="ru-RU" sz="20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матовая поверхность (бумага)</a:t>
              </a:r>
            </a:p>
            <a:p>
              <a:pPr marL="742950" lvl="1" indent="-285750">
                <a:buFontTx/>
                <a:buChar char="•"/>
              </a:pPr>
              <a:r>
                <a:rPr lang="ru-RU" sz="20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 закон Ламберта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err="1" smtClean="0"/>
              <a:t>Нефотореалистичные</a:t>
            </a:r>
            <a:r>
              <a:rPr lang="ru-RU" sz="2800" dirty="0" smtClean="0"/>
              <a:t> модели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20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38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r>
              <a:rPr lang="en-US" dirty="0" smtClean="0"/>
              <a:t>3 </a:t>
            </a:r>
            <a:r>
              <a:rPr lang="ru-RU" dirty="0" smtClean="0"/>
              <a:t>Трехкомпонентная модель освещения</a:t>
            </a:r>
            <a:r>
              <a:rPr lang="en-US" dirty="0" smtClean="0"/>
              <a:t>  [</a:t>
            </a:r>
            <a:r>
              <a:rPr lang="ru-RU" dirty="0" smtClean="0"/>
              <a:t>8</a:t>
            </a:r>
            <a:r>
              <a:rPr lang="en-US" smtClean="0"/>
              <a:t>/</a:t>
            </a:r>
            <a:r>
              <a:rPr lang="ru-RU" dirty="0" smtClean="0"/>
              <a:t>8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95536" y="1340768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 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М</a:t>
            </a:r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одели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Gooch И Hemispheric lighting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3964994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 Модель </a:t>
            </a:r>
            <a:r>
              <a:rPr lang="en-US" sz="2000" dirty="0" smtClean="0"/>
              <a:t>Bidirectional lighting</a:t>
            </a: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1331640" y="1844824"/>
          <a:ext cx="3024336" cy="1008112"/>
        </p:xfrm>
        <a:graphic>
          <a:graphicData uri="http://schemas.openxmlformats.org/presentationml/2006/ole">
            <p:oleObj spid="_x0000_s191491" name="Equation" r:id="rId4" imgW="1714320" imgH="571320" progId="Equation.DSMT4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1331641" y="4437112"/>
          <a:ext cx="4968552" cy="581684"/>
        </p:xfrm>
        <a:graphic>
          <a:graphicData uri="http://schemas.openxmlformats.org/presentationml/2006/ole">
            <p:oleObj spid="_x0000_s191492" name="Equation" r:id="rId5" imgW="2603160" imgH="304560" progId="Equation.DSMT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Зеркальное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</a:t>
            </a:r>
            <a:r>
              <a:rPr lang="en-US" sz="2400" dirty="0" err="1" smtClean="0"/>
              <a:t>specular</a:t>
            </a:r>
            <a:r>
              <a:rPr lang="en-US" sz="2400" dirty="0" smtClean="0"/>
              <a:t> reflections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2/5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3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26" name="Line 5"/>
          <p:cNvSpPr>
            <a:spLocks noChangeShapeType="1"/>
          </p:cNvSpPr>
          <p:nvPr/>
        </p:nvSpPr>
        <p:spPr bwMode="auto">
          <a:xfrm flipV="1">
            <a:off x="2184773" y="2314302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2044491" y="2003152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28" name="Line 7"/>
          <p:cNvSpPr>
            <a:spLocks noChangeShapeType="1"/>
          </p:cNvSpPr>
          <p:nvPr/>
        </p:nvSpPr>
        <p:spPr bwMode="auto">
          <a:xfrm>
            <a:off x="1141786" y="2407964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903661" y="2080939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sp>
        <p:nvSpPr>
          <p:cNvPr id="30" name="Line 13"/>
          <p:cNvSpPr>
            <a:spLocks noChangeAspect="1" noChangeShapeType="1"/>
          </p:cNvSpPr>
          <p:nvPr/>
        </p:nvSpPr>
        <p:spPr bwMode="auto">
          <a:xfrm rot="8100000" flipH="1">
            <a:off x="1899817" y="2919933"/>
            <a:ext cx="1727200" cy="246062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1427536" y="2441302"/>
            <a:ext cx="852487" cy="342900"/>
            <a:chOff x="973" y="2523"/>
            <a:chExt cx="537" cy="216"/>
          </a:xfrm>
        </p:grpSpPr>
        <p:sp>
          <p:nvSpPr>
            <p:cNvPr id="33" name="AutoShape 16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34" name="Object 17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0" name="Equation" r:id="rId4" imgW="126720" imgH="177480" progId="Equation.DSMT4">
                <p:embed/>
              </p:oleObj>
            </a:graphicData>
          </a:graphic>
        </p:graphicFrame>
      </p:grpSp>
      <p:sp>
        <p:nvSpPr>
          <p:cNvPr id="35" name="AutoShape 65"/>
          <p:cNvSpPr>
            <a:spLocks noChangeArrowheads="1"/>
          </p:cNvSpPr>
          <p:nvPr/>
        </p:nvSpPr>
        <p:spPr bwMode="auto">
          <a:xfrm>
            <a:off x="3807198" y="2873102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6" name="AutoShape 66"/>
          <p:cNvSpPr>
            <a:spLocks noChangeArrowheads="1"/>
          </p:cNvSpPr>
          <p:nvPr/>
        </p:nvSpPr>
        <p:spPr bwMode="auto">
          <a:xfrm>
            <a:off x="638548" y="1793602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7" name="Line 72"/>
          <p:cNvSpPr>
            <a:spLocks noChangeAspect="1" noChangeShapeType="1"/>
          </p:cNvSpPr>
          <p:nvPr/>
        </p:nvSpPr>
        <p:spPr bwMode="auto">
          <a:xfrm flipV="1">
            <a:off x="2176836" y="2812777"/>
            <a:ext cx="1557337" cy="1003300"/>
          </a:xfrm>
          <a:prstGeom prst="line">
            <a:avLst/>
          </a:prstGeom>
          <a:noFill/>
          <a:ln w="31750">
            <a:solidFill>
              <a:srgbClr val="333399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pSp>
        <p:nvGrpSpPr>
          <p:cNvPr id="38" name="Group 73"/>
          <p:cNvGrpSpPr>
            <a:grpSpLocks/>
          </p:cNvGrpSpPr>
          <p:nvPr/>
        </p:nvGrpSpPr>
        <p:grpSpPr bwMode="auto">
          <a:xfrm>
            <a:off x="2151436" y="2441302"/>
            <a:ext cx="852487" cy="342900"/>
            <a:chOff x="973" y="2523"/>
            <a:chExt cx="537" cy="216"/>
          </a:xfrm>
        </p:grpSpPr>
        <p:sp>
          <p:nvSpPr>
            <p:cNvPr id="39" name="AutoShape 74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0" name="Object 75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5171" name="Equation" r:id="rId5" imgW="126720" imgH="177480" progId="Equation.DSMT4">
                <p:embed/>
              </p:oleObj>
            </a:graphicData>
          </a:graphic>
        </p:graphicFrame>
      </p:grpSp>
      <p:grpSp>
        <p:nvGrpSpPr>
          <p:cNvPr id="41" name="Group 84"/>
          <p:cNvGrpSpPr>
            <a:grpSpLocks/>
          </p:cNvGrpSpPr>
          <p:nvPr/>
        </p:nvGrpSpPr>
        <p:grpSpPr bwMode="auto">
          <a:xfrm>
            <a:off x="2695948" y="2882627"/>
            <a:ext cx="452438" cy="339725"/>
            <a:chOff x="1772" y="2801"/>
            <a:chExt cx="285" cy="214"/>
          </a:xfrm>
        </p:grpSpPr>
        <p:sp>
          <p:nvSpPr>
            <p:cNvPr id="42" name="AutoShape 77"/>
            <p:cNvSpPr>
              <a:spLocks noChangeArrowheads="1"/>
            </p:cNvSpPr>
            <p:nvPr/>
          </p:nvSpPr>
          <p:spPr bwMode="auto">
            <a:xfrm rot="2650970">
              <a:off x="1772" y="2924"/>
              <a:ext cx="272" cy="91"/>
            </a:xfrm>
            <a:prstGeom prst="curvedDownArrow">
              <a:avLst>
                <a:gd name="adj1" fmla="val 23621"/>
                <a:gd name="adj2" fmla="val 8340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43" name="Object 78"/>
            <p:cNvGraphicFramePr>
              <a:graphicFrameLocks noChangeAspect="1"/>
            </p:cNvGraphicFramePr>
            <p:nvPr/>
          </p:nvGraphicFramePr>
          <p:xfrm>
            <a:off x="1921" y="2801"/>
            <a:ext cx="136" cy="159"/>
          </p:xfrm>
          <a:graphic>
            <a:graphicData uri="http://schemas.openxmlformats.org/presentationml/2006/ole">
              <p:oleObj spid="_x0000_s135172" name="Equation" r:id="rId6" imgW="139680" imgH="164880" progId="Equation.DSMT4">
                <p:embed/>
              </p:oleObj>
            </a:graphicData>
          </a:graphic>
        </p:graphicFrame>
      </p:grpSp>
      <p:sp>
        <p:nvSpPr>
          <p:cNvPr id="44" name="Text Box 85"/>
          <p:cNvSpPr txBox="1">
            <a:spLocks noChangeArrowheads="1"/>
          </p:cNvSpPr>
          <p:nvPr/>
        </p:nvSpPr>
        <p:spPr bwMode="auto">
          <a:xfrm>
            <a:off x="3203848" y="2051556"/>
            <a:ext cx="32573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R</a:t>
            </a:r>
            <a:endParaRPr lang="ru-RU" i="1" dirty="0">
              <a:latin typeface="+mn-lt"/>
            </a:endParaRPr>
          </a:p>
        </p:txBody>
      </p:sp>
      <p:sp>
        <p:nvSpPr>
          <p:cNvPr id="46" name="Text Box 88"/>
          <p:cNvSpPr txBox="1">
            <a:spLocks noChangeArrowheads="1"/>
          </p:cNvSpPr>
          <p:nvPr/>
        </p:nvSpPr>
        <p:spPr bwMode="auto">
          <a:xfrm>
            <a:off x="3662736" y="2558231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V</a:t>
            </a:r>
            <a:endParaRPr lang="ru-RU" i="1" dirty="0">
              <a:latin typeface="+mn-lt"/>
            </a:endParaRPr>
          </a:p>
        </p:txBody>
      </p:sp>
      <p:graphicFrame>
        <p:nvGraphicFramePr>
          <p:cNvPr id="48" name="Объект 47"/>
          <p:cNvGraphicFramePr>
            <a:graphicFrameLocks noChangeAspect="1"/>
          </p:cNvGraphicFramePr>
          <p:nvPr/>
        </p:nvGraphicFramePr>
        <p:xfrm>
          <a:off x="1187624" y="5128405"/>
          <a:ext cx="2016224" cy="748867"/>
        </p:xfrm>
        <a:graphic>
          <a:graphicData uri="http://schemas.openxmlformats.org/presentationml/2006/ole">
            <p:oleObj spid="_x0000_s135175" name="Формула" r:id="rId7" imgW="1231560" imgH="457200" progId="">
              <p:embed/>
            </p:oleObj>
          </a:graphicData>
        </a:graphic>
      </p:graphicFrame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228184" y="1124744"/>
            <a:ext cx="21964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22107" y="1556792"/>
          <a:ext cx="2623517" cy="504056"/>
        </p:xfrm>
        <a:graphic>
          <a:graphicData uri="http://schemas.openxmlformats.org/presentationml/2006/ole">
            <p:oleObj spid="_x0000_s135177" name="Формула" r:id="rId8" imgW="1257120" imgH="24120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44208" y="2276912"/>
          <a:ext cx="259534" cy="360000"/>
        </p:xfrm>
        <a:graphic>
          <a:graphicData uri="http://schemas.openxmlformats.org/presentationml/2006/ole">
            <p:oleObj spid="_x0000_s135178" name="Формула" r:id="rId9" imgW="164880" imgH="22860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44208" y="2852976"/>
          <a:ext cx="300000" cy="360000"/>
        </p:xfrm>
        <a:graphic>
          <a:graphicData uri="http://schemas.openxmlformats.org/presentationml/2006/ole">
            <p:oleObj spid="_x0000_s135179" name="Формула" r:id="rId10" imgW="190440" imgH="22860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44208" y="3429040"/>
          <a:ext cx="278940" cy="360000"/>
        </p:xfrm>
        <a:graphic>
          <a:graphicData uri="http://schemas.openxmlformats.org/presentationml/2006/ole">
            <p:oleObj spid="_x0000_s135180" name="Формула" r:id="rId11" imgW="177480" imgH="228600" progId="">
              <p:embed/>
            </p:oleObj>
          </a:graphicData>
        </a:graphic>
      </p:graphicFrame>
      <p:graphicFrame>
        <p:nvGraphicFramePr>
          <p:cNvPr id="55" name="Объект 54"/>
          <p:cNvGraphicFramePr>
            <a:graphicFrameLocks noChangeAspect="1"/>
          </p:cNvGraphicFramePr>
          <p:nvPr/>
        </p:nvGraphicFramePr>
        <p:xfrm>
          <a:off x="6444208" y="3986402"/>
          <a:ext cx="256923" cy="360000"/>
        </p:xfrm>
        <a:graphic>
          <a:graphicData uri="http://schemas.openxmlformats.org/presentationml/2006/ole">
            <p:oleObj spid="_x0000_s135181" name="Формула" r:id="rId12" imgW="126720" imgH="17748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зеркальности</a:t>
            </a: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6732480" y="3852336"/>
            <a:ext cx="19439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блеска материала</a:t>
            </a:r>
          </a:p>
        </p:txBody>
      </p:sp>
      <p:sp>
        <p:nvSpPr>
          <p:cNvPr id="61" name="Text Box 114"/>
          <p:cNvSpPr txBox="1">
            <a:spLocks noChangeArrowheads="1"/>
          </p:cNvSpPr>
          <p:nvPr/>
        </p:nvSpPr>
        <p:spPr bwMode="auto">
          <a:xfrm>
            <a:off x="5148064" y="4695527"/>
            <a:ext cx="35108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sz="2400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Блинна-Фонга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7" name="Объект 66"/>
          <p:cNvGraphicFramePr>
            <a:graphicFrameLocks noChangeAspect="1"/>
          </p:cNvGraphicFramePr>
          <p:nvPr/>
        </p:nvGraphicFramePr>
        <p:xfrm>
          <a:off x="5849938" y="5157192"/>
          <a:ext cx="2225675" cy="503238"/>
        </p:xfrm>
        <a:graphic>
          <a:graphicData uri="http://schemas.openxmlformats.org/presentationml/2006/ole">
            <p:oleObj spid="_x0000_s135184" name="Формула" r:id="rId13" imgW="1066680" imgH="241200" progId="">
              <p:embed/>
            </p:oleObj>
          </a:graphicData>
        </a:graphic>
      </p:graphicFrame>
      <p:graphicFrame>
        <p:nvGraphicFramePr>
          <p:cNvPr id="68" name="Объект 67"/>
          <p:cNvGraphicFramePr>
            <a:graphicFrameLocks noChangeAspect="1"/>
          </p:cNvGraphicFramePr>
          <p:nvPr/>
        </p:nvGraphicFramePr>
        <p:xfrm>
          <a:off x="5518819" y="5805264"/>
          <a:ext cx="1141413" cy="331788"/>
        </p:xfrm>
        <a:graphic>
          <a:graphicData uri="http://schemas.openxmlformats.org/presentationml/2006/ole">
            <p:oleObj spid="_x0000_s135185" name="Формула" r:id="rId14" imgW="660240" imgH="190440" progId="">
              <p:embed/>
            </p:oleObj>
          </a:graphicData>
        </a:graphic>
      </p:graphicFrame>
      <p:sp>
        <p:nvSpPr>
          <p:cNvPr id="69" name="Text Box 4"/>
          <p:cNvSpPr txBox="1">
            <a:spLocks noChangeArrowheads="1"/>
          </p:cNvSpPr>
          <p:nvPr/>
        </p:nvSpPr>
        <p:spPr bwMode="auto">
          <a:xfrm>
            <a:off x="6588224" y="5751025"/>
            <a:ext cx="1944216" cy="43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вектор </a:t>
            </a:r>
            <a:r>
              <a:rPr lang="ru-RU" sz="1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полупути</a:t>
            </a:r>
            <a:endParaRPr lang="ru-RU" sz="1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lang="en-US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halfway vector</a:t>
            </a: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)</a:t>
            </a:r>
            <a:endParaRPr lang="ru-RU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Oval 4"/>
          <p:cNvSpPr>
            <a:spLocks noChangeArrowheads="1"/>
          </p:cNvSpPr>
          <p:nvPr/>
        </p:nvSpPr>
        <p:spPr bwMode="auto">
          <a:xfrm>
            <a:off x="2089523" y="3719239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 rot="10800000" flipH="1">
            <a:off x="611561" y="3765277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 animBg="1"/>
      <p:bldP spid="29" grpId="0"/>
      <p:bldP spid="30" grpId="0" animBg="1"/>
      <p:bldP spid="37" grpId="0" animBg="1"/>
      <p:bldP spid="44" grpId="0"/>
      <p:bldP spid="46" grpId="0"/>
      <p:bldP spid="50" grpId="0"/>
      <p:bldP spid="56" grpId="0"/>
      <p:bldP spid="57" grpId="0"/>
      <p:bldP spid="58" grpId="0"/>
      <p:bldP spid="59" grpId="0"/>
      <p:bldP spid="61" grpId="0"/>
      <p:bldP spid="69" grpId="0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Диффузионное (рассеянное) отражение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(diffuse</a:t>
            </a:r>
            <a:r>
              <a:rPr lang="ru-RU" sz="2400" dirty="0" smtClean="0"/>
              <a:t> </a:t>
            </a:r>
            <a:r>
              <a:rPr lang="en-US" sz="2400" dirty="0" smtClean="0"/>
              <a:t>scattering</a:t>
            </a:r>
            <a:r>
              <a:rPr lang="ru-RU" sz="2400" dirty="0" smtClean="0"/>
              <a:t>/</a:t>
            </a:r>
            <a:r>
              <a:rPr lang="en-US" sz="2400" dirty="0" smtClean="0"/>
              <a:t>light)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3/5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4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sp>
        <p:nvSpPr>
          <p:cNvPr id="50" name="Text Box 87"/>
          <p:cNvSpPr txBox="1">
            <a:spLocks noChangeArrowheads="1"/>
          </p:cNvSpPr>
          <p:nvPr/>
        </p:nvSpPr>
        <p:spPr bwMode="auto">
          <a:xfrm>
            <a:off x="6156176" y="1196752"/>
            <a:ext cx="27590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Ламберта</a:t>
            </a: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1" name="Объект 50"/>
          <p:cNvGraphicFramePr>
            <a:graphicFrameLocks noChangeAspect="1"/>
          </p:cNvGraphicFramePr>
          <p:nvPr/>
        </p:nvGraphicFramePr>
        <p:xfrm>
          <a:off x="6061075" y="1584325"/>
          <a:ext cx="2544763" cy="449263"/>
        </p:xfrm>
        <a:graphic>
          <a:graphicData uri="http://schemas.openxmlformats.org/presentationml/2006/ole">
            <p:oleObj spid="_x0000_s136198" name="Формула" r:id="rId4" imgW="1218960" imgH="215640" progId="">
              <p:embed/>
            </p:oleObj>
          </a:graphicData>
        </a:graphic>
      </p:graphicFrame>
      <p:graphicFrame>
        <p:nvGraphicFramePr>
          <p:cNvPr id="52" name="Объект 51"/>
          <p:cNvGraphicFramePr>
            <a:graphicFrameLocks noChangeAspect="1"/>
          </p:cNvGraphicFramePr>
          <p:nvPr/>
        </p:nvGraphicFramePr>
        <p:xfrm>
          <a:off x="6423025" y="2286000"/>
          <a:ext cx="301625" cy="341313"/>
        </p:xfrm>
        <a:graphic>
          <a:graphicData uri="http://schemas.openxmlformats.org/presentationml/2006/ole">
            <p:oleObj spid="_x0000_s136199" name="Формула" r:id="rId5" imgW="190440" imgH="215640" progId="">
              <p:embed/>
            </p:oleObj>
          </a:graphicData>
        </a:graphic>
      </p:graphicFrame>
      <p:graphicFrame>
        <p:nvGraphicFramePr>
          <p:cNvPr id="53" name="Объект 52"/>
          <p:cNvGraphicFramePr>
            <a:graphicFrameLocks noChangeAspect="1"/>
          </p:cNvGraphicFramePr>
          <p:nvPr/>
        </p:nvGraphicFramePr>
        <p:xfrm>
          <a:off x="6434138" y="2862263"/>
          <a:ext cx="319087" cy="341312"/>
        </p:xfrm>
        <a:graphic>
          <a:graphicData uri="http://schemas.openxmlformats.org/presentationml/2006/ole">
            <p:oleObj spid="_x0000_s136200" name="Формула" r:id="rId6" imgW="203040" imgH="215640" progId="">
              <p:embed/>
            </p:oleObj>
          </a:graphicData>
        </a:graphic>
      </p:graphicFrame>
      <p:graphicFrame>
        <p:nvGraphicFramePr>
          <p:cNvPr id="54" name="Объект 53"/>
          <p:cNvGraphicFramePr>
            <a:graphicFrameLocks noChangeAspect="1"/>
          </p:cNvGraphicFramePr>
          <p:nvPr/>
        </p:nvGraphicFramePr>
        <p:xfrm>
          <a:off x="6434138" y="3438525"/>
          <a:ext cx="300037" cy="339725"/>
        </p:xfrm>
        <a:graphic>
          <a:graphicData uri="http://schemas.openxmlformats.org/presentationml/2006/ole">
            <p:oleObj spid="_x0000_s136201" name="Формула" r:id="rId7" imgW="190440" imgH="215640" progId="">
              <p:embed/>
            </p:oleObj>
          </a:graphicData>
        </a:graphic>
      </p:graphicFrame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6732240" y="2154341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диффузионная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</p:txBody>
      </p:sp>
      <p:sp>
        <p:nvSpPr>
          <p:cNvPr id="57" name="Text Box 4"/>
          <p:cNvSpPr txBox="1">
            <a:spLocks noChangeArrowheads="1"/>
          </p:cNvSpPr>
          <p:nvPr/>
        </p:nvSpPr>
        <p:spPr bwMode="auto">
          <a:xfrm>
            <a:off x="6732480" y="2708919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</a:t>
            </a:r>
          </a:p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падающего света</a:t>
            </a: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6732480" y="3284983"/>
            <a:ext cx="1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</a:p>
          <a:p>
            <a:pPr marL="342900" indent="-342900">
              <a:spcBef>
                <a:spcPts val="0"/>
              </a:spcBef>
            </a:pPr>
            <a:r>
              <a:rPr lang="ru-RU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диффузии</a:t>
            </a: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 flipV="1">
            <a:off x="2112765" y="1933476"/>
            <a:ext cx="0" cy="1500187"/>
          </a:xfrm>
          <a:prstGeom prst="line">
            <a:avLst/>
          </a:prstGeom>
          <a:noFill/>
          <a:ln w="25400">
            <a:solidFill>
              <a:srgbClr val="000080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1944490" y="1622326"/>
            <a:ext cx="3508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N</a:t>
            </a:r>
            <a:endParaRPr lang="ru-RU" i="1" dirty="0">
              <a:latin typeface="+mn-lt"/>
            </a:endParaRPr>
          </a:p>
        </p:txBody>
      </p:sp>
      <p:sp>
        <p:nvSpPr>
          <p:cNvPr id="49" name="Line 11"/>
          <p:cNvSpPr>
            <a:spLocks noChangeShapeType="1"/>
          </p:cNvSpPr>
          <p:nvPr/>
        </p:nvSpPr>
        <p:spPr bwMode="auto">
          <a:xfrm>
            <a:off x="1069778" y="2027138"/>
            <a:ext cx="973137" cy="1338263"/>
          </a:xfrm>
          <a:prstGeom prst="line">
            <a:avLst/>
          </a:prstGeom>
          <a:noFill/>
          <a:ln w="25400">
            <a:solidFill>
              <a:srgbClr val="FF00FF"/>
            </a:solidFill>
            <a:round/>
            <a:headEnd type="stealth" w="med" len="med"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0" name="Text Box 12"/>
          <p:cNvSpPr txBox="1">
            <a:spLocks noChangeArrowheads="1"/>
          </p:cNvSpPr>
          <p:nvPr/>
        </p:nvSpPr>
        <p:spPr bwMode="auto">
          <a:xfrm>
            <a:off x="831653" y="1700113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i="1" dirty="0">
                <a:latin typeface="+mn-lt"/>
              </a:rPr>
              <a:t>L</a:t>
            </a:r>
            <a:endParaRPr lang="ru-RU" i="1" dirty="0">
              <a:latin typeface="+mn-lt"/>
            </a:endParaRPr>
          </a:p>
        </p:txBody>
      </p:sp>
      <p:grpSp>
        <p:nvGrpSpPr>
          <p:cNvPr id="62" name="Group 18"/>
          <p:cNvGrpSpPr>
            <a:grpSpLocks/>
          </p:cNvGrpSpPr>
          <p:nvPr/>
        </p:nvGrpSpPr>
        <p:grpSpPr bwMode="auto">
          <a:xfrm>
            <a:off x="1542853" y="2827238"/>
            <a:ext cx="1195387" cy="738188"/>
            <a:chOff x="1519" y="2819"/>
            <a:chExt cx="572" cy="357"/>
          </a:xfrm>
        </p:grpSpPr>
        <p:sp>
          <p:nvSpPr>
            <p:cNvPr id="63" name="Line 9"/>
            <p:cNvSpPr>
              <a:spLocks noChangeShapeType="1"/>
            </p:cNvSpPr>
            <p:nvPr/>
          </p:nvSpPr>
          <p:spPr bwMode="auto">
            <a:xfrm flipH="1" flipV="1">
              <a:off x="1519" y="2931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" name="Line 15"/>
            <p:cNvSpPr>
              <a:spLocks noChangeShapeType="1"/>
            </p:cNvSpPr>
            <p:nvPr/>
          </p:nvSpPr>
          <p:spPr bwMode="auto">
            <a:xfrm rot="5400000" flipH="1" flipV="1">
              <a:off x="1746" y="2885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" name="Line 16"/>
            <p:cNvSpPr>
              <a:spLocks noChangeShapeType="1"/>
            </p:cNvSpPr>
            <p:nvPr/>
          </p:nvSpPr>
          <p:spPr bwMode="auto">
            <a:xfrm rot="2700000" flipH="1" flipV="1">
              <a:off x="1628" y="286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" name="Line 17"/>
            <p:cNvSpPr>
              <a:spLocks noChangeShapeType="1"/>
            </p:cNvSpPr>
            <p:nvPr/>
          </p:nvSpPr>
          <p:spPr bwMode="auto">
            <a:xfrm rot="8100000" flipH="1" flipV="1">
              <a:off x="1819" y="2994"/>
              <a:ext cx="272" cy="18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" name="Group 128"/>
          <p:cNvGrpSpPr>
            <a:grpSpLocks/>
          </p:cNvGrpSpPr>
          <p:nvPr/>
        </p:nvGrpSpPr>
        <p:grpSpPr bwMode="auto">
          <a:xfrm>
            <a:off x="1355528" y="2060476"/>
            <a:ext cx="852487" cy="342900"/>
            <a:chOff x="973" y="2523"/>
            <a:chExt cx="537" cy="216"/>
          </a:xfrm>
        </p:grpSpPr>
        <p:sp>
          <p:nvSpPr>
            <p:cNvPr id="72" name="AutoShape 20"/>
            <p:cNvSpPr>
              <a:spLocks noChangeArrowheads="1"/>
            </p:cNvSpPr>
            <p:nvPr/>
          </p:nvSpPr>
          <p:spPr bwMode="auto">
            <a:xfrm>
              <a:off x="973" y="2679"/>
              <a:ext cx="537" cy="60"/>
            </a:xfrm>
            <a:prstGeom prst="curvedDownArrow">
              <a:avLst>
                <a:gd name="adj1" fmla="val 70730"/>
                <a:gd name="adj2" fmla="val 249730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73" name="Object 23"/>
            <p:cNvGraphicFramePr>
              <a:graphicFrameLocks noChangeAspect="1"/>
            </p:cNvGraphicFramePr>
            <p:nvPr/>
          </p:nvGraphicFramePr>
          <p:xfrm>
            <a:off x="1158" y="2523"/>
            <a:ext cx="124" cy="171"/>
          </p:xfrm>
          <a:graphic>
            <a:graphicData uri="http://schemas.openxmlformats.org/presentationml/2006/ole">
              <p:oleObj spid="_x0000_s136205" name="Equation" r:id="rId8" imgW="126720" imgH="177480" progId="Equation.DSMT4">
                <p:embed/>
              </p:oleObj>
            </a:graphicData>
          </a:graphic>
        </p:graphicFrame>
      </p:grpSp>
      <p:sp>
        <p:nvSpPr>
          <p:cNvPr id="74" name="AutoShape 135"/>
          <p:cNvSpPr>
            <a:spLocks noChangeArrowheads="1"/>
          </p:cNvSpPr>
          <p:nvPr/>
        </p:nvSpPr>
        <p:spPr bwMode="auto">
          <a:xfrm>
            <a:off x="566540" y="1412776"/>
            <a:ext cx="287338" cy="287337"/>
          </a:xfrm>
          <a:prstGeom prst="sun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AutoShape 136"/>
          <p:cNvSpPr>
            <a:spLocks noChangeArrowheads="1"/>
          </p:cNvSpPr>
          <p:nvPr/>
        </p:nvSpPr>
        <p:spPr bwMode="auto">
          <a:xfrm>
            <a:off x="2943028" y="2636738"/>
            <a:ext cx="215900" cy="2159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6" name="Group 133"/>
          <p:cNvGrpSpPr>
            <a:grpSpLocks/>
          </p:cNvGrpSpPr>
          <p:nvPr/>
        </p:nvGrpSpPr>
        <p:grpSpPr bwMode="auto">
          <a:xfrm>
            <a:off x="467547" y="4581130"/>
            <a:ext cx="942975" cy="1652588"/>
            <a:chOff x="2517" y="1041"/>
            <a:chExt cx="594" cy="1041"/>
          </a:xfrm>
        </p:grpSpPr>
        <p:sp>
          <p:nvSpPr>
            <p:cNvPr id="77" name="Line 40"/>
            <p:cNvSpPr>
              <a:spLocks noChangeShapeType="1"/>
            </p:cNvSpPr>
            <p:nvPr/>
          </p:nvSpPr>
          <p:spPr bwMode="auto">
            <a:xfrm>
              <a:off x="2563" y="1707"/>
              <a:ext cx="544" cy="0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Line 41"/>
            <p:cNvSpPr>
              <a:spLocks noChangeShapeType="1"/>
            </p:cNvSpPr>
            <p:nvPr/>
          </p:nvSpPr>
          <p:spPr bwMode="auto">
            <a:xfrm>
              <a:off x="2699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Line 42"/>
            <p:cNvSpPr>
              <a:spLocks noChangeShapeType="1"/>
            </p:cNvSpPr>
            <p:nvPr/>
          </p:nvSpPr>
          <p:spPr bwMode="auto">
            <a:xfrm>
              <a:off x="2835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Line 43"/>
            <p:cNvSpPr>
              <a:spLocks noChangeShapeType="1"/>
            </p:cNvSpPr>
            <p:nvPr/>
          </p:nvSpPr>
          <p:spPr bwMode="auto">
            <a:xfrm>
              <a:off x="2971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Text Box 46"/>
            <p:cNvSpPr txBox="1">
              <a:spLocks noChangeArrowheads="1"/>
            </p:cNvSpPr>
            <p:nvPr/>
          </p:nvSpPr>
          <p:spPr bwMode="auto">
            <a:xfrm>
              <a:off x="2517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макс.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  <a:endParaRPr lang="ru-RU" sz="1400" dirty="0">
                <a:latin typeface="Verdana" pitchFamily="34" charset="0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82" name="Text Box 62"/>
            <p:cNvSpPr txBox="1">
              <a:spLocks noChangeArrowheads="1"/>
            </p:cNvSpPr>
            <p:nvPr/>
          </p:nvSpPr>
          <p:spPr bwMode="auto">
            <a:xfrm>
              <a:off x="2744" y="1041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83" name="Group 134"/>
          <p:cNvGrpSpPr>
            <a:grpSpLocks/>
          </p:cNvGrpSpPr>
          <p:nvPr/>
        </p:nvGrpSpPr>
        <p:grpSpPr bwMode="auto">
          <a:xfrm>
            <a:off x="1691677" y="4577804"/>
            <a:ext cx="942975" cy="1676400"/>
            <a:chOff x="3188" y="1026"/>
            <a:chExt cx="594" cy="1056"/>
          </a:xfrm>
        </p:grpSpPr>
        <p:sp>
          <p:nvSpPr>
            <p:cNvPr id="84" name="Line 49"/>
            <p:cNvSpPr>
              <a:spLocks noChangeShapeType="1"/>
            </p:cNvSpPr>
            <p:nvPr/>
          </p:nvSpPr>
          <p:spPr bwMode="auto">
            <a:xfrm>
              <a:off x="3414" y="1507"/>
              <a:ext cx="318" cy="27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Line 50"/>
            <p:cNvSpPr>
              <a:spLocks noChangeShapeType="1"/>
            </p:cNvSpPr>
            <p:nvPr/>
          </p:nvSpPr>
          <p:spPr bwMode="auto">
            <a:xfrm>
              <a:off x="3370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Line 51"/>
            <p:cNvSpPr>
              <a:spLocks noChangeShapeType="1"/>
            </p:cNvSpPr>
            <p:nvPr/>
          </p:nvSpPr>
          <p:spPr bwMode="auto">
            <a:xfrm flipH="1">
              <a:off x="3505" y="1208"/>
              <a:ext cx="1" cy="3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Line 52"/>
            <p:cNvSpPr>
              <a:spLocks noChangeShapeType="1"/>
            </p:cNvSpPr>
            <p:nvPr/>
          </p:nvSpPr>
          <p:spPr bwMode="auto">
            <a:xfrm>
              <a:off x="3642" y="120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Text Box 53"/>
            <p:cNvSpPr txBox="1">
              <a:spLocks noChangeArrowheads="1"/>
            </p:cNvSpPr>
            <p:nvPr/>
          </p:nvSpPr>
          <p:spPr bwMode="auto">
            <a:xfrm>
              <a:off x="3188" y="175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сред.</a:t>
              </a:r>
              <a:b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89" name="Text Box 76"/>
            <p:cNvSpPr txBox="1">
              <a:spLocks noChangeArrowheads="1"/>
            </p:cNvSpPr>
            <p:nvPr/>
          </p:nvSpPr>
          <p:spPr bwMode="auto">
            <a:xfrm>
              <a:off x="3414" y="1026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0" name="Group 79"/>
          <p:cNvGrpSpPr>
            <a:grpSpLocks/>
          </p:cNvGrpSpPr>
          <p:nvPr/>
        </p:nvGrpSpPr>
        <p:grpSpPr bwMode="auto">
          <a:xfrm>
            <a:off x="2843812" y="4603204"/>
            <a:ext cx="942975" cy="1651000"/>
            <a:chOff x="4322" y="2402"/>
            <a:chExt cx="594" cy="1040"/>
          </a:xfrm>
        </p:grpSpPr>
        <p:sp>
          <p:nvSpPr>
            <p:cNvPr id="91" name="Line 56"/>
            <p:cNvSpPr>
              <a:spLocks noChangeShapeType="1"/>
            </p:cNvSpPr>
            <p:nvPr/>
          </p:nvSpPr>
          <p:spPr bwMode="auto">
            <a:xfrm>
              <a:off x="4706" y="2614"/>
              <a:ext cx="0" cy="544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Line 57"/>
            <p:cNvSpPr>
              <a:spLocks noChangeShapeType="1"/>
            </p:cNvSpPr>
            <p:nvPr/>
          </p:nvSpPr>
          <p:spPr bwMode="auto">
            <a:xfrm>
              <a:off x="4504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Line 58"/>
            <p:cNvSpPr>
              <a:spLocks noChangeShapeType="1"/>
            </p:cNvSpPr>
            <p:nvPr/>
          </p:nvSpPr>
          <p:spPr bwMode="auto">
            <a:xfrm>
              <a:off x="4640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Line 59"/>
            <p:cNvSpPr>
              <a:spLocks noChangeShapeType="1"/>
            </p:cNvSpPr>
            <p:nvPr/>
          </p:nvSpPr>
          <p:spPr bwMode="auto">
            <a:xfrm>
              <a:off x="4776" y="256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Text Box 60"/>
            <p:cNvSpPr txBox="1">
              <a:spLocks noChangeArrowheads="1"/>
            </p:cNvSpPr>
            <p:nvPr/>
          </p:nvSpPr>
          <p:spPr bwMode="auto">
            <a:xfrm>
              <a:off x="4322" y="3112"/>
              <a:ext cx="59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ru-RU" sz="1400" dirty="0" smtClean="0">
                  <a:latin typeface="Verdana" pitchFamily="34" charset="0"/>
                  <a:ea typeface="Verdana" pitchFamily="34" charset="0"/>
                  <a:cs typeface="Verdana" pitchFamily="34" charset="0"/>
                </a:rPr>
                <a:t>   мин</a:t>
              </a: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.</a:t>
              </a:r>
              <a:b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</a:br>
              <a:r>
                <a:rPr lang="ru-RU" sz="1400" dirty="0">
                  <a:latin typeface="Verdana" pitchFamily="34" charset="0"/>
                  <a:ea typeface="Verdana" pitchFamily="34" charset="0"/>
                  <a:cs typeface="Verdana" pitchFamily="34" charset="0"/>
                </a:rPr>
                <a:t>уровень</a:t>
              </a:r>
            </a:p>
          </p:txBody>
        </p:sp>
        <p:sp>
          <p:nvSpPr>
            <p:cNvPr id="96" name="Text Box 78"/>
            <p:cNvSpPr txBox="1">
              <a:spLocks noChangeArrowheads="1"/>
            </p:cNvSpPr>
            <p:nvPr/>
          </p:nvSpPr>
          <p:spPr bwMode="auto">
            <a:xfrm>
              <a:off x="4553" y="2402"/>
              <a:ext cx="197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i="1" dirty="0">
                  <a:latin typeface="+mn-lt"/>
                </a:rPr>
                <a:t>L</a:t>
              </a:r>
              <a:endParaRPr lang="ru-RU" i="1" dirty="0">
                <a:latin typeface="+mn-lt"/>
              </a:endParaRPr>
            </a:p>
          </p:txBody>
        </p:sp>
      </p:grpSp>
      <p:grpSp>
        <p:nvGrpSpPr>
          <p:cNvPr id="97" name="Group 67"/>
          <p:cNvGrpSpPr>
            <a:grpSpLocks/>
          </p:cNvGrpSpPr>
          <p:nvPr/>
        </p:nvGrpSpPr>
        <p:grpSpPr bwMode="auto">
          <a:xfrm>
            <a:off x="4067945" y="3933056"/>
            <a:ext cx="2808288" cy="2303463"/>
            <a:chOff x="4558" y="845"/>
            <a:chExt cx="1769" cy="1451"/>
          </a:xfrm>
        </p:grpSpPr>
        <p:sp>
          <p:nvSpPr>
            <p:cNvPr id="98" name="Line 81"/>
            <p:cNvSpPr>
              <a:spLocks noChangeShapeType="1"/>
            </p:cNvSpPr>
            <p:nvPr/>
          </p:nvSpPr>
          <p:spPr bwMode="auto">
            <a:xfrm>
              <a:off x="4650" y="1934"/>
              <a:ext cx="498" cy="362"/>
            </a:xfrm>
            <a:prstGeom prst="line">
              <a:avLst/>
            </a:prstGeom>
            <a:noFill/>
            <a:ln w="76200">
              <a:solidFill>
                <a:srgbClr val="C0C0C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Line 82"/>
            <p:cNvSpPr>
              <a:spLocks noChangeShapeType="1"/>
            </p:cNvSpPr>
            <p:nvPr/>
          </p:nvSpPr>
          <p:spPr bwMode="auto">
            <a:xfrm flipH="1">
              <a:off x="4785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Line 83"/>
            <p:cNvSpPr>
              <a:spLocks noChangeShapeType="1"/>
            </p:cNvSpPr>
            <p:nvPr/>
          </p:nvSpPr>
          <p:spPr bwMode="auto">
            <a:xfrm flipH="1">
              <a:off x="4921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Line 84"/>
            <p:cNvSpPr>
              <a:spLocks noChangeShapeType="1"/>
            </p:cNvSpPr>
            <p:nvPr/>
          </p:nvSpPr>
          <p:spPr bwMode="auto">
            <a:xfrm flipH="1">
              <a:off x="5057" y="1072"/>
              <a:ext cx="0" cy="8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Text Box 86"/>
            <p:cNvSpPr txBox="1">
              <a:spLocks noChangeArrowheads="1"/>
            </p:cNvSpPr>
            <p:nvPr/>
          </p:nvSpPr>
          <p:spPr bwMode="auto">
            <a:xfrm>
              <a:off x="4558" y="845"/>
              <a:ext cx="19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L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3" name="Line 87"/>
            <p:cNvSpPr>
              <a:spLocks noChangeShapeType="1"/>
            </p:cNvSpPr>
            <p:nvPr/>
          </p:nvSpPr>
          <p:spPr bwMode="auto">
            <a:xfrm flipV="1">
              <a:off x="4649" y="1026"/>
              <a:ext cx="0" cy="90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Line 88"/>
            <p:cNvSpPr>
              <a:spLocks noChangeShapeType="1"/>
            </p:cNvSpPr>
            <p:nvPr/>
          </p:nvSpPr>
          <p:spPr bwMode="auto">
            <a:xfrm flipV="1">
              <a:off x="4649" y="1026"/>
              <a:ext cx="590" cy="907"/>
            </a:xfrm>
            <a:prstGeom prst="line">
              <a:avLst/>
            </a:prstGeom>
            <a:noFill/>
            <a:ln w="38100">
              <a:solidFill>
                <a:srgbClr val="003366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Text Box 89"/>
            <p:cNvSpPr txBox="1">
              <a:spLocks noChangeArrowheads="1"/>
            </p:cNvSpPr>
            <p:nvPr/>
          </p:nvSpPr>
          <p:spPr bwMode="auto">
            <a:xfrm>
              <a:off x="5193" y="890"/>
              <a:ext cx="209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sz="1600" i="1" dirty="0">
                  <a:latin typeface="+mn-lt"/>
                </a:rPr>
                <a:t>N</a:t>
              </a:r>
              <a:endParaRPr lang="ru-RU" sz="1600" i="1" dirty="0">
                <a:latin typeface="+mn-lt"/>
              </a:endParaRPr>
            </a:p>
          </p:txBody>
        </p:sp>
        <p:sp>
          <p:nvSpPr>
            <p:cNvPr id="106" name="AutoShape 94"/>
            <p:cNvSpPr>
              <a:spLocks noChangeArrowheads="1"/>
            </p:cNvSpPr>
            <p:nvPr/>
          </p:nvSpPr>
          <p:spPr bwMode="auto">
            <a:xfrm>
              <a:off x="4649" y="1321"/>
              <a:ext cx="408" cy="60"/>
            </a:xfrm>
            <a:prstGeom prst="curvedDownArrow">
              <a:avLst>
                <a:gd name="adj1" fmla="val 53739"/>
                <a:gd name="adj2" fmla="val 189739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aphicFrame>
          <p:nvGraphicFramePr>
            <p:cNvPr id="107" name="Object 95"/>
            <p:cNvGraphicFramePr>
              <a:graphicFrameLocks noChangeAspect="1"/>
            </p:cNvGraphicFramePr>
            <p:nvPr/>
          </p:nvGraphicFramePr>
          <p:xfrm>
            <a:off x="4789" y="1174"/>
            <a:ext cx="95" cy="173"/>
          </p:xfrm>
          <a:graphic>
            <a:graphicData uri="http://schemas.openxmlformats.org/presentationml/2006/ole">
              <p:oleObj spid="_x0000_s136206" name="Equation" r:id="rId9" imgW="126720" imgH="177480" progId="Equation.DSMT4">
                <p:embed/>
              </p:oleObj>
            </a:graphicData>
          </a:graphic>
        </p:graphicFrame>
        <p:sp>
          <p:nvSpPr>
            <p:cNvPr id="108" name="Line 96"/>
            <p:cNvSpPr>
              <a:spLocks noChangeShapeType="1"/>
            </p:cNvSpPr>
            <p:nvPr/>
          </p:nvSpPr>
          <p:spPr bwMode="auto">
            <a:xfrm>
              <a:off x="4649" y="1933"/>
              <a:ext cx="521" cy="0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Line 100"/>
            <p:cNvSpPr>
              <a:spLocks noChangeShapeType="1"/>
            </p:cNvSpPr>
            <p:nvPr/>
          </p:nvSpPr>
          <p:spPr bwMode="auto">
            <a:xfrm flipV="1">
              <a:off x="5148" y="1933"/>
              <a:ext cx="0" cy="363"/>
            </a:xfrm>
            <a:prstGeom prst="line">
              <a:avLst/>
            </a:prstGeom>
            <a:noFill/>
            <a:ln w="50800">
              <a:solidFill>
                <a:srgbClr val="C0C0C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aphicFrame>
          <p:nvGraphicFramePr>
            <p:cNvPr id="110" name="Object 137"/>
            <p:cNvGraphicFramePr>
              <a:graphicFrameLocks noChangeAspect="1"/>
            </p:cNvGraphicFramePr>
            <p:nvPr/>
          </p:nvGraphicFramePr>
          <p:xfrm>
            <a:off x="5329" y="1476"/>
            <a:ext cx="998" cy="307"/>
          </p:xfrm>
          <a:graphic>
            <a:graphicData uri="http://schemas.openxmlformats.org/presentationml/2006/ole">
              <p:oleObj spid="_x0000_s136207" name="Equation" r:id="rId10" imgW="990360" imgH="304560" progId="Equation.DSMT4">
                <p:embed/>
              </p:oleObj>
            </a:graphicData>
          </a:graphic>
        </p:graphicFrame>
      </p:grpSp>
      <p:sp>
        <p:nvSpPr>
          <p:cNvPr id="41" name="Oval 5"/>
          <p:cNvSpPr>
            <a:spLocks noChangeArrowheads="1"/>
          </p:cNvSpPr>
          <p:nvPr/>
        </p:nvSpPr>
        <p:spPr bwMode="auto">
          <a:xfrm>
            <a:off x="2017515" y="3338413"/>
            <a:ext cx="190500" cy="1905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0" name="AutoShape 19"/>
          <p:cNvSpPr>
            <a:spLocks noChangeArrowheads="1"/>
          </p:cNvSpPr>
          <p:nvPr/>
        </p:nvSpPr>
        <p:spPr bwMode="auto">
          <a:xfrm rot="10800000" flipH="1">
            <a:off x="539553" y="3384451"/>
            <a:ext cx="3122612" cy="1031875"/>
          </a:xfrm>
          <a:prstGeom prst="flowChartDocument">
            <a:avLst/>
          </a:prstGeom>
          <a:solidFill>
            <a:srgbClr val="C0C0C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/>
      <p:bldP spid="57" grpId="0"/>
      <p:bldP spid="58" grpId="0"/>
      <p:bldP spid="45" grpId="0" animBg="1"/>
      <p:bldP spid="47" grpId="0"/>
      <p:bldP spid="49" grpId="0" animBg="1"/>
      <p:bldP spid="6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Фоновый свет</a:t>
            </a:r>
            <a:br>
              <a:rPr lang="ru-RU" sz="2800" dirty="0" smtClean="0"/>
            </a:br>
            <a:r>
              <a:rPr lang="en-US" sz="2400" dirty="0" smtClean="0"/>
              <a:t>(ambient light)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4/5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5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827584" y="1916832"/>
          <a:ext cx="1484313" cy="449263"/>
        </p:xfrm>
        <a:graphic>
          <a:graphicData uri="http://schemas.openxmlformats.org/presentationml/2006/ole">
            <p:oleObj spid="_x0000_s137218" name="Формула" r:id="rId4" imgW="711000" imgH="215640" progId="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1259632" y="2559860"/>
          <a:ext cx="300037" cy="341312"/>
        </p:xfrm>
        <a:graphic>
          <a:graphicData uri="http://schemas.openxmlformats.org/presentationml/2006/ole">
            <p:oleObj spid="_x0000_s137219" name="Формула" r:id="rId5" imgW="190440" imgH="215640" progId="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1259632" y="3096931"/>
          <a:ext cx="279400" cy="339725"/>
        </p:xfrm>
        <a:graphic>
          <a:graphicData uri="http://schemas.openxmlformats.org/presentationml/2006/ole">
            <p:oleObj spid="_x0000_s137220" name="Формула" r:id="rId6" imgW="177480" imgH="215640" progId="">
              <p:embed/>
            </p:oleObj>
          </a:graphicData>
        </a:graphic>
      </p:graphicFrame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547664" y="2538652"/>
            <a:ext cx="540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  <a:buFont typeface="Wingdings" pitchFamily="2" charset="2"/>
              <a:buNone/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интенсивность фонового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освещения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47664" y="3070701"/>
            <a:ext cx="70567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коэффициент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фоновости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3568" y="1268760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Закон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фонового освещения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858" y="1953044"/>
            <a:ext cx="6300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фоновая интенсивность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Результаты учета компонент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.1</a:t>
            </a:r>
            <a:r>
              <a:rPr lang="en-US" dirty="0" smtClean="0"/>
              <a:t> </a:t>
            </a:r>
            <a:r>
              <a:rPr lang="ru-RU" dirty="0" smtClean="0"/>
              <a:t>Основные компоненты отраженного света  </a:t>
            </a:r>
            <a:r>
              <a:rPr lang="en-US" dirty="0" smtClean="0"/>
              <a:t>[</a:t>
            </a:r>
            <a:r>
              <a:rPr lang="ru-RU" dirty="0" smtClean="0"/>
              <a:t>5/5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6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pic>
        <p:nvPicPr>
          <p:cNvPr id="7" name="Picture 5" descr="Ligh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231624"/>
            <a:ext cx="6768752" cy="507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Типы источников света</a:t>
            </a:r>
            <a:endParaRPr lang="ru-RU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[1/6]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7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3" y="1203819"/>
          <a:ext cx="8208911" cy="5099375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872207"/>
                <a:gridCol w="1524583"/>
                <a:gridCol w="2651883"/>
                <a:gridCol w="2160238"/>
              </a:tblGrid>
              <a:tr h="8165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Тип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источника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Генератор излучения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Описание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действия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Дополнительные характеристики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Фоновый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само пространство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везде 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равномерный </a:t>
                      </a:r>
                      <a:r>
                        <a:rPr lang="ru-RU" sz="1400" baseline="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свет</a:t>
                      </a: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/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0530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Эмиссионный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сам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объект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подсвечивает сам себя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без теней</a:t>
                      </a: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 в точке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65854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Точечный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источник света</a:t>
                      </a:r>
                      <a:endParaRPr lang="ru-RU" sz="2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vert="vert270"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равномерно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 всем направлениям 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15557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Прожекторный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излучает конус света</a:t>
                      </a:r>
                      <a:b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</a:br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(как прожектор)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Положение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Направление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Угол распространения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Функция распределения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  <a:tr h="857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Удаленный Направленный</a:t>
                      </a:r>
                      <a:endParaRPr lang="ru-RU" sz="16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расположен в </a:t>
                      </a:r>
                      <a:r>
                        <a:rPr lang="ru-RU" sz="1400" b="1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∞</a:t>
                      </a:r>
                      <a:endParaRPr lang="ru-RU" sz="1400" dirty="0" smtClean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  <a:p>
                      <a:r>
                        <a:rPr lang="ru-RU" sz="14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(все лучи параллельны)</a:t>
                      </a:r>
                      <a:endParaRPr lang="ru-RU" sz="14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Интенсивность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200" dirty="0" smtClean="0"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Вектор направления</a:t>
                      </a:r>
                      <a:endParaRPr lang="ru-RU" sz="1200" dirty="0"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 anchor="ctr">
                    <a:cell3D prstMaterial="dkEdge">
                      <a:bevel prst="cross"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эмиссионного света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[2/6]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8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37218" name="Object 7"/>
          <p:cNvGraphicFramePr>
            <a:graphicFrameLocks noChangeAspect="1"/>
          </p:cNvGraphicFramePr>
          <p:nvPr/>
        </p:nvGraphicFramePr>
        <p:xfrm>
          <a:off x="1979712" y="1844824"/>
          <a:ext cx="1325562" cy="450850"/>
        </p:xfrm>
        <a:graphic>
          <a:graphicData uri="http://schemas.openxmlformats.org/presentationml/2006/ole">
            <p:oleObj spid="_x0000_s160770" name="Формула" r:id="rId4" imgW="634680" imgH="215640" progId="">
              <p:embed/>
            </p:oleObj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43608" y="5149641"/>
            <a:ext cx="70567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Эмиссионный свет (</a:t>
            </a:r>
            <a:r>
              <a:rPr lang="en-US" sz="2000" dirty="0" smtClean="0">
                <a:latin typeface="+mn-lt"/>
              </a:rPr>
              <a:t>emission light</a:t>
            </a:r>
            <a:r>
              <a:rPr lang="ru-RU" sz="2000" dirty="0" smtClean="0">
                <a:latin typeface="+mn-lt"/>
              </a:rPr>
              <a:t>) – </a:t>
            </a:r>
            <a:r>
              <a:rPr lang="en-US" sz="2000" dirty="0" smtClean="0">
                <a:latin typeface="+mn-lt"/>
              </a:rPr>
              <a:t/>
            </a:r>
            <a:br>
              <a:rPr lang="en-US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это свет излучения самого объекта,</a:t>
            </a:r>
            <a:br>
              <a:rPr lang="ru-RU" sz="2000" dirty="0" smtClean="0">
                <a:latin typeface="+mn-lt"/>
              </a:rPr>
            </a:br>
            <a:r>
              <a:rPr lang="ru-RU" sz="2000" dirty="0" smtClean="0">
                <a:latin typeface="+mn-lt"/>
              </a:rPr>
              <a:t>но при этом объект не рассматривается как источник света</a:t>
            </a:r>
            <a:endParaRPr lang="ru-RU" sz="2000" dirty="0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872" y="1529497"/>
            <a:ext cx="51845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эмиссионной составляющей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t" anchorCtr="0">
            <a:noAutofit/>
          </a:bodyPr>
          <a:lstStyle/>
          <a:p>
            <a:r>
              <a:rPr lang="ru-RU" sz="2800" dirty="0" smtClean="0"/>
              <a:t>Учет затухания с расстоянием луча света</a:t>
            </a:r>
            <a:br>
              <a:rPr lang="ru-RU" sz="2800" dirty="0" smtClean="0"/>
            </a:br>
            <a:r>
              <a:rPr lang="ru-RU" sz="2400" dirty="0" smtClean="0"/>
              <a:t>(</a:t>
            </a:r>
            <a:r>
              <a:rPr lang="en-US" sz="2400" dirty="0" smtClean="0"/>
              <a:t>damping factor</a:t>
            </a:r>
            <a:r>
              <a:rPr lang="ru-RU" sz="2400" dirty="0" smtClean="0"/>
              <a:t>)</a:t>
            </a:r>
            <a:endParaRPr lang="en-US" sz="280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898648" y="6447616"/>
            <a:ext cx="5849816" cy="365760"/>
          </a:xfrm>
        </p:spPr>
        <p:txBody>
          <a:bodyPr/>
          <a:lstStyle/>
          <a:p>
            <a:pPr algn="l">
              <a:defRPr/>
            </a:pPr>
            <a:r>
              <a:rPr lang="ru-RU" dirty="0" smtClean="0"/>
              <a:t>4.</a:t>
            </a:r>
            <a:r>
              <a:rPr lang="en-US" dirty="0" smtClean="0"/>
              <a:t>1</a:t>
            </a:r>
            <a:r>
              <a:rPr lang="ru-RU" dirty="0" smtClean="0"/>
              <a:t>.2</a:t>
            </a:r>
            <a:r>
              <a:rPr lang="en-US" dirty="0" smtClean="0"/>
              <a:t> </a:t>
            </a:r>
            <a:r>
              <a:rPr lang="ru-RU" dirty="0" smtClean="0"/>
              <a:t>Типы источников света </a:t>
            </a:r>
            <a:r>
              <a:rPr lang="en-US" dirty="0" smtClean="0"/>
              <a:t> [3/6]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12648" y="6381328"/>
            <a:ext cx="1981200" cy="365760"/>
          </a:xfrm>
        </p:spPr>
        <p:txBody>
          <a:bodyPr/>
          <a:lstStyle/>
          <a:p>
            <a:pPr>
              <a:defRPr/>
            </a:pPr>
            <a:fld id="{B10A2C4B-80DF-4C28-949F-E06816FD1C03}" type="slidenum">
              <a:rPr lang="ru-RU" smtClean="0"/>
              <a:pPr>
                <a:defRPr/>
              </a:pPr>
              <a:t>9</a:t>
            </a:fld>
            <a:r>
              <a:rPr lang="ru-RU" dirty="0" smtClean="0"/>
              <a:t> (</a:t>
            </a:r>
            <a:r>
              <a:rPr lang="en-US" dirty="0" smtClean="0"/>
              <a:t>2</a:t>
            </a:r>
            <a:r>
              <a:rPr lang="ru-RU" dirty="0" smtClean="0"/>
              <a:t>0)</a:t>
            </a:r>
            <a:endParaRPr lang="ru-RU" dirty="0"/>
          </a:p>
        </p:txBody>
      </p:sp>
      <p:graphicFrame>
        <p:nvGraphicFramePr>
          <p:cNvPr id="161795" name="Object 7"/>
          <p:cNvGraphicFramePr>
            <a:graphicFrameLocks noChangeAspect="1"/>
          </p:cNvGraphicFramePr>
          <p:nvPr/>
        </p:nvGraphicFramePr>
        <p:xfrm>
          <a:off x="827584" y="1631136"/>
          <a:ext cx="1352550" cy="449262"/>
        </p:xfrm>
        <a:graphic>
          <a:graphicData uri="http://schemas.openxmlformats.org/presentationml/2006/ole">
            <p:oleObj spid="_x0000_s161795" name="Формула" r:id="rId4" imgW="647640" imgH="215640" progId="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245494" y="1412776"/>
            <a:ext cx="33123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общая интенсивность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отраженного света в точке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учетом затухания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9" name="Object 7"/>
          <p:cNvGraphicFramePr>
            <a:graphicFrameLocks noChangeAspect="1"/>
          </p:cNvGraphicFramePr>
          <p:nvPr/>
        </p:nvGraphicFramePr>
        <p:xfrm>
          <a:off x="323528" y="3223568"/>
          <a:ext cx="4903787" cy="925512"/>
        </p:xfrm>
        <a:graphic>
          <a:graphicData uri="http://schemas.openxmlformats.org/presentationml/2006/ole">
            <p:oleObj spid="_x0000_s161796" name="Формула" r:id="rId5" imgW="2349360" imgH="444240" progId="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773008" y="4465105"/>
            <a:ext cx="73993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 расстояние, пройденное светом от источника до точки объекта</a:t>
            </a:r>
            <a:endParaRPr lang="ru-RU" sz="2000" i="1" dirty="0">
              <a:latin typeface="+mn-lt"/>
            </a:endParaRPr>
          </a:p>
        </p:txBody>
      </p:sp>
      <p:graphicFrame>
        <p:nvGraphicFramePr>
          <p:cNvPr id="11" name="Object 7"/>
          <p:cNvGraphicFramePr>
            <a:graphicFrameLocks noChangeAspect="1"/>
          </p:cNvGraphicFramePr>
          <p:nvPr/>
        </p:nvGraphicFramePr>
        <p:xfrm>
          <a:off x="537071" y="4493098"/>
          <a:ext cx="290513" cy="371475"/>
        </p:xfrm>
        <a:graphic>
          <a:graphicData uri="http://schemas.openxmlformats.org/presentationml/2006/ole">
            <p:oleObj spid="_x0000_s161797" name="Формула" r:id="rId6" imgW="139680" imgH="177480" progId="">
              <p:embed/>
            </p:oleObj>
          </a:graphicData>
        </a:graphic>
      </p:graphicFrame>
      <p:graphicFrame>
        <p:nvGraphicFramePr>
          <p:cNvPr id="12" name="Object 7"/>
          <p:cNvGraphicFramePr>
            <a:graphicFrameLocks noChangeAspect="1"/>
          </p:cNvGraphicFramePr>
          <p:nvPr/>
        </p:nvGraphicFramePr>
        <p:xfrm>
          <a:off x="573702" y="4941168"/>
          <a:ext cx="661988" cy="476250"/>
        </p:xfrm>
        <a:graphic>
          <a:graphicData uri="http://schemas.openxmlformats.org/presentationml/2006/ole">
            <p:oleObj spid="_x0000_s161798" name="Формула" r:id="rId7" imgW="317160" imgH="228600" progId="">
              <p:embed/>
            </p:oleObj>
          </a:graphicData>
        </a:graphic>
      </p:graphicFrame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554411" y="5373216"/>
          <a:ext cx="715963" cy="476250"/>
        </p:xfrm>
        <a:graphic>
          <a:graphicData uri="http://schemas.openxmlformats.org/presentationml/2006/ole">
            <p:oleObj spid="_x0000_s161799" name="Формула" r:id="rId8" imgW="342720" imgH="228600" progId="">
              <p:embed/>
            </p:oleObj>
          </a:graphicData>
        </a:graphic>
      </p:graphicFrame>
      <p:graphicFrame>
        <p:nvGraphicFramePr>
          <p:cNvPr id="15" name="Object 7"/>
          <p:cNvGraphicFramePr>
            <a:graphicFrameLocks noChangeAspect="1"/>
          </p:cNvGraphicFramePr>
          <p:nvPr/>
        </p:nvGraphicFramePr>
        <p:xfrm>
          <a:off x="542647" y="5805264"/>
          <a:ext cx="981075" cy="501650"/>
        </p:xfrm>
        <a:graphic>
          <a:graphicData uri="http://schemas.openxmlformats.org/presentationml/2006/ole">
            <p:oleObj spid="_x0000_s161800" name="Формула" r:id="rId9" imgW="469800" imgH="241200" progId="">
              <p:embed/>
            </p:oleObj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142380" y="4947859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постоянный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79704" y="5442584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линейный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5855970"/>
            <a:ext cx="5400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n-lt"/>
              </a:rPr>
              <a:t>–</a:t>
            </a:r>
            <a:r>
              <a:rPr lang="en-US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квадратичный фактор затухания</a:t>
            </a:r>
            <a:endParaRPr lang="ru-RU" sz="2000" dirty="0">
              <a:latin typeface="+mn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580112" y="5301208"/>
            <a:ext cx="3168352" cy="58477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фактор затухания равен 1</a:t>
            </a:r>
            <a:b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для </a:t>
            </a:r>
            <a:r>
              <a:rPr lang="ru-RU" sz="16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удаленного</a:t>
            </a:r>
            <a:r>
              <a:rPr lang="ru-RU" sz="1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источника</a:t>
            </a:r>
            <a:endParaRPr lang="ru-RU" sz="1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" name="Рисунок 1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96136" y="1700808"/>
            <a:ext cx="2913532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61801" name="Picture 9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25369" y="1700808"/>
            <a:ext cx="9429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1795">
                                            <p:subSp spid="_x0000_s16179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9">
                                            <p:subSp spid="_x0000_s16179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>
                                            <p:subSp spid="_x0000_s16179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>
                                            <p:subSp spid="_x0000_s16179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">
                                            <p:subSp spid="_x0000_s161799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5">
                                            <p:subSp spid="_x0000_s161800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  <p:bldP spid="10" grpId="0" autoUpdateAnimBg="0"/>
      <p:bldP spid="16" grpId="0" autoUpdateAnimBg="0"/>
      <p:bldP spid="17" grpId="0" autoUpdateAnimBg="0"/>
      <p:bldP spid="18" grpId="0" autoUpdateAnimBg="0"/>
      <p:bldP spid="19" grpId="0" animBg="1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КГ">
  <a:themeElements>
    <a:clrScheme name="Другая 1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4F81BD"/>
      </a:accent1>
      <a:accent2>
        <a:srgbClr val="A5A5A5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 КГ</Template>
  <TotalTime>4283</TotalTime>
  <Words>741</Words>
  <Application>Microsoft Office PowerPoint</Application>
  <PresentationFormat>Экран (4:3)</PresentationFormat>
  <Paragraphs>205</Paragraphs>
  <Slides>20</Slides>
  <Notes>19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Тема КГ</vt:lpstr>
      <vt:lpstr>Equation</vt:lpstr>
      <vt:lpstr>Формула</vt:lpstr>
      <vt:lpstr>(модели освещения)</vt:lpstr>
      <vt:lpstr>Варианты отражения (падения) света</vt:lpstr>
      <vt:lpstr>Зеркальное отражение (specular reflections/light)</vt:lpstr>
      <vt:lpstr>Диффузионное (рассеянное) отражение (diffuse scattering/light)</vt:lpstr>
      <vt:lpstr>Фоновый свет (ambient light)</vt:lpstr>
      <vt:lpstr>Результаты учета компонент света</vt:lpstr>
      <vt:lpstr>Типы источников света</vt:lpstr>
      <vt:lpstr>Учет эмиссионного света</vt:lpstr>
      <vt:lpstr>Учет затухания с расстоянием луча света (damping factor)</vt:lpstr>
      <vt:lpstr>Учет направленности источника света (прожектор)</vt:lpstr>
      <vt:lpstr>Учет нескольких источников</vt:lpstr>
      <vt:lpstr>Результаты задания различных источников света (ИС)</vt:lpstr>
      <vt:lpstr>Трехкомпонентная модель освещения</vt:lpstr>
      <vt:lpstr>Стандартные модели освещения </vt:lpstr>
      <vt:lpstr>Дополнительные модели освещения</vt:lpstr>
      <vt:lpstr>Микрофасеточные модели освещения</vt:lpstr>
      <vt:lpstr>Микрофасеточные модели освещения</vt:lpstr>
      <vt:lpstr>Микрофасеточные модели освещения</vt:lpstr>
      <vt:lpstr>Анизотропные модели</vt:lpstr>
      <vt:lpstr>Нефотореалистичные модели</vt:lpstr>
    </vt:vector>
  </TitlesOfParts>
  <Company>NSTU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Компьютерная  Графика</dc:title>
  <dc:creator>Александр</dc:creator>
  <cp:lastModifiedBy>admin</cp:lastModifiedBy>
  <cp:revision>500</cp:revision>
  <dcterms:created xsi:type="dcterms:W3CDTF">2014-02-11T08:42:57Z</dcterms:created>
  <dcterms:modified xsi:type="dcterms:W3CDTF">2022-11-18T05:01:39Z</dcterms:modified>
</cp:coreProperties>
</file>