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0"/>
  </p:notesMasterIdLst>
  <p:sldIdLst>
    <p:sldId id="353" r:id="rId2"/>
    <p:sldId id="373" r:id="rId3"/>
    <p:sldId id="371" r:id="rId4"/>
    <p:sldId id="372" r:id="rId5"/>
    <p:sldId id="377" r:id="rId6"/>
    <p:sldId id="378" r:id="rId7"/>
    <p:sldId id="374" r:id="rId8"/>
    <p:sldId id="379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системы проекций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проекций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3.2.1 Классификация проекций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23728" y="1268760"/>
            <a:ext cx="5400600" cy="540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Плоские геометрические проекции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2132936"/>
            <a:ext cx="3312368" cy="50397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Параллельная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2132856"/>
            <a:ext cx="3240360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Центральная (перспективная)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236296" y="2780928"/>
            <a:ext cx="1368152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Одноточечная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36296" y="3356992"/>
            <a:ext cx="1368152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Двухточечная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36296" y="3933056"/>
            <a:ext cx="1368152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 smtClean="0">
                <a:solidFill>
                  <a:schemeClr val="tx1"/>
                </a:solidFill>
              </a:rPr>
              <a:t>Трехточечная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5536" y="3068960"/>
            <a:ext cx="1944216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Ортогональные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79912" y="3068960"/>
            <a:ext cx="2448272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Косоугольные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44009" y="3717032"/>
            <a:ext cx="2016224" cy="864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Кабине</a:t>
            </a:r>
            <a:r>
              <a:rPr lang="en-US" sz="1200" dirty="0" smtClean="0">
                <a:solidFill>
                  <a:schemeClr val="tx1"/>
                </a:solidFill>
              </a:rPr>
              <a:t> (cabinet)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Кабинетная перспектива</a:t>
            </a:r>
            <a:endParaRPr lang="en-US" sz="1200" dirty="0" smtClean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Фронтальная </a:t>
            </a:r>
            <a:r>
              <a:rPr lang="ru-RU" sz="1200" dirty="0" err="1" smtClean="0">
                <a:solidFill>
                  <a:schemeClr val="tx1"/>
                </a:solidFill>
              </a:rPr>
              <a:t>диметрия</a:t>
            </a:r>
            <a:endParaRPr lang="ru-RU" sz="1200" dirty="0" smtClean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44009" y="4653040"/>
            <a:ext cx="2016224" cy="864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 err="1" smtClean="0">
                <a:solidFill>
                  <a:schemeClr val="tx1"/>
                </a:solidFill>
              </a:rPr>
              <a:t>Кавалье</a:t>
            </a:r>
            <a:r>
              <a:rPr lang="ru-RU" sz="1200" dirty="0" smtClean="0">
                <a:solidFill>
                  <a:schemeClr val="tx1"/>
                </a:solidFill>
              </a:rPr>
              <a:t> (</a:t>
            </a:r>
            <a:r>
              <a:rPr lang="en-US" sz="1200" dirty="0" smtClean="0">
                <a:solidFill>
                  <a:schemeClr val="tx1"/>
                </a:solidFill>
              </a:rPr>
              <a:t>cavalier</a:t>
            </a:r>
            <a:r>
              <a:rPr lang="ru-RU" sz="1200" dirty="0" smtClean="0">
                <a:solidFill>
                  <a:schemeClr val="tx1"/>
                </a:solidFill>
              </a:rPr>
              <a:t>)</a:t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Военная перспектива</a:t>
            </a:r>
            <a:endParaRPr lang="en-US" sz="1200" dirty="0" smtClean="0">
              <a:solidFill>
                <a:schemeClr val="tx1"/>
              </a:solidFill>
            </a:endParaRPr>
          </a:p>
          <a:p>
            <a:pPr lvl="0"/>
            <a:r>
              <a:rPr lang="ru-RU" sz="1200" dirty="0" smtClean="0">
                <a:solidFill>
                  <a:schemeClr val="tx1"/>
                </a:solidFill>
              </a:rPr>
              <a:t>Горизонтальная изометрия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55776" y="4005064"/>
            <a:ext cx="1800200" cy="57606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Аксонометрическая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95536" y="4005064"/>
            <a:ext cx="1008112" cy="57606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Видовые</a:t>
            </a:r>
            <a:endParaRPr lang="ru-RU" sz="1200" dirty="0" smtClean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059832" y="4725144"/>
            <a:ext cx="1296144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Изометрическая</a:t>
            </a:r>
            <a:endParaRPr lang="ru-RU" sz="1100" dirty="0" smtClean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059832" y="5301208"/>
            <a:ext cx="1296144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err="1" smtClean="0">
                <a:solidFill>
                  <a:schemeClr val="tx1"/>
                </a:solidFill>
              </a:rPr>
              <a:t>Диметрическая</a:t>
            </a:r>
            <a:endParaRPr lang="ru-RU" sz="12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23928" y="2060848"/>
            <a:ext cx="130837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 smtClean="0">
                <a:latin typeface="+mn-lt"/>
              </a:rPr>
              <a:t>Проекторы</a:t>
            </a:r>
            <a:br>
              <a:rPr lang="ru-RU" sz="1100" i="1" dirty="0" smtClean="0">
                <a:latin typeface="+mn-lt"/>
              </a:rPr>
            </a:br>
            <a:r>
              <a:rPr lang="ru-RU" sz="1100" i="1" dirty="0" smtClean="0">
                <a:latin typeface="+mn-lt"/>
              </a:rPr>
              <a:t>параллельны</a:t>
            </a:r>
            <a:r>
              <a:rPr lang="ru-RU" sz="1100" i="1" dirty="0" smtClean="0">
                <a:latin typeface="+mn-lt"/>
              </a:rPr>
              <a:t>?</a:t>
            </a:r>
          </a:p>
          <a:p>
            <a:pPr algn="ctr"/>
            <a:r>
              <a:rPr lang="ru-RU" sz="1100" i="1" dirty="0" smtClean="0">
                <a:latin typeface="+mn-lt"/>
              </a:rPr>
              <a:t>Нет точки схода?</a:t>
            </a:r>
            <a:endParaRPr lang="ru-RU" sz="1100" i="1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67744" y="2889148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 smtClean="0">
                <a:latin typeface="+mn-lt"/>
              </a:rPr>
              <a:t>Проекторы</a:t>
            </a:r>
            <a:br>
              <a:rPr lang="ru-RU" sz="1100" i="1" dirty="0" smtClean="0">
                <a:latin typeface="+mn-lt"/>
              </a:rPr>
            </a:br>
            <a:r>
              <a:rPr lang="ru-RU" sz="1100" i="1" dirty="0" smtClean="0">
                <a:latin typeface="+mn-lt"/>
              </a:rPr>
              <a:t>перпендикулярны </a:t>
            </a:r>
            <a:r>
              <a:rPr lang="ru-RU" sz="1100" i="1" dirty="0" smtClean="0">
                <a:latin typeface="+mn-lt"/>
              </a:rPr>
              <a:t>картинной</a:t>
            </a:r>
            <a:br>
              <a:rPr lang="ru-RU" sz="1100" i="1" dirty="0" smtClean="0">
                <a:latin typeface="+mn-lt"/>
              </a:rPr>
            </a:br>
            <a:r>
              <a:rPr lang="ru-RU" sz="1100" i="1" dirty="0" smtClean="0">
                <a:latin typeface="+mn-lt"/>
              </a:rPr>
              <a:t> плоскости?</a:t>
            </a:r>
            <a:endParaRPr lang="ru-RU" sz="1100" i="1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67436" y="3811687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100" i="1" dirty="0" smtClean="0">
                <a:latin typeface="+mn-lt"/>
              </a:rPr>
              <a:t>Оси </a:t>
            </a:r>
            <a:r>
              <a:rPr lang="ru-RU" sz="1100" i="1" dirty="0" smtClean="0">
                <a:latin typeface="+mn-lt"/>
              </a:rPr>
              <a:t>перпендикулярны </a:t>
            </a:r>
            <a:r>
              <a:rPr lang="ru-RU" sz="1100" i="1" dirty="0" smtClean="0">
                <a:latin typeface="+mn-lt"/>
              </a:rPr>
              <a:t>картинной плоскости?</a:t>
            </a:r>
            <a:endParaRPr lang="ru-RU" sz="1100" i="1" dirty="0">
              <a:latin typeface="+mn-lt"/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3779912" y="1844824"/>
            <a:ext cx="1584176" cy="360040"/>
            <a:chOff x="3779912" y="1844824"/>
            <a:chExt cx="1584176" cy="360040"/>
          </a:xfrm>
        </p:grpSpPr>
        <p:cxnSp>
          <p:nvCxnSpPr>
            <p:cNvPr id="37" name="Прямая со стрелкой 36"/>
            <p:cNvCxnSpPr/>
            <p:nvPr/>
          </p:nvCxnSpPr>
          <p:spPr>
            <a:xfrm flipH="1">
              <a:off x="3779912" y="1844824"/>
              <a:ext cx="792088" cy="360040"/>
            </a:xfrm>
            <a:prstGeom prst="straightConnector1">
              <a:avLst/>
            </a:prstGeom>
            <a:ln w="25400">
              <a:solidFill>
                <a:srgbClr val="00B05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>
              <a:off x="4644008" y="1844824"/>
              <a:ext cx="720080" cy="360040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Группа 43"/>
          <p:cNvGrpSpPr/>
          <p:nvPr/>
        </p:nvGrpSpPr>
        <p:grpSpPr>
          <a:xfrm>
            <a:off x="2339752" y="2636912"/>
            <a:ext cx="1440160" cy="432048"/>
            <a:chOff x="2339752" y="2636912"/>
            <a:chExt cx="1440160" cy="432048"/>
          </a:xfrm>
        </p:grpSpPr>
        <p:cxnSp>
          <p:nvCxnSpPr>
            <p:cNvPr id="45" name="Прямая со стрелкой 44"/>
            <p:cNvCxnSpPr/>
            <p:nvPr/>
          </p:nvCxnSpPr>
          <p:spPr>
            <a:xfrm>
              <a:off x="3059832" y="2636912"/>
              <a:ext cx="720080" cy="432048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/>
            <p:nvPr/>
          </p:nvCxnSpPr>
          <p:spPr>
            <a:xfrm flipH="1">
              <a:off x="2339752" y="2636912"/>
              <a:ext cx="720080" cy="432048"/>
            </a:xfrm>
            <a:prstGeom prst="straightConnector1">
              <a:avLst/>
            </a:prstGeom>
            <a:ln w="25400">
              <a:solidFill>
                <a:srgbClr val="00B05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/>
          <p:cNvGrpSpPr/>
          <p:nvPr/>
        </p:nvGrpSpPr>
        <p:grpSpPr>
          <a:xfrm>
            <a:off x="1331640" y="3573016"/>
            <a:ext cx="1224136" cy="432048"/>
            <a:chOff x="1331640" y="3573016"/>
            <a:chExt cx="1224136" cy="432048"/>
          </a:xfrm>
        </p:grpSpPr>
        <p:cxnSp>
          <p:nvCxnSpPr>
            <p:cNvPr id="53" name="Прямая со стрелкой 52"/>
            <p:cNvCxnSpPr/>
            <p:nvPr/>
          </p:nvCxnSpPr>
          <p:spPr>
            <a:xfrm flipH="1">
              <a:off x="1331640" y="3573016"/>
              <a:ext cx="576064" cy="432048"/>
            </a:xfrm>
            <a:prstGeom prst="straightConnector1">
              <a:avLst/>
            </a:prstGeom>
            <a:ln w="25400">
              <a:solidFill>
                <a:srgbClr val="00B05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/>
            <p:nvPr/>
          </p:nvCxnSpPr>
          <p:spPr>
            <a:xfrm>
              <a:off x="1979712" y="3573016"/>
              <a:ext cx="576064" cy="432048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6984296" y="2636912"/>
            <a:ext cx="267240" cy="1548000"/>
            <a:chOff x="6984296" y="2636912"/>
            <a:chExt cx="267240" cy="1548000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>
              <a:off x="7001610" y="2636912"/>
              <a:ext cx="0" cy="1548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rot="5400000">
              <a:off x="7125536" y="3454636"/>
              <a:ext cx="0" cy="252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rot="5400000">
              <a:off x="7110296" y="4030700"/>
              <a:ext cx="0" cy="252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 rot="5400000">
              <a:off x="7119984" y="2916672"/>
              <a:ext cx="0" cy="252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Скругленный прямоугольник 48"/>
          <p:cNvSpPr/>
          <p:nvPr/>
        </p:nvSpPr>
        <p:spPr>
          <a:xfrm>
            <a:off x="3059832" y="5859582"/>
            <a:ext cx="1296144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err="1" smtClean="0">
                <a:solidFill>
                  <a:schemeClr val="tx1"/>
                </a:solidFill>
              </a:rPr>
              <a:t>Триметрическая</a:t>
            </a:r>
            <a:endParaRPr lang="ru-RU" sz="1200" dirty="0" smtClean="0">
              <a:solidFill>
                <a:schemeClr val="tx1"/>
              </a:solidFill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2827786" y="4581128"/>
            <a:ext cx="232022" cy="1512168"/>
            <a:chOff x="2827786" y="4581128"/>
            <a:chExt cx="232022" cy="1512168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>
              <a:off x="2829892" y="4581128"/>
              <a:ext cx="0" cy="1512168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rot="5400000">
              <a:off x="2945512" y="4969564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rot="5400000">
              <a:off x="2935786" y="5450760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2951808" y="5985296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Скругленный прямоугольник 54"/>
          <p:cNvSpPr/>
          <p:nvPr/>
        </p:nvSpPr>
        <p:spPr>
          <a:xfrm>
            <a:off x="4716016" y="5589336"/>
            <a:ext cx="2016224" cy="43195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 smtClean="0">
                <a:solidFill>
                  <a:schemeClr val="tx1"/>
                </a:solidFill>
              </a:rPr>
              <a:t>Фронтальная изометрия</a:t>
            </a:r>
            <a:endParaRPr lang="ru-RU" sz="1200" dirty="0">
              <a:solidFill>
                <a:schemeClr val="tx1"/>
              </a:solidFill>
            </a:endParaRPr>
          </a:p>
        </p:txBody>
      </p:sp>
      <p:grpSp>
        <p:nvGrpSpPr>
          <p:cNvPr id="72" name="Группа 71"/>
          <p:cNvGrpSpPr/>
          <p:nvPr/>
        </p:nvGrpSpPr>
        <p:grpSpPr>
          <a:xfrm>
            <a:off x="4499992" y="3573016"/>
            <a:ext cx="233346" cy="2232248"/>
            <a:chOff x="4499992" y="3573016"/>
            <a:chExt cx="233346" cy="2232248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>
              <a:off x="4509718" y="3573016"/>
              <a:ext cx="0" cy="2232248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4625338" y="4044508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4615612" y="4992424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rot="5400000">
              <a:off x="4607992" y="5697264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Скругленный прямоугольник 47"/>
          <p:cNvSpPr/>
          <p:nvPr/>
        </p:nvSpPr>
        <p:spPr>
          <a:xfrm>
            <a:off x="899592" y="4715675"/>
            <a:ext cx="1080120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Вид спереди</a:t>
            </a:r>
            <a:endParaRPr lang="ru-RU" sz="1100" dirty="0" smtClean="0">
              <a:solidFill>
                <a:schemeClr val="tx1"/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899592" y="5291739"/>
            <a:ext cx="1080120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Вид </a:t>
            </a:r>
            <a:r>
              <a:rPr lang="ru-RU" sz="1200" dirty="0" smtClean="0">
                <a:solidFill>
                  <a:schemeClr val="tx1"/>
                </a:solidFill>
              </a:rPr>
              <a:t>сбоку</a:t>
            </a:r>
            <a:endParaRPr lang="ru-RU" sz="1200" dirty="0" smtClean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899592" y="5850113"/>
            <a:ext cx="1080120" cy="50405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Вид </a:t>
            </a:r>
            <a:r>
              <a:rPr lang="ru-RU" sz="1200" dirty="0" smtClean="0">
                <a:solidFill>
                  <a:schemeClr val="tx1"/>
                </a:solidFill>
              </a:rPr>
              <a:t>сверху</a:t>
            </a:r>
            <a:endParaRPr lang="ru-RU" sz="1200" dirty="0" smtClean="0">
              <a:solidFill>
                <a:schemeClr val="tx1"/>
              </a:solidFill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667546" y="4571659"/>
            <a:ext cx="232022" cy="1512168"/>
            <a:chOff x="2827786" y="4581128"/>
            <a:chExt cx="232022" cy="1512168"/>
          </a:xfrm>
        </p:grpSpPr>
        <p:cxnSp>
          <p:nvCxnSpPr>
            <p:cNvPr id="58" name="Прямая соединительная линия 57"/>
            <p:cNvCxnSpPr/>
            <p:nvPr/>
          </p:nvCxnSpPr>
          <p:spPr>
            <a:xfrm>
              <a:off x="2829892" y="4581128"/>
              <a:ext cx="0" cy="1512168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 rot="5400000">
              <a:off x="2945512" y="4969564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rot="5400000">
              <a:off x="2935786" y="5450760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2951808" y="5985296"/>
              <a:ext cx="0" cy="216000"/>
            </a:xfrm>
            <a:prstGeom prst="line">
              <a:avLst/>
            </a:prstGeom>
            <a:ln w="22225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5" grpId="0"/>
      <p:bldP spid="49" grpId="0" animBg="1"/>
      <p:bldP spid="55" grpId="0" animBg="1"/>
      <p:bldP spid="48" grpId="0" animBg="1"/>
      <p:bldP spid="51" grpId="0" animBg="1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Плоские проекции: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центральная и параллельная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3.2.1 Классификация проекций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06506" y="1604327"/>
            <a:ext cx="8169950" cy="3696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Параллельные проекции:</a:t>
            </a:r>
            <a:br>
              <a:rPr lang="ru-RU" sz="2800" dirty="0" smtClean="0"/>
            </a:br>
            <a:r>
              <a:rPr lang="ru-RU" sz="2400" dirty="0" smtClean="0"/>
              <a:t>ортогональные и косоугольные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3.2.1 Классификация проекций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466998" y="1413043"/>
            <a:ext cx="8209458" cy="4032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Центральная проекция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3.2.2 </a:t>
            </a:r>
            <a:r>
              <a:rPr lang="ru-RU" dirty="0" smtClean="0"/>
              <a:t>Варианты </a:t>
            </a:r>
            <a:r>
              <a:rPr lang="ru-RU" dirty="0" smtClean="0"/>
              <a:t>проекций  </a:t>
            </a:r>
            <a:r>
              <a:rPr lang="en-US" dirty="0" smtClean="0"/>
              <a:t>[</a:t>
            </a:r>
            <a:r>
              <a:rPr lang="en-US" dirty="0" smtClean="0"/>
              <a:t>1/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611630" y="1177072"/>
            <a:ext cx="7056713" cy="51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Видовая проекция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3.2.2 Варианты проекций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7200800" cy="5010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355976" y="335699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400" dirty="0" smtClean="0">
                <a:latin typeface="+mn-lt"/>
              </a:rPr>
              <a:t>вид спереди (проекция на фронтальную плоскость </a:t>
            </a:r>
            <a:r>
              <a:rPr lang="en-US" sz="1400" dirty="0" smtClean="0">
                <a:latin typeface="+mn-lt"/>
              </a:rPr>
              <a:t>V</a:t>
            </a:r>
            <a:r>
              <a:rPr lang="ru-RU" sz="1400" dirty="0" smtClean="0">
                <a:latin typeface="+mn-lt"/>
              </a:rPr>
              <a:t>),</a:t>
            </a:r>
          </a:p>
          <a:p>
            <a:pPr lvl="0"/>
            <a:r>
              <a:rPr lang="ru-RU" sz="1400" dirty="0" smtClean="0">
                <a:latin typeface="+mn-lt"/>
              </a:rPr>
              <a:t>вид сверху (проекция на горизонтальную плоскость </a:t>
            </a:r>
            <a:r>
              <a:rPr lang="en-US" sz="1400" dirty="0" smtClean="0">
                <a:latin typeface="+mn-lt"/>
              </a:rPr>
              <a:t>H</a:t>
            </a:r>
            <a:r>
              <a:rPr lang="ru-RU" sz="1400" dirty="0" smtClean="0">
                <a:latin typeface="+mn-lt"/>
              </a:rPr>
              <a:t>),</a:t>
            </a:r>
          </a:p>
          <a:p>
            <a:pPr lvl="0"/>
            <a:r>
              <a:rPr lang="ru-RU" sz="1400" dirty="0" smtClean="0">
                <a:latin typeface="+mn-lt"/>
              </a:rPr>
              <a:t>вид сбоку (проекция на профильную плоскость </a:t>
            </a:r>
            <a:r>
              <a:rPr lang="en-US" sz="1400" dirty="0" smtClean="0">
                <a:latin typeface="+mn-lt"/>
              </a:rPr>
              <a:t>W</a:t>
            </a:r>
            <a:r>
              <a:rPr lang="ru-RU" sz="1400" dirty="0" smtClean="0">
                <a:latin typeface="+mn-lt"/>
              </a:rPr>
              <a:t>).</a:t>
            </a:r>
            <a:endParaRPr lang="ru-RU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Аксонометрические</a:t>
            </a:r>
            <a:r>
              <a:rPr lang="ru-RU" sz="2800" dirty="0" smtClean="0"/>
              <a:t> проекции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3.2.2 Варианты проекций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8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467544" y="1196752"/>
            <a:ext cx="7632848" cy="2376264"/>
            <a:chOff x="467544" y="1196752"/>
            <a:chExt cx="7632848" cy="2376264"/>
          </a:xfrm>
        </p:grpSpPr>
        <p:pic>
          <p:nvPicPr>
            <p:cNvPr id="7" name="Рисунок 6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1196752"/>
              <a:ext cx="5862322" cy="2376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рямоугольник 8"/>
            <p:cNvSpPr/>
            <p:nvPr/>
          </p:nvSpPr>
          <p:spPr>
            <a:xfrm>
              <a:off x="6444208" y="1844824"/>
              <a:ext cx="16561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Изометрическая проекция:</a:t>
              </a:r>
              <a:br>
                <a:rPr lang="ru-RU" sz="1600" dirty="0" smtClean="0">
                  <a:latin typeface="+mn-lt"/>
                </a:rPr>
              </a:br>
              <a:r>
                <a:rPr lang="ru-RU" sz="1600" dirty="0" smtClean="0">
                  <a:latin typeface="+mn-lt"/>
                </a:rPr>
                <a:t>куб и сфера</a:t>
              </a:r>
              <a:endParaRPr lang="ru-RU" sz="1600" dirty="0">
                <a:latin typeface="+mn-lt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67544" y="3645024"/>
            <a:ext cx="8064896" cy="2664296"/>
            <a:chOff x="467544" y="3645024"/>
            <a:chExt cx="8064896" cy="2664296"/>
          </a:xfrm>
        </p:grpSpPr>
        <p:pic>
          <p:nvPicPr>
            <p:cNvPr id="8" name="Рисунок 7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3645024"/>
              <a:ext cx="5848447" cy="2664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Прямоугольник 9"/>
            <p:cNvSpPr/>
            <p:nvPr/>
          </p:nvSpPr>
          <p:spPr>
            <a:xfrm>
              <a:off x="6444208" y="4614227"/>
              <a:ext cx="208823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err="1" smtClean="0">
                  <a:latin typeface="+mn-lt"/>
                </a:rPr>
                <a:t>Диметрическая</a:t>
              </a:r>
              <a:r>
                <a:rPr lang="ru-RU" sz="1600" dirty="0" smtClean="0">
                  <a:latin typeface="+mn-lt"/>
                </a:rPr>
                <a:t> проекция:</a:t>
              </a:r>
              <a:br>
                <a:rPr lang="ru-RU" sz="1600" dirty="0" smtClean="0">
                  <a:latin typeface="+mn-lt"/>
                </a:rPr>
              </a:br>
              <a:r>
                <a:rPr lang="ru-RU" sz="1600" dirty="0" smtClean="0">
                  <a:latin typeface="+mn-lt"/>
                </a:rPr>
                <a:t>куб и сфера</a:t>
              </a:r>
              <a:endParaRPr lang="ru-RU" sz="1600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Косоугольные проекции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3.2.2 Варианты проекций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(8)</a:t>
            </a:r>
            <a:endParaRPr lang="ru-RU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475878" y="4704326"/>
            <a:ext cx="7624514" cy="1604994"/>
            <a:chOff x="475878" y="4704326"/>
            <a:chExt cx="7624514" cy="160499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355976" y="5373216"/>
              <a:ext cx="37444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Фронтальная </a:t>
              </a:r>
              <a:r>
                <a:rPr lang="ru-RU" sz="1600" dirty="0" err="1" smtClean="0">
                  <a:latin typeface="+mn-lt"/>
                </a:rPr>
                <a:t>диметрическая</a:t>
              </a:r>
              <a:r>
                <a:rPr lang="ru-RU" sz="1600" dirty="0" smtClean="0">
                  <a:latin typeface="+mn-lt"/>
                </a:rPr>
                <a:t> проекция:</a:t>
              </a:r>
              <a:br>
                <a:rPr lang="ru-RU" sz="1600" dirty="0" smtClean="0">
                  <a:latin typeface="+mn-lt"/>
                </a:rPr>
              </a:br>
              <a:r>
                <a:rPr lang="ru-RU" sz="1600" dirty="0" smtClean="0">
                  <a:latin typeface="+mn-lt"/>
                </a:rPr>
                <a:t>куб и сфера</a:t>
              </a:r>
              <a:endParaRPr lang="ru-RU" sz="1600" dirty="0">
                <a:latin typeface="+mn-lt"/>
              </a:endParaRPr>
            </a:p>
          </p:txBody>
        </p:sp>
        <p:pic>
          <p:nvPicPr>
            <p:cNvPr id="13" name="Рисунок 12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5878" y="4704326"/>
              <a:ext cx="3448050" cy="1604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Группа 16"/>
          <p:cNvGrpSpPr/>
          <p:nvPr/>
        </p:nvGrpSpPr>
        <p:grpSpPr>
          <a:xfrm>
            <a:off x="467544" y="2996952"/>
            <a:ext cx="7704856" cy="1530789"/>
            <a:chOff x="467544" y="2996952"/>
            <a:chExt cx="7704856" cy="1530789"/>
          </a:xfrm>
        </p:grpSpPr>
        <p:pic>
          <p:nvPicPr>
            <p:cNvPr id="12" name="Рисунок 11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2996952"/>
              <a:ext cx="3352800" cy="1530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Прямоугольник 13"/>
            <p:cNvSpPr/>
            <p:nvPr/>
          </p:nvSpPr>
          <p:spPr>
            <a:xfrm>
              <a:off x="4211960" y="3501008"/>
              <a:ext cx="396044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Горизонтальная изометрическая проекция:</a:t>
              </a:r>
              <a:br>
                <a:rPr lang="ru-RU" sz="1600" dirty="0" smtClean="0">
                  <a:latin typeface="+mn-lt"/>
                </a:rPr>
              </a:br>
              <a:r>
                <a:rPr lang="ru-RU" sz="1600" dirty="0" smtClean="0">
                  <a:latin typeface="+mn-lt"/>
                </a:rPr>
                <a:t>куб и сфера</a:t>
              </a:r>
              <a:endParaRPr lang="ru-RU" sz="1600" dirty="0">
                <a:latin typeface="+mn-lt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67544" y="1218828"/>
            <a:ext cx="7416824" cy="1562100"/>
            <a:chOff x="467544" y="1218828"/>
            <a:chExt cx="7416824" cy="1562100"/>
          </a:xfrm>
        </p:grpSpPr>
        <p:pic>
          <p:nvPicPr>
            <p:cNvPr id="11" name="Рисунок 10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544" y="1218828"/>
              <a:ext cx="3430721" cy="156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Прямоугольник 14"/>
            <p:cNvSpPr/>
            <p:nvPr/>
          </p:nvSpPr>
          <p:spPr>
            <a:xfrm>
              <a:off x="4139952" y="1628800"/>
              <a:ext cx="37444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Фронтальная изометрическая проекция:</a:t>
              </a:r>
              <a:br>
                <a:rPr lang="ru-RU" sz="1600" dirty="0" smtClean="0">
                  <a:latin typeface="+mn-lt"/>
                </a:rPr>
              </a:br>
              <a:r>
                <a:rPr lang="ru-RU" sz="1600" dirty="0" smtClean="0">
                  <a:latin typeface="+mn-lt"/>
                </a:rPr>
                <a:t>куб и сфера</a:t>
              </a:r>
              <a:endParaRPr lang="ru-RU" sz="1600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3456</TotalTime>
  <Words>202</Words>
  <Application>Microsoft Office PowerPoint</Application>
  <PresentationFormat>Экран (4:3)</PresentationFormat>
  <Paragraphs>67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КГ</vt:lpstr>
      <vt:lpstr>(системы проекций)</vt:lpstr>
      <vt:lpstr>Классификация проекций</vt:lpstr>
      <vt:lpstr>Плоские проекции: центральная и параллельная</vt:lpstr>
      <vt:lpstr>Параллельные проекции: ортогональные и косоугольные</vt:lpstr>
      <vt:lpstr>Центральная проекция</vt:lpstr>
      <vt:lpstr>Видовая проекция</vt:lpstr>
      <vt:lpstr>Аксонометрические проекции</vt:lpstr>
      <vt:lpstr>Косоугольные проекции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394</cp:revision>
  <dcterms:created xsi:type="dcterms:W3CDTF">2014-02-11T08:42:57Z</dcterms:created>
  <dcterms:modified xsi:type="dcterms:W3CDTF">2019-03-31T20:03:44Z</dcterms:modified>
</cp:coreProperties>
</file>