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37" r:id="rId2"/>
    <p:sldId id="354" r:id="rId3"/>
    <p:sldId id="355" r:id="rId4"/>
    <p:sldId id="361" r:id="rId5"/>
    <p:sldId id="356" r:id="rId6"/>
    <p:sldId id="358" r:id="rId7"/>
    <p:sldId id="369" r:id="rId8"/>
    <p:sldId id="357" r:id="rId9"/>
    <p:sldId id="35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координаты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" name="Picture 143" descr="MP_c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1155700"/>
            <a:ext cx="5651227" cy="3048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1321891" y="1484313"/>
            <a:ext cx="2386013" cy="122396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Куб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видимости</a:t>
            </a:r>
          </a:p>
        </p:txBody>
      </p:sp>
      <p:graphicFrame>
        <p:nvGraphicFramePr>
          <p:cNvPr id="20" name="Group 32"/>
          <p:cNvGraphicFramePr>
            <a:graphicFrameLocks noGrp="1"/>
          </p:cNvGraphicFramePr>
          <p:nvPr/>
        </p:nvGraphicFramePr>
        <p:xfrm>
          <a:off x="2638425" y="4114760"/>
          <a:ext cx="6181725" cy="2194560"/>
        </p:xfrm>
        <a:graphic>
          <a:graphicData uri="http://schemas.openxmlformats.org/drawingml/2006/table">
            <a:tbl>
              <a:tblPr/>
              <a:tblGrid>
                <a:gridCol w="1557338"/>
                <a:gridCol w="1557337"/>
                <a:gridCol w="3067050"/>
              </a:tblGrid>
              <a:tr h="320675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куб видимости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5" name="Rectangle 64" descr="Диагональный кирпич"/>
          <p:cNvSpPr>
            <a:spLocks noChangeArrowheads="1"/>
          </p:cNvSpPr>
          <p:nvPr/>
        </p:nvSpPr>
        <p:spPr bwMode="auto">
          <a:xfrm>
            <a:off x="372938" y="4076873"/>
            <a:ext cx="2520950" cy="144463"/>
          </a:xfrm>
          <a:prstGeom prst="rect">
            <a:avLst/>
          </a:prstGeom>
          <a:pattFill prst="diag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" name="Rectangle 61" descr="Горизонтальный кирпич"/>
          <p:cNvSpPr>
            <a:spLocks noChangeArrowheads="1"/>
          </p:cNvSpPr>
          <p:nvPr/>
        </p:nvSpPr>
        <p:spPr bwMode="auto">
          <a:xfrm>
            <a:off x="2028700" y="3573636"/>
            <a:ext cx="649288" cy="50323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7" name="Rectangle 62" descr="Горизонтальный кирпич"/>
          <p:cNvSpPr>
            <a:spLocks noChangeArrowheads="1"/>
          </p:cNvSpPr>
          <p:nvPr/>
        </p:nvSpPr>
        <p:spPr bwMode="auto">
          <a:xfrm>
            <a:off x="372938" y="2852911"/>
            <a:ext cx="1655762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8" name="Group 66"/>
          <p:cNvGraphicFramePr>
            <a:graphicFrameLocks noGrp="1"/>
          </p:cNvGraphicFramePr>
          <p:nvPr/>
        </p:nvGraphicFramePr>
        <p:xfrm>
          <a:off x="4788024" y="4669156"/>
          <a:ext cx="4032127" cy="1645920"/>
        </p:xfrm>
        <a:graphic>
          <a:graphicData uri="http://schemas.openxmlformats.org/drawingml/2006/table">
            <a:tbl>
              <a:tblPr/>
              <a:tblGrid>
                <a:gridCol w="1015798"/>
                <a:gridCol w="761204"/>
                <a:gridCol w="2255125"/>
              </a:tblGrid>
              <a:tr h="218788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Плоскости отсечения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границы видимости, грани куба видимости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near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ближняя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8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far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(дальняя) по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OZ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left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right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top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Верхняя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bottom</a:t>
                      </a:r>
                      <a:endParaRPr kumimoji="0" lang="ru-RU" sz="12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" name="Rectangle 30"/>
          <p:cNvSpPr>
            <a:spLocks noChangeArrowheads="1"/>
          </p:cNvSpPr>
          <p:nvPr/>
        </p:nvSpPr>
        <p:spPr bwMode="auto">
          <a:xfrm>
            <a:off x="4068638" y="1916286"/>
            <a:ext cx="2206625" cy="1116012"/>
          </a:xfrm>
          <a:prstGeom prst="rect">
            <a:avLst/>
          </a:prstGeom>
          <a:solidFill>
            <a:srgbClr val="969696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0" name="Rectangle 31"/>
          <p:cNvSpPr>
            <a:spLocks noChangeArrowheads="1"/>
          </p:cNvSpPr>
          <p:nvPr/>
        </p:nvSpPr>
        <p:spPr bwMode="auto">
          <a:xfrm>
            <a:off x="3092325" y="2563986"/>
            <a:ext cx="1439863" cy="719137"/>
          </a:xfrm>
          <a:prstGeom prst="rect">
            <a:avLst/>
          </a:prstGeom>
          <a:solidFill>
            <a:srgbClr val="C0C0C0">
              <a:alpha val="50195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" name="AutoShape 34"/>
          <p:cNvSpPr>
            <a:spLocks noChangeArrowheads="1"/>
          </p:cNvSpPr>
          <p:nvPr/>
        </p:nvSpPr>
        <p:spPr bwMode="auto">
          <a:xfrm>
            <a:off x="804738" y="3716511"/>
            <a:ext cx="360362" cy="360362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AutoShape 39"/>
          <p:cNvSpPr>
            <a:spLocks/>
          </p:cNvSpPr>
          <p:nvPr/>
        </p:nvSpPr>
        <p:spPr bwMode="auto">
          <a:xfrm>
            <a:off x="5311650" y="3610148"/>
            <a:ext cx="1511300" cy="720725"/>
          </a:xfrm>
          <a:prstGeom prst="accentCallout1">
            <a:avLst>
              <a:gd name="adj1" fmla="val 15861"/>
              <a:gd name="adj2" fmla="val -5042"/>
              <a:gd name="adj3" fmla="val -48019"/>
              <a:gd name="adj4" fmla="val -51051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near</a:t>
            </a:r>
            <a:r>
              <a:rPr lang="ru-RU" sz="1600" i="1"/>
              <a:t>,</a:t>
            </a:r>
            <a:br>
              <a:rPr lang="ru-RU" sz="1600" i="1"/>
            </a:br>
            <a:r>
              <a:rPr lang="ru-RU" sz="1600" i="1"/>
              <a:t>начало видимости</a:t>
            </a:r>
          </a:p>
        </p:txBody>
      </p:sp>
      <p:sp>
        <p:nvSpPr>
          <p:cNvPr id="93" name="AutoShape 40"/>
          <p:cNvSpPr>
            <a:spLocks/>
          </p:cNvSpPr>
          <p:nvPr/>
        </p:nvSpPr>
        <p:spPr bwMode="auto">
          <a:xfrm>
            <a:off x="7451600" y="3548236"/>
            <a:ext cx="1512888" cy="688975"/>
          </a:xfrm>
          <a:prstGeom prst="accentCallout1">
            <a:avLst>
              <a:gd name="adj1" fmla="val 16588"/>
              <a:gd name="adj2" fmla="val -5037"/>
              <a:gd name="adj3" fmla="val -78569"/>
              <a:gd name="adj4" fmla="val -78278"/>
            </a:avLst>
          </a:prstGeom>
          <a:noFill/>
          <a:ln w="25400" cap="rnd">
            <a:solidFill>
              <a:srgbClr val="000080"/>
            </a:solidFill>
            <a:prstDash val="sysDot"/>
            <a:miter lim="800000"/>
            <a:headEnd/>
            <a:tailEnd type="stealth" w="med" len="med"/>
          </a:ln>
        </p:spPr>
        <p:txBody>
          <a:bodyPr anchor="ctr"/>
          <a:lstStyle/>
          <a:p>
            <a:r>
              <a:rPr lang="en-US" sz="1600" i="1"/>
              <a:t>far</a:t>
            </a:r>
            <a:r>
              <a:rPr lang="ru-RU" sz="1600" i="1"/>
              <a:t>,</a:t>
            </a:r>
          </a:p>
          <a:p>
            <a:r>
              <a:rPr lang="ru-RU" sz="1600" i="1"/>
              <a:t>конец видимости</a:t>
            </a:r>
          </a:p>
        </p:txBody>
      </p:sp>
      <p:sp>
        <p:nvSpPr>
          <p:cNvPr id="94" name="Text Box 42"/>
          <p:cNvSpPr txBox="1">
            <a:spLocks noChangeArrowheads="1"/>
          </p:cNvSpPr>
          <p:nvPr/>
        </p:nvSpPr>
        <p:spPr bwMode="auto">
          <a:xfrm>
            <a:off x="2749425" y="1413048"/>
            <a:ext cx="1323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/>
              <a:t>Куб</a:t>
            </a:r>
            <a:br>
              <a:rPr lang="ru-RU"/>
            </a:br>
            <a:r>
              <a:rPr lang="ru-RU"/>
              <a:t>видимости</a:t>
            </a:r>
          </a:p>
        </p:txBody>
      </p:sp>
      <p:sp>
        <p:nvSpPr>
          <p:cNvPr id="95" name="Text Box 43"/>
          <p:cNvSpPr txBox="1">
            <a:spLocks noChangeArrowheads="1"/>
          </p:cNvSpPr>
          <p:nvPr/>
        </p:nvSpPr>
        <p:spPr bwMode="auto">
          <a:xfrm>
            <a:off x="157037" y="4170536"/>
            <a:ext cx="19002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/>
              <a:t>Наблюдатель</a:t>
            </a:r>
          </a:p>
          <a:p>
            <a:pPr algn="ctr">
              <a:lnSpc>
                <a:spcPct val="80000"/>
              </a:lnSpc>
            </a:pPr>
            <a:r>
              <a:rPr lang="ru-RU" sz="1600"/>
              <a:t>(точка просмотра)</a:t>
            </a:r>
          </a:p>
        </p:txBody>
      </p:sp>
      <p:sp>
        <p:nvSpPr>
          <p:cNvPr id="96" name="AutoShape 45"/>
          <p:cNvSpPr>
            <a:spLocks noChangeArrowheads="1"/>
          </p:cNvSpPr>
          <p:nvPr/>
        </p:nvSpPr>
        <p:spPr bwMode="auto">
          <a:xfrm>
            <a:off x="6349875" y="19162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AutoShape 46"/>
          <p:cNvSpPr>
            <a:spLocks noChangeArrowheads="1"/>
          </p:cNvSpPr>
          <p:nvPr/>
        </p:nvSpPr>
        <p:spPr bwMode="auto">
          <a:xfrm>
            <a:off x="5125913" y="24925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" name="AutoShape 47"/>
          <p:cNvSpPr>
            <a:spLocks noChangeArrowheads="1"/>
          </p:cNvSpPr>
          <p:nvPr/>
        </p:nvSpPr>
        <p:spPr bwMode="auto">
          <a:xfrm>
            <a:off x="5486275" y="1268586"/>
            <a:ext cx="360363" cy="576262"/>
          </a:xfrm>
          <a:prstGeom prst="flowChartMagneticDisk">
            <a:avLst/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AutoShape 48"/>
          <p:cNvSpPr>
            <a:spLocks noChangeArrowheads="1"/>
          </p:cNvSpPr>
          <p:nvPr/>
        </p:nvSpPr>
        <p:spPr bwMode="auto">
          <a:xfrm>
            <a:off x="4621088" y="2060748"/>
            <a:ext cx="360362" cy="576263"/>
          </a:xfrm>
          <a:prstGeom prst="flowChartMagneticDisk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Text Box 49"/>
          <p:cNvSpPr txBox="1">
            <a:spLocks noChangeArrowheads="1"/>
          </p:cNvSpPr>
          <p:nvPr/>
        </p:nvSpPr>
        <p:spPr bwMode="auto">
          <a:xfrm>
            <a:off x="7511925" y="1232073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не видимы</a:t>
            </a:r>
          </a:p>
        </p:txBody>
      </p:sp>
      <p:sp>
        <p:nvSpPr>
          <p:cNvPr id="101" name="Line 50"/>
          <p:cNvSpPr>
            <a:spLocks noChangeShapeType="1"/>
          </p:cNvSpPr>
          <p:nvPr/>
        </p:nvSpPr>
        <p:spPr bwMode="auto">
          <a:xfrm flipH="1" flipV="1">
            <a:off x="5702175" y="1557511"/>
            <a:ext cx="2016125" cy="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" name="Line 51"/>
          <p:cNvSpPr>
            <a:spLocks noChangeShapeType="1"/>
          </p:cNvSpPr>
          <p:nvPr/>
        </p:nvSpPr>
        <p:spPr bwMode="auto">
          <a:xfrm flipH="1">
            <a:off x="6565775" y="1557511"/>
            <a:ext cx="1152525" cy="647700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03" name="Group 55"/>
          <p:cNvGrpSpPr>
            <a:grpSpLocks/>
          </p:cNvGrpSpPr>
          <p:nvPr/>
        </p:nvGrpSpPr>
        <p:grpSpPr bwMode="auto">
          <a:xfrm>
            <a:off x="1236538" y="1273348"/>
            <a:ext cx="5834062" cy="2514600"/>
            <a:chOff x="657" y="666"/>
            <a:chExt cx="3675" cy="1584"/>
          </a:xfrm>
        </p:grpSpPr>
        <p:sp>
          <p:nvSpPr>
            <p:cNvPr id="104" name="Line 38"/>
            <p:cNvSpPr>
              <a:spLocks noChangeShapeType="1"/>
            </p:cNvSpPr>
            <p:nvPr/>
          </p:nvSpPr>
          <p:spPr bwMode="auto">
            <a:xfrm flipV="1">
              <a:off x="658" y="1615"/>
              <a:ext cx="2358" cy="6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Line 32"/>
            <p:cNvSpPr>
              <a:spLocks noChangeAspect="1" noChangeShapeType="1"/>
            </p:cNvSpPr>
            <p:nvPr/>
          </p:nvSpPr>
          <p:spPr bwMode="auto">
            <a:xfrm flipV="1">
              <a:off x="658" y="666"/>
              <a:ext cx="2404" cy="15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Line 33"/>
            <p:cNvSpPr>
              <a:spLocks noChangeShapeType="1"/>
            </p:cNvSpPr>
            <p:nvPr/>
          </p:nvSpPr>
          <p:spPr bwMode="auto">
            <a:xfrm flipV="1">
              <a:off x="658" y="890"/>
              <a:ext cx="3674" cy="13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Line 37"/>
            <p:cNvSpPr>
              <a:spLocks noChangeShapeType="1"/>
            </p:cNvSpPr>
            <p:nvPr/>
          </p:nvSpPr>
          <p:spPr bwMode="auto">
            <a:xfrm flipV="1">
              <a:off x="657" y="1706"/>
              <a:ext cx="3630" cy="5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8" name="Text Box 52"/>
          <p:cNvSpPr txBox="1">
            <a:spLocks noChangeArrowheads="1"/>
          </p:cNvSpPr>
          <p:nvPr/>
        </p:nvSpPr>
        <p:spPr bwMode="auto">
          <a:xfrm>
            <a:off x="7469063" y="2498898"/>
            <a:ext cx="113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Объекты</a:t>
            </a:r>
          </a:p>
          <a:p>
            <a:r>
              <a:rPr lang="ru-RU"/>
              <a:t>видимы</a:t>
            </a:r>
          </a:p>
        </p:txBody>
      </p:sp>
      <p:sp>
        <p:nvSpPr>
          <p:cNvPr id="109" name="Line 53"/>
          <p:cNvSpPr>
            <a:spLocks noChangeShapeType="1"/>
          </p:cNvSpPr>
          <p:nvPr/>
        </p:nvSpPr>
        <p:spPr bwMode="auto">
          <a:xfrm flipH="1" flipV="1">
            <a:off x="4836988" y="2349673"/>
            <a:ext cx="2808287" cy="5032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0" name="Line 54"/>
          <p:cNvSpPr>
            <a:spLocks noChangeShapeType="1"/>
          </p:cNvSpPr>
          <p:nvPr/>
        </p:nvSpPr>
        <p:spPr bwMode="auto">
          <a:xfrm flipH="1" flipV="1">
            <a:off x="5341813" y="2781473"/>
            <a:ext cx="2303462" cy="71438"/>
          </a:xfrm>
          <a:prstGeom prst="line">
            <a:avLst/>
          </a:prstGeom>
          <a:noFill/>
          <a:ln w="19050">
            <a:solidFill>
              <a:srgbClr val="00008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1" name="Rectangle 57"/>
          <p:cNvSpPr>
            <a:spLocks noChangeArrowheads="1"/>
          </p:cNvSpPr>
          <p:nvPr/>
        </p:nvSpPr>
        <p:spPr bwMode="auto">
          <a:xfrm>
            <a:off x="2027113" y="3270423"/>
            <a:ext cx="604837" cy="306388"/>
          </a:xfrm>
          <a:prstGeom prst="rect">
            <a:avLst/>
          </a:prstGeom>
          <a:noFill/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" name="Rectangle 59" descr="Горизонтальный кирпич"/>
          <p:cNvSpPr>
            <a:spLocks noChangeArrowheads="1"/>
          </p:cNvSpPr>
          <p:nvPr/>
        </p:nvSpPr>
        <p:spPr bwMode="auto">
          <a:xfrm>
            <a:off x="2028700" y="2862436"/>
            <a:ext cx="649288" cy="395287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" name="Text Box 65"/>
          <p:cNvSpPr txBox="1">
            <a:spLocks noChangeArrowheads="1"/>
          </p:cNvSpPr>
          <p:nvPr/>
        </p:nvSpPr>
        <p:spPr bwMode="auto">
          <a:xfrm>
            <a:off x="444375" y="2924348"/>
            <a:ext cx="1223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/>
              <a:t>Плоскость просмотра</a:t>
            </a:r>
          </a:p>
        </p:txBody>
      </p:sp>
      <p:sp>
        <p:nvSpPr>
          <p:cNvPr id="114" name="Rectangle 63" descr="Горизонтальный кирпич"/>
          <p:cNvSpPr>
            <a:spLocks noChangeArrowheads="1"/>
          </p:cNvSpPr>
          <p:nvPr/>
        </p:nvSpPr>
        <p:spPr bwMode="auto">
          <a:xfrm>
            <a:off x="2651000" y="2852911"/>
            <a:ext cx="233363" cy="1223962"/>
          </a:xfrm>
          <a:prstGeom prst="rect">
            <a:avLst/>
          </a:prstGeom>
          <a:pattFill prst="horzBrick">
            <a:fgClr>
              <a:srgbClr val="CC6600"/>
            </a:fgClr>
            <a:bgClr>
              <a:schemeClr val="bg1"/>
            </a:bgClr>
          </a:patt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Line 68"/>
          <p:cNvSpPr>
            <a:spLocks noChangeShapeType="1"/>
          </p:cNvSpPr>
          <p:nvPr/>
        </p:nvSpPr>
        <p:spPr bwMode="auto">
          <a:xfrm flipV="1">
            <a:off x="2028700" y="2276648"/>
            <a:ext cx="0" cy="12969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" name="Line 69"/>
          <p:cNvSpPr>
            <a:spLocks noChangeShapeType="1"/>
          </p:cNvSpPr>
          <p:nvPr/>
        </p:nvSpPr>
        <p:spPr bwMode="auto">
          <a:xfrm>
            <a:off x="2028700" y="3573636"/>
            <a:ext cx="1728788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" name="Line 70"/>
          <p:cNvSpPr>
            <a:spLocks noChangeShapeType="1"/>
          </p:cNvSpPr>
          <p:nvPr/>
        </p:nvSpPr>
        <p:spPr bwMode="auto">
          <a:xfrm flipV="1">
            <a:off x="2028700" y="2781473"/>
            <a:ext cx="1008063" cy="79216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8" name="Text Box 71"/>
          <p:cNvSpPr txBox="1">
            <a:spLocks noChangeArrowheads="1"/>
          </p:cNvSpPr>
          <p:nvPr/>
        </p:nvSpPr>
        <p:spPr bwMode="auto">
          <a:xfrm>
            <a:off x="1620713" y="2205211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OY</a:t>
            </a:r>
            <a:endParaRPr lang="ru-RU" sz="1400"/>
          </a:p>
        </p:txBody>
      </p:sp>
      <p:sp>
        <p:nvSpPr>
          <p:cNvPr id="119" name="Text Box 72"/>
          <p:cNvSpPr txBox="1">
            <a:spLocks noChangeArrowheads="1"/>
          </p:cNvSpPr>
          <p:nvPr/>
        </p:nvSpPr>
        <p:spPr bwMode="auto">
          <a:xfrm>
            <a:off x="3354263" y="3559348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OX</a:t>
            </a:r>
            <a:endParaRPr lang="ru-RU" sz="1400"/>
          </a:p>
        </p:txBody>
      </p:sp>
      <p:sp>
        <p:nvSpPr>
          <p:cNvPr id="120" name="Text Box 73"/>
          <p:cNvSpPr txBox="1">
            <a:spLocks noChangeArrowheads="1"/>
          </p:cNvSpPr>
          <p:nvPr/>
        </p:nvSpPr>
        <p:spPr bwMode="auto">
          <a:xfrm>
            <a:off x="2595438" y="2637011"/>
            <a:ext cx="430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OZ</a:t>
            </a:r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2" grpId="0" animBg="1"/>
      <p:bldP spid="96" grpId="0" animBg="1"/>
      <p:bldP spid="96" grpId="1" animBg="1"/>
      <p:bldP spid="97" grpId="0" animBg="1"/>
      <p:bldP spid="98" grpId="0" animBg="1"/>
      <p:bldP spid="98" grpId="1" animBg="1"/>
      <p:bldP spid="99" grpId="0" animBg="1"/>
      <p:bldP spid="100" grpId="0"/>
      <p:bldP spid="101" grpId="0" animBg="1"/>
      <p:bldP spid="102" grpId="0" animBg="1"/>
      <p:bldP spid="108" grpId="0"/>
      <p:bldP spid="109" grpId="0" animBg="1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возможности отсечения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Куб видимости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196752"/>
            <a:ext cx="821925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плоскости отсечения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(до 6 штук)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ClipPlane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GL_CLIP_PLANE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plane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defRPr/>
            </a:pPr>
            <a:endParaRPr lang="ru-RU" sz="2000" dirty="0" smtClean="0">
              <a:latin typeface="+mn-lt"/>
            </a:endParaRPr>
          </a:p>
          <a:p>
            <a:pPr>
              <a:defRPr/>
            </a:pPr>
            <a:endParaRPr lang="en-US" sz="2000" dirty="0" smtClean="0">
              <a:latin typeface="+mn-lt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Прямоугольник области вырезания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(команды могут модифицировать только пиксели,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лежащие внутри этой области)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включить</a:t>
            </a:r>
          </a:p>
          <a:p>
            <a:pPr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GL_SCISSOR_TEST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выключить</a:t>
            </a:r>
          </a:p>
          <a:p>
            <a:pPr>
              <a:spcBef>
                <a:spcPts val="1200"/>
              </a:spcBef>
              <a:defRPr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Scissor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x0,y0,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width,height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область вырезания</a:t>
            </a:r>
          </a:p>
          <a:p>
            <a:pPr>
              <a:defRPr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268760"/>
            <a:ext cx="8229600" cy="33123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r>
              <a:rPr kumimoji="0" lang="en-US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near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far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Char char="Ø"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</a:t>
            </a:r>
            <a:b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</a:b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           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GLdouble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" pitchFamily="2" charset="2"/>
              <a:buNone/>
              <a:tabLst/>
              <a:defRPr/>
            </a:pPr>
            <a:endParaRPr kumimoji="0" lang="en-US" b="0" i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glu</a:t>
            </a: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Ortho2D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(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left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right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bottom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, 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top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)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≡ 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		</a:t>
            </a:r>
            <a:r>
              <a:rPr kumimoji="0" lang="en-US" b="0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gl</a:t>
            </a:r>
            <a:r>
              <a:rPr kumimoji="0" lang="en-US" b="1" i="0" u="none" strike="noStrike" kern="1200" cap="none" spc="0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Ortho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(</a:t>
            </a:r>
            <a:r>
              <a:rPr kumimoji="0" lang="en-US" b="0" i="1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 left, right, bottom, top, -1, 1 </a:t>
            </a:r>
            <a:r>
              <a:rPr kumimoji="0" lang="en-US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11" name="Group 4"/>
          <p:cNvGraphicFramePr>
            <a:graphicFrameLocks noGrp="1"/>
          </p:cNvGraphicFramePr>
          <p:nvPr/>
        </p:nvGraphicFramePr>
        <p:xfrm>
          <a:off x="611560" y="4797152"/>
          <a:ext cx="8351838" cy="1351915"/>
        </p:xfrm>
        <a:graphic>
          <a:graphicData uri="http://schemas.openxmlformats.org/drawingml/2006/table">
            <a:tbl>
              <a:tblPr/>
              <a:tblGrid>
                <a:gridCol w="2518941"/>
                <a:gridCol w="5832897"/>
              </a:tblGrid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Прямоугольный параллелепипед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left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bottom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левый нижний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top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      -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near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правый верхний угол окна вывода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о</a:t>
            </a:r>
            <a:r>
              <a:rPr lang="ru-RU" sz="2400" dirty="0" smtClean="0">
                <a:solidFill>
                  <a:schemeClr val="tx1"/>
                </a:solidFill>
                <a:cs typeface="Courier New" pitchFamily="49" charset="0"/>
              </a:rPr>
              <a:t>ртографическая (параллельная)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395288" y="1485454"/>
          <a:ext cx="4631159" cy="2015554"/>
        </p:xfrm>
        <a:graphic>
          <a:graphicData uri="http://schemas.openxmlformats.org/presentationml/2006/ole">
            <p:oleObj spid="_x0000_s46082" name="Equation" r:id="rId4" imgW="3606800" imgH="1574800" progId="Equation.DSMT4">
              <p:embed/>
            </p:oleObj>
          </a:graphicData>
        </a:graphic>
      </p:graphicFrame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Ortho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(</a:t>
            </a:r>
            <a:endParaRPr lang="ru-RU" dirty="0">
              <a:latin typeface="Consolas" pitchFamily="49" charset="0"/>
              <a:cs typeface="Consolas" pitchFamily="49" charset="0"/>
            </a:endParaRPr>
          </a:p>
          <a:p>
            <a:r>
              <a:rPr lang="ru-RU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ru-RU" i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near,</a:t>
            </a:r>
            <a:r>
              <a:rPr lang="ru-RU" i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>
                <a:latin typeface="Consolas" pitchFamily="49" charset="0"/>
                <a:cs typeface="Consolas" pitchFamily="49" charset="0"/>
              </a:rPr>
              <a:t>far</a:t>
            </a:r>
            <a:endParaRPr lang="ru-RU" i="1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 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148064" y="2852936"/>
            <a:ext cx="3383533" cy="3096344"/>
            <a:chOff x="5148064" y="2852936"/>
            <a:chExt cx="3383533" cy="3096344"/>
          </a:xfrm>
        </p:grpSpPr>
        <p:grpSp>
          <p:nvGrpSpPr>
            <p:cNvPr id="15" name="Group 71"/>
            <p:cNvGrpSpPr>
              <a:grpSpLocks/>
            </p:cNvGrpSpPr>
            <p:nvPr/>
          </p:nvGrpSpPr>
          <p:grpSpPr bwMode="auto">
            <a:xfrm>
              <a:off x="5220072" y="2852936"/>
              <a:ext cx="3311525" cy="2374900"/>
              <a:chOff x="567" y="2614"/>
              <a:chExt cx="1497" cy="1224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567" y="3067"/>
                <a:ext cx="998" cy="771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Line 12"/>
              <p:cNvSpPr>
                <a:spLocks noChangeShapeType="1"/>
              </p:cNvSpPr>
              <p:nvPr/>
            </p:nvSpPr>
            <p:spPr bwMode="auto">
              <a:xfrm flipV="1">
                <a:off x="567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13"/>
              <p:cNvSpPr>
                <a:spLocks noChangeShapeType="1"/>
              </p:cNvSpPr>
              <p:nvPr/>
            </p:nvSpPr>
            <p:spPr bwMode="auto">
              <a:xfrm flipV="1">
                <a:off x="1565" y="2614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14"/>
              <p:cNvSpPr>
                <a:spLocks noChangeShapeType="1"/>
              </p:cNvSpPr>
              <p:nvPr/>
            </p:nvSpPr>
            <p:spPr bwMode="auto">
              <a:xfrm flipV="1">
                <a:off x="567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 flipV="1">
                <a:off x="1565" y="3385"/>
                <a:ext cx="499" cy="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16"/>
              <p:cNvSpPr>
                <a:spLocks noChangeShapeType="1"/>
              </p:cNvSpPr>
              <p:nvPr/>
            </p:nvSpPr>
            <p:spPr bwMode="auto">
              <a:xfrm>
                <a:off x="1066" y="3385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 flipV="1">
                <a:off x="2064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18"/>
              <p:cNvSpPr>
                <a:spLocks noChangeShapeType="1"/>
              </p:cNvSpPr>
              <p:nvPr/>
            </p:nvSpPr>
            <p:spPr bwMode="auto">
              <a:xfrm>
                <a:off x="1066" y="2614"/>
                <a:ext cx="9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 flipV="1">
                <a:off x="1066" y="2614"/>
                <a:ext cx="0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Line 112"/>
            <p:cNvSpPr>
              <a:spLocks noChangeShapeType="1"/>
            </p:cNvSpPr>
            <p:nvPr/>
          </p:nvSpPr>
          <p:spPr bwMode="auto">
            <a:xfrm flipH="1">
              <a:off x="5148064" y="4940746"/>
              <a:ext cx="1295052" cy="100853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" name="Text Box 113"/>
          <p:cNvSpPr txBox="1">
            <a:spLocks noChangeArrowheads="1"/>
          </p:cNvSpPr>
          <p:nvPr/>
        </p:nvSpPr>
        <p:spPr bwMode="auto">
          <a:xfrm>
            <a:off x="5292080" y="5877272"/>
            <a:ext cx="2592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к </a:t>
            </a:r>
            <a:r>
              <a:rPr lang="ru-RU" dirty="0"/>
              <a:t>точке наблюдения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задание центра системы координат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Ортографическая проекция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443161" y="1172369"/>
            <a:ext cx="7729239" cy="2577600"/>
            <a:chOff x="395536" y="1196753"/>
            <a:chExt cx="7729239" cy="2577600"/>
          </a:xfrm>
        </p:grpSpPr>
        <p:pic>
          <p:nvPicPr>
            <p:cNvPr id="1034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1196753"/>
              <a:ext cx="4736226" cy="257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1084101" y="1541035"/>
              <a:ext cx="3477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,512,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0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,256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72447" y="1221136"/>
              <a:ext cx="29523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 задан в левом нижнем угле окна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99592" y="3762591"/>
            <a:ext cx="7800553" cy="2578008"/>
            <a:chOff x="1004367" y="3762591"/>
            <a:chExt cx="7800553" cy="2578008"/>
          </a:xfrm>
        </p:grpSpPr>
        <p:pic>
          <p:nvPicPr>
            <p:cNvPr id="1034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7944" y="3762591"/>
              <a:ext cx="4736976" cy="2578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4550016" y="4106928"/>
              <a:ext cx="4052259" cy="3532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glu</a:t>
              </a:r>
              <a:r>
                <a:rPr lang="en-US" b="1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Ortho2D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( -256,256,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 </a:t>
              </a:r>
              <a:r>
                <a:rPr lang="en-US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-128,128</a:t>
              </a:r>
              <a:r>
                <a:rPr lang="ru-RU" dirty="0" smtClean="0">
                  <a:solidFill>
                    <a:schemeClr val="tx2"/>
                  </a:solidFill>
                  <a:latin typeface="Consolas" pitchFamily="49" charset="0"/>
                  <a:cs typeface="Consolas" pitchFamily="49" charset="0"/>
                </a:rPr>
                <a:t>)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04367" y="5733256"/>
              <a:ext cx="2965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Центр системы координат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задан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центре окна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Перспективная проекция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536" y="1340768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85725" lvl="1" indent="371475">
              <a:buFont typeface="Wingdings" pitchFamily="2" charset="2"/>
              <a:buChar char="Ø"/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aspect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 </a:t>
            </a:r>
          </a:p>
          <a:p>
            <a:pPr lvl="1">
              <a:buFont typeface="Wingdings" pitchFamily="2" charset="2"/>
              <a:buChar char="Ø"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marL="85725" lvl="1">
              <a:buFont typeface="Wingdings" pitchFamily="2" charset="2"/>
              <a:buChar char="Ø"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</a:t>
            </a:r>
          </a:p>
          <a:p>
            <a:pPr lvl="1">
              <a:buFont typeface="Wingdings" pitchFamily="2" charset="2"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dirty="0" smtClean="0">
                <a:latin typeface="Consolas" pitchFamily="49" charset="0"/>
                <a:cs typeface="Consolas" pitchFamily="49" charset="0"/>
              </a:rPr>
            </a:b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GLdouble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>
              <a:buFontTx/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-right, right,  -top, top,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≡ </a:t>
            </a:r>
          </a:p>
          <a:p>
            <a:pPr lvl="1">
              <a:buFontTx/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Perspective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i="1" dirty="0" err="1" smtClean="0">
                <a:latin typeface="Consolas" pitchFamily="49" charset="0"/>
                <a:cs typeface="Consolas" pitchFamily="49" charset="0"/>
              </a:rPr>
              <a:t>angle_y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, aspect, near, far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 lvl="1" indent="-457200">
              <a:buFontTx/>
              <a:buNone/>
            </a:pPr>
            <a:endParaRPr lang="en-US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 indent="-457200">
              <a:buFontTx/>
              <a:buNone/>
            </a:pPr>
            <a:r>
              <a:rPr lang="en-US" i="1" dirty="0" smtClean="0">
                <a:latin typeface="Consolas" pitchFamily="49" charset="0"/>
                <a:cs typeface="Consolas" pitchFamily="49" charset="0"/>
              </a:rPr>
              <a:t>far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near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0</a:t>
            </a:r>
            <a:endParaRPr kumimoji="0" lang="en-US" b="0" u="none" strike="noStrike" kern="1200" cap="none" spc="0" normalizeH="0" baseline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Group 39"/>
          <p:cNvGraphicFramePr>
            <a:graphicFrameLocks noGrp="1"/>
          </p:cNvGraphicFramePr>
          <p:nvPr/>
        </p:nvGraphicFramePr>
        <p:xfrm>
          <a:off x="539552" y="4869160"/>
          <a:ext cx="8064896" cy="1351915"/>
        </p:xfrm>
        <a:graphic>
          <a:graphicData uri="http://schemas.openxmlformats.org/drawingml/2006/table">
            <a:tbl>
              <a:tblPr/>
              <a:tblGrid>
                <a:gridCol w="2480715"/>
                <a:gridCol w="5584181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Куб видимости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Усеченная пирамида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Система координат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Левосторонняя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angle_y</a:t>
                      </a:r>
                      <a:endParaRPr kumimoji="0" lang="en-US" sz="1600" b="0" i="1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OY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( 0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- 180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arctg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 top / near )</a:t>
                      </a:r>
                      <a:r>
                        <a:rPr kumimoji="0" lang="en-US" sz="16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Угол видимости по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OX = </a:t>
                      </a:r>
                      <a:r>
                        <a:rPr kumimoji="0" lang="en-US" sz="1600" b="0" i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right / top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Преобразования проекции:</a:t>
            </a:r>
            <a:br>
              <a:rPr lang="ru-RU" sz="2800" dirty="0" smtClean="0"/>
            </a:br>
            <a:r>
              <a:rPr lang="ru-RU" sz="2400" dirty="0" smtClean="0"/>
              <a:t>перспективная (центральная) проекция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Перспективная проекция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" name="Rectangle 72"/>
          <p:cNvSpPr>
            <a:spLocks noChangeArrowheads="1"/>
          </p:cNvSpPr>
          <p:nvPr/>
        </p:nvSpPr>
        <p:spPr bwMode="auto">
          <a:xfrm>
            <a:off x="467544" y="4005064"/>
            <a:ext cx="28803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Frustum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(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left,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right,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bottom,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top,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i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near, far</a:t>
            </a:r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   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7107" name="Object 5"/>
          <p:cNvGraphicFramePr>
            <a:graphicFrameLocks noChangeAspect="1"/>
          </p:cNvGraphicFramePr>
          <p:nvPr/>
        </p:nvGraphicFramePr>
        <p:xfrm>
          <a:off x="445071" y="1411716"/>
          <a:ext cx="4847009" cy="2017284"/>
        </p:xfrm>
        <a:graphic>
          <a:graphicData uri="http://schemas.openxmlformats.org/presentationml/2006/ole">
            <p:oleObj spid="_x0000_s47107" name="Equation" r:id="rId4" imgW="3771720" imgH="1574640" progId="Equation.DSMT4">
              <p:embed/>
            </p:oleObj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5076056" y="2924944"/>
            <a:ext cx="3743896" cy="3319041"/>
            <a:chOff x="5076056" y="2924944"/>
            <a:chExt cx="3743896" cy="3319041"/>
          </a:xfrm>
        </p:grpSpPr>
        <p:grpSp>
          <p:nvGrpSpPr>
            <p:cNvPr id="28" name="Group 50"/>
            <p:cNvGrpSpPr>
              <a:grpSpLocks/>
            </p:cNvGrpSpPr>
            <p:nvPr/>
          </p:nvGrpSpPr>
          <p:grpSpPr bwMode="auto">
            <a:xfrm>
              <a:off x="5148064" y="2924944"/>
              <a:ext cx="3671888" cy="2663825"/>
              <a:chOff x="839" y="2296"/>
              <a:chExt cx="2313" cy="1678"/>
            </a:xfrm>
          </p:grpSpPr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839" y="3032"/>
                <a:ext cx="1391" cy="942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 flipV="1">
                <a:off x="839" y="2296"/>
                <a:ext cx="544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 flipV="1">
                <a:off x="2230" y="2296"/>
                <a:ext cx="922" cy="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11"/>
              <p:cNvSpPr>
                <a:spLocks noChangeShapeType="1"/>
              </p:cNvSpPr>
              <p:nvPr/>
            </p:nvSpPr>
            <p:spPr bwMode="auto">
              <a:xfrm flipV="1">
                <a:off x="839" y="3385"/>
                <a:ext cx="544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13"/>
              <p:cNvSpPr>
                <a:spLocks noChangeShapeType="1"/>
              </p:cNvSpPr>
              <p:nvPr/>
            </p:nvSpPr>
            <p:spPr bwMode="auto">
              <a:xfrm>
                <a:off x="1383" y="3385"/>
                <a:ext cx="175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14"/>
              <p:cNvSpPr>
                <a:spLocks noChangeShapeType="1"/>
              </p:cNvSpPr>
              <p:nvPr/>
            </p:nvSpPr>
            <p:spPr bwMode="auto">
              <a:xfrm flipV="1">
                <a:off x="3152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17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16"/>
              <p:cNvSpPr>
                <a:spLocks noChangeShapeType="1"/>
              </p:cNvSpPr>
              <p:nvPr/>
            </p:nvSpPr>
            <p:spPr bwMode="auto">
              <a:xfrm flipH="1" flipV="1">
                <a:off x="1383" y="2296"/>
                <a:ext cx="0" cy="10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Line 42"/>
              <p:cNvSpPr>
                <a:spLocks noChangeShapeType="1"/>
              </p:cNvSpPr>
              <p:nvPr/>
            </p:nvSpPr>
            <p:spPr bwMode="auto">
              <a:xfrm flipV="1">
                <a:off x="2230" y="3385"/>
                <a:ext cx="922" cy="58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" name="Line 79"/>
            <p:cNvSpPr>
              <a:spLocks noChangeShapeType="1"/>
            </p:cNvSpPr>
            <p:nvPr/>
          </p:nvSpPr>
          <p:spPr bwMode="auto">
            <a:xfrm flipH="1">
              <a:off x="5076056" y="5078436"/>
              <a:ext cx="1007839" cy="1014859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Text Box 80"/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44792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к</a:t>
              </a:r>
              <a:r>
                <a:rPr lang="ru-RU" dirty="0" smtClean="0"/>
                <a:t> </a:t>
              </a:r>
              <a:r>
                <a:rPr lang="ru-RU" dirty="0"/>
                <a:t>точке наблюдения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2671</TotalTime>
  <Words>407</Words>
  <Application>Microsoft Office PowerPoint</Application>
  <PresentationFormat>Экран (4:3)</PresentationFormat>
  <Paragraphs>140</Paragraphs>
  <Slides>9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КГ</vt:lpstr>
      <vt:lpstr>Equation</vt:lpstr>
      <vt:lpstr>(координаты OpenGL)</vt:lpstr>
      <vt:lpstr>Преобразования проекции: куб видимости</vt:lpstr>
      <vt:lpstr>Преобразования проекции: куб видимости</vt:lpstr>
      <vt:lpstr>Дополнительные возможности отсечения</vt:lpstr>
      <vt:lpstr>Преобразования проекции: ортографическая (параллельная) проекция</vt:lpstr>
      <vt:lpstr>Преобразования проекции: ортографическая (параллельная) проекция</vt:lpstr>
      <vt:lpstr>Преобразования проекции: задание центра системы координат</vt:lpstr>
      <vt:lpstr>Преобразования проекции: перспективная (центральная) проекция</vt:lpstr>
      <vt:lpstr>Преобразования проекции: перспективная (центральная) проекция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287</cp:revision>
  <dcterms:created xsi:type="dcterms:W3CDTF">2014-02-11T08:42:57Z</dcterms:created>
  <dcterms:modified xsi:type="dcterms:W3CDTF">2019-06-06T22:58:46Z</dcterms:modified>
</cp:coreProperties>
</file>