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1"/>
  </p:notesMasterIdLst>
  <p:sldIdLst>
    <p:sldId id="337" r:id="rId2"/>
    <p:sldId id="339" r:id="rId3"/>
    <p:sldId id="340" r:id="rId4"/>
    <p:sldId id="364" r:id="rId5"/>
    <p:sldId id="363" r:id="rId6"/>
    <p:sldId id="365" r:id="rId7"/>
    <p:sldId id="366" r:id="rId8"/>
    <p:sldId id="367" r:id="rId9"/>
    <p:sldId id="368" r:id="rId1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6600"/>
    <a:srgbClr val="FF99FF"/>
    <a:srgbClr val="FF00FF"/>
    <a:srgbClr val="660066"/>
    <a:srgbClr val="FFCCF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712" autoAdjust="0"/>
    <p:restoredTop sz="94625" autoAdjust="0"/>
  </p:normalViewPr>
  <p:slideViewPr>
    <p:cSldViewPr>
      <p:cViewPr>
        <p:scale>
          <a:sx n="100" d="100"/>
          <a:sy n="100" d="100"/>
        </p:scale>
        <p:origin x="-1884" y="-21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image" Target="../media/image5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6431F7C-E154-44F9-931F-3A9BDFDDD97D}" type="datetimeFigureOut">
              <a:rPr lang="ru-RU" smtClean="0"/>
              <a:pPr/>
              <a:t>01.04.2019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484B5C-51F1-4C61-8EF6-CCB29023B9C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pPr>
              <a:defRPr/>
            </a:pPr>
            <a:fld id="{A677EE4E-F19B-4636-9816-5ED269B1141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Прямоугольник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Прямоугольник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5FB811C-26BF-4949-8A2D-FF2FA2C99C2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9A7D00D-0CA4-45BB-B57E-A317136AAFA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Равнобедренный треугольник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E81A7ED-339C-4CE3-B77A-2B0EA2176C4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pPr>
              <a:defRPr/>
            </a:pPr>
            <a:fld id="{7A02F93C-ED3B-42FE-8B43-41592494E56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A3BC1EA-D657-4F42-AE51-B76B6F124D0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2E53AA5-73CB-407E-A246-BB58CE83E4C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F0A0D5B-D768-4998-8F38-16AD7027D01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F451478-43C2-47BB-9742-48103AAB667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20A76B5-6827-48A9-970B-AE2187D7D02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5EF5293-F852-46A3-99B2-8D1F5E90A42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28E557DB-4FA3-438A-B535-B24FEDCA5BC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8" name="Прямая соединительная линия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Прямая соединительная линия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Равнобедренный треугольник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oleObject" Target="../embeddings/oleObject2.bin"/><Relationship Id="rId4" Type="http://schemas.openxmlformats.org/officeDocument/2006/relationships/oleObject" Target="../embeddings/oleObject1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oleObject3.bin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99592" y="5013176"/>
            <a:ext cx="7344816" cy="720080"/>
          </a:xfrm>
        </p:spPr>
        <p:txBody>
          <a:bodyPr>
            <a:normAutofit/>
          </a:bodyPr>
          <a:lstStyle/>
          <a:p>
            <a:pPr eaLnBrk="1" hangingPunct="1"/>
            <a:r>
              <a:rPr lang="en-US" sz="3600" dirty="0" smtClean="0"/>
              <a:t>(</a:t>
            </a:r>
            <a:r>
              <a:rPr lang="ru-RU" sz="3600" dirty="0" smtClean="0"/>
              <a:t>координаты </a:t>
            </a:r>
            <a:r>
              <a:rPr lang="en-US" sz="3600" dirty="0" smtClean="0"/>
              <a:t>OpenGL)</a:t>
            </a:r>
            <a:endParaRPr lang="ru-RU" sz="3600" dirty="0" smtClean="0"/>
          </a:p>
        </p:txBody>
      </p:sp>
      <p:sp>
        <p:nvSpPr>
          <p:cNvPr id="3" name="Прямоугольник 2"/>
          <p:cNvSpPr/>
          <p:nvPr/>
        </p:nvSpPr>
        <p:spPr>
          <a:xfrm>
            <a:off x="2411760" y="1017310"/>
            <a:ext cx="4572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Интерактивная</a:t>
            </a:r>
          </a:p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Компьютерная </a:t>
            </a:r>
          </a:p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Графика</a:t>
            </a:r>
            <a:endParaRPr lang="ru-RU" sz="4400" kern="10" dirty="0">
              <a:ln w="12700">
                <a:solidFill>
                  <a:schemeClr val="tx1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1115616" y="3645024"/>
            <a:ext cx="7196336" cy="1224136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Часть </a:t>
            </a: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3</a:t>
            </a: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-</a:t>
            </a: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6</a:t>
            </a:r>
            <a:endParaRPr kumimoji="0" lang="ru-RU" sz="3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250"/>
                            </p:stCondLst>
                            <p:childTnLst>
                              <p:par>
                                <p:cTn id="2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Вход - выход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3</a:t>
            </a:r>
            <a:r>
              <a:rPr lang="ru-RU" dirty="0" smtClean="0"/>
              <a:t>.</a:t>
            </a:r>
            <a:r>
              <a:rPr lang="en-US" dirty="0" smtClean="0"/>
              <a:t>6</a:t>
            </a:r>
            <a:r>
              <a:rPr lang="ru-RU" dirty="0" smtClean="0"/>
              <a:t>.1</a:t>
            </a:r>
            <a:r>
              <a:rPr lang="en-US" dirty="0" smtClean="0"/>
              <a:t>  </a:t>
            </a:r>
            <a:r>
              <a:rPr lang="ru-RU" dirty="0" smtClean="0"/>
              <a:t>Среда</a:t>
            </a:r>
          </a:p>
          <a:p>
            <a:pPr algn="l"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2</a:t>
            </a:fld>
            <a:r>
              <a:rPr lang="ru-RU" dirty="0" smtClean="0"/>
              <a:t> </a:t>
            </a:r>
            <a:r>
              <a:rPr lang="ru-RU" dirty="0" smtClean="0"/>
              <a:t>(</a:t>
            </a:r>
            <a:r>
              <a:rPr lang="en-US" dirty="0" smtClean="0"/>
              <a:t>9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9" name="Rectangle 7"/>
          <p:cNvSpPr>
            <a:spLocks noChangeArrowheads="1"/>
          </p:cNvSpPr>
          <p:nvPr/>
        </p:nvSpPr>
        <p:spPr bwMode="auto">
          <a:xfrm>
            <a:off x="589358" y="1811917"/>
            <a:ext cx="2550767" cy="2055518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49" name="Группа 48"/>
          <p:cNvGrpSpPr/>
          <p:nvPr/>
        </p:nvGrpSpPr>
        <p:grpSpPr>
          <a:xfrm>
            <a:off x="467544" y="3933056"/>
            <a:ext cx="2664296" cy="1254142"/>
            <a:chOff x="683566" y="3901309"/>
            <a:chExt cx="1979574" cy="1254142"/>
          </a:xfrm>
        </p:grpSpPr>
        <p:sp>
          <p:nvSpPr>
            <p:cNvPr id="30" name="Line 21"/>
            <p:cNvSpPr>
              <a:spLocks noChangeShapeType="1"/>
            </p:cNvSpPr>
            <p:nvPr/>
          </p:nvSpPr>
          <p:spPr bwMode="auto">
            <a:xfrm flipV="1">
              <a:off x="1763688" y="3901309"/>
              <a:ext cx="524938" cy="67981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" name="Text Box 22"/>
            <p:cNvSpPr txBox="1">
              <a:spLocks noChangeArrowheads="1"/>
            </p:cNvSpPr>
            <p:nvPr/>
          </p:nvSpPr>
          <p:spPr bwMode="auto">
            <a:xfrm>
              <a:off x="683566" y="4509120"/>
              <a:ext cx="1979574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ru-RU" i="1" dirty="0" smtClean="0"/>
                <a:t>Мировое</a:t>
              </a:r>
              <a:r>
                <a:rPr lang="en-US" i="1" dirty="0" smtClean="0"/>
                <a:t> </a:t>
              </a:r>
              <a:r>
                <a:rPr lang="ru-RU" i="1" dirty="0" smtClean="0"/>
                <a:t>окно</a:t>
              </a:r>
              <a:endParaRPr lang="en-US" i="1" dirty="0" smtClean="0"/>
            </a:p>
            <a:p>
              <a:r>
                <a:rPr lang="ru-RU" i="1" dirty="0" smtClean="0"/>
                <a:t>Картинная плоскость</a:t>
              </a:r>
              <a:endParaRPr lang="ru-RU" i="1" dirty="0"/>
            </a:p>
          </p:txBody>
        </p:sp>
      </p:grpSp>
      <p:pic>
        <p:nvPicPr>
          <p:cNvPr id="34" name="Picture 31" descr="Monitor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19872" y="2558515"/>
            <a:ext cx="5125017" cy="36787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" name="Picture 32" descr="Monitor_window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95363" y="2856613"/>
            <a:ext cx="3322749" cy="23007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3" name="Группа 52"/>
          <p:cNvGrpSpPr/>
          <p:nvPr/>
        </p:nvGrpSpPr>
        <p:grpSpPr>
          <a:xfrm>
            <a:off x="5726116" y="1688612"/>
            <a:ext cx="1776448" cy="1524364"/>
            <a:chOff x="5726116" y="1688612"/>
            <a:chExt cx="1776448" cy="1524364"/>
          </a:xfrm>
        </p:grpSpPr>
        <p:sp>
          <p:nvSpPr>
            <p:cNvPr id="36" name="Line 25"/>
            <p:cNvSpPr>
              <a:spLocks noChangeShapeType="1"/>
            </p:cNvSpPr>
            <p:nvPr/>
          </p:nvSpPr>
          <p:spPr bwMode="auto">
            <a:xfrm>
              <a:off x="6857670" y="2118144"/>
              <a:ext cx="306617" cy="109483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7" name="Text Box 26"/>
            <p:cNvSpPr txBox="1">
              <a:spLocks noChangeArrowheads="1"/>
            </p:cNvSpPr>
            <p:nvPr/>
          </p:nvSpPr>
          <p:spPr bwMode="auto">
            <a:xfrm>
              <a:off x="5726116" y="1688612"/>
              <a:ext cx="1776448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i="1" dirty="0"/>
                <a:t>Экранное</a:t>
              </a:r>
              <a:r>
                <a:rPr lang="en-US" i="1" dirty="0"/>
                <a:t> </a:t>
              </a:r>
              <a:r>
                <a:rPr lang="ru-RU" i="1" dirty="0" smtClean="0"/>
                <a:t>окно</a:t>
              </a:r>
              <a:endParaRPr lang="ru-RU" i="1" dirty="0"/>
            </a:p>
          </p:txBody>
        </p:sp>
      </p:grpSp>
      <p:sp>
        <p:nvSpPr>
          <p:cNvPr id="38" name="Rectangle 13"/>
          <p:cNvSpPr>
            <a:spLocks noChangeArrowheads="1"/>
          </p:cNvSpPr>
          <p:nvPr/>
        </p:nvSpPr>
        <p:spPr bwMode="auto">
          <a:xfrm>
            <a:off x="4660606" y="3101867"/>
            <a:ext cx="2286591" cy="1840076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51" name="Группа 50"/>
          <p:cNvGrpSpPr/>
          <p:nvPr/>
        </p:nvGrpSpPr>
        <p:grpSpPr>
          <a:xfrm>
            <a:off x="6948264" y="4797152"/>
            <a:ext cx="1583962" cy="1411512"/>
            <a:chOff x="2448272" y="4653136"/>
            <a:chExt cx="1583962" cy="1411512"/>
          </a:xfrm>
        </p:grpSpPr>
        <p:sp>
          <p:nvSpPr>
            <p:cNvPr id="39" name="Text Box 29"/>
            <p:cNvSpPr txBox="1">
              <a:spLocks noChangeArrowheads="1"/>
            </p:cNvSpPr>
            <p:nvPr/>
          </p:nvSpPr>
          <p:spPr bwMode="auto">
            <a:xfrm>
              <a:off x="2736304" y="5517232"/>
              <a:ext cx="1295930" cy="5474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dirty="0"/>
                <a:t>1 из портов</a:t>
              </a:r>
            </a:p>
            <a:p>
              <a:r>
                <a:rPr lang="ru-RU" dirty="0"/>
                <a:t>просмотра </a:t>
              </a:r>
            </a:p>
          </p:txBody>
        </p:sp>
        <p:sp>
          <p:nvSpPr>
            <p:cNvPr id="40" name="Line 31"/>
            <p:cNvSpPr>
              <a:spLocks noChangeShapeType="1"/>
            </p:cNvSpPr>
            <p:nvPr/>
          </p:nvSpPr>
          <p:spPr bwMode="auto">
            <a:xfrm flipH="1" flipV="1">
              <a:off x="2448272" y="4653136"/>
              <a:ext cx="1008112" cy="8640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47" name="Группа 46"/>
          <p:cNvGrpSpPr/>
          <p:nvPr/>
        </p:nvGrpSpPr>
        <p:grpSpPr>
          <a:xfrm>
            <a:off x="998831" y="1696742"/>
            <a:ext cx="2396665" cy="2624615"/>
            <a:chOff x="998831" y="1696742"/>
            <a:chExt cx="2396665" cy="2624615"/>
          </a:xfrm>
        </p:grpSpPr>
        <p:sp>
          <p:nvSpPr>
            <p:cNvPr id="27" name="AutoShape 5"/>
            <p:cNvSpPr>
              <a:spLocks noChangeArrowheads="1"/>
            </p:cNvSpPr>
            <p:nvPr/>
          </p:nvSpPr>
          <p:spPr bwMode="auto">
            <a:xfrm>
              <a:off x="1198431" y="2978562"/>
              <a:ext cx="851234" cy="1342795"/>
            </a:xfrm>
            <a:prstGeom prst="can">
              <a:avLst>
                <a:gd name="adj" fmla="val 42454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8" name="AutoShape 6"/>
            <p:cNvSpPr>
              <a:spLocks noChangeArrowheads="1"/>
            </p:cNvSpPr>
            <p:nvPr/>
          </p:nvSpPr>
          <p:spPr bwMode="auto">
            <a:xfrm>
              <a:off x="2459138" y="1696742"/>
              <a:ext cx="936358" cy="791314"/>
            </a:xfrm>
            <a:prstGeom prst="sun">
              <a:avLst>
                <a:gd name="adj" fmla="val 25000"/>
              </a:avLst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1" name="AutoShape 4"/>
            <p:cNvSpPr>
              <a:spLocks noChangeArrowheads="1"/>
            </p:cNvSpPr>
            <p:nvPr/>
          </p:nvSpPr>
          <p:spPr bwMode="auto">
            <a:xfrm>
              <a:off x="998831" y="2488056"/>
              <a:ext cx="1276851" cy="788604"/>
            </a:xfrm>
            <a:prstGeom prst="smileyFace">
              <a:avLst>
                <a:gd name="adj" fmla="val 4653"/>
              </a:avLst>
            </a:prstGeom>
            <a:solidFill>
              <a:srgbClr val="FF0000">
                <a:alpha val="50195"/>
              </a:srgbClr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pic>
        <p:nvPicPr>
          <p:cNvPr id="42" name="Picture 40" descr="Monitor_result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63541" y="3101867"/>
            <a:ext cx="2260174" cy="18251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48" name="Группа 47"/>
          <p:cNvGrpSpPr/>
          <p:nvPr/>
        </p:nvGrpSpPr>
        <p:grpSpPr>
          <a:xfrm>
            <a:off x="638363" y="1187227"/>
            <a:ext cx="1958733" cy="2345526"/>
            <a:chOff x="638363" y="1187227"/>
            <a:chExt cx="1958733" cy="2345526"/>
          </a:xfrm>
        </p:grpSpPr>
        <p:sp>
          <p:nvSpPr>
            <p:cNvPr id="43" name="Text Box 26"/>
            <p:cNvSpPr txBox="1">
              <a:spLocks noChangeArrowheads="1"/>
            </p:cNvSpPr>
            <p:nvPr/>
          </p:nvSpPr>
          <p:spPr bwMode="auto">
            <a:xfrm>
              <a:off x="638363" y="1187227"/>
              <a:ext cx="1219614" cy="5474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i="1" dirty="0"/>
                <a:t>  Система</a:t>
              </a:r>
            </a:p>
            <a:p>
              <a:r>
                <a:rPr lang="ru-RU" i="1" dirty="0"/>
                <a:t>объектов </a:t>
              </a:r>
            </a:p>
          </p:txBody>
        </p:sp>
        <p:sp>
          <p:nvSpPr>
            <p:cNvPr id="44" name="Line 25"/>
            <p:cNvSpPr>
              <a:spLocks noChangeShapeType="1"/>
            </p:cNvSpPr>
            <p:nvPr/>
          </p:nvSpPr>
          <p:spPr bwMode="auto">
            <a:xfrm>
              <a:off x="1835695" y="1700808"/>
              <a:ext cx="761401" cy="2953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5" name="Line 25"/>
            <p:cNvSpPr>
              <a:spLocks noChangeShapeType="1"/>
            </p:cNvSpPr>
            <p:nvPr/>
          </p:nvSpPr>
          <p:spPr bwMode="auto">
            <a:xfrm flipH="1">
              <a:off x="1331985" y="1700808"/>
              <a:ext cx="503710" cy="78724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6" name="Line 25"/>
            <p:cNvSpPr>
              <a:spLocks noChangeShapeType="1"/>
            </p:cNvSpPr>
            <p:nvPr/>
          </p:nvSpPr>
          <p:spPr bwMode="auto">
            <a:xfrm>
              <a:off x="1835695" y="1700808"/>
              <a:ext cx="162601" cy="183194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50" name="Группа 49"/>
          <p:cNvGrpSpPr/>
          <p:nvPr/>
        </p:nvGrpSpPr>
        <p:grpSpPr>
          <a:xfrm>
            <a:off x="1763688" y="5373216"/>
            <a:ext cx="2458384" cy="853836"/>
            <a:chOff x="971600" y="4869160"/>
            <a:chExt cx="2458384" cy="853836"/>
          </a:xfrm>
        </p:grpSpPr>
        <p:sp>
          <p:nvSpPr>
            <p:cNvPr id="32" name="Line 23"/>
            <p:cNvSpPr>
              <a:spLocks noChangeShapeType="1"/>
            </p:cNvSpPr>
            <p:nvPr/>
          </p:nvSpPr>
          <p:spPr bwMode="auto">
            <a:xfrm flipV="1">
              <a:off x="2123728" y="4869160"/>
              <a:ext cx="1306256" cy="50405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" name="Text Box 24"/>
            <p:cNvSpPr txBox="1">
              <a:spLocks noChangeArrowheads="1"/>
            </p:cNvSpPr>
            <p:nvPr/>
          </p:nvSpPr>
          <p:spPr bwMode="auto">
            <a:xfrm>
              <a:off x="971600" y="4941168"/>
              <a:ext cx="1108072" cy="7818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i="1" dirty="0"/>
                <a:t>Экран </a:t>
              </a:r>
              <a:endParaRPr lang="en-US" i="1" dirty="0"/>
            </a:p>
            <a:p>
              <a:r>
                <a:rPr lang="ru-RU" i="1" dirty="0"/>
                <a:t>Дисплей</a:t>
              </a:r>
            </a:p>
            <a:p>
              <a:r>
                <a:rPr lang="ru-RU" i="1" dirty="0"/>
                <a:t>Монитор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Конвейер систем координат</a:t>
            </a:r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3</a:t>
            </a:r>
            <a:r>
              <a:rPr lang="ru-RU" dirty="0" smtClean="0"/>
              <a:t>.</a:t>
            </a:r>
            <a:r>
              <a:rPr lang="en-US" dirty="0" smtClean="0"/>
              <a:t>6</a:t>
            </a:r>
            <a:r>
              <a:rPr lang="ru-RU" dirty="0" smtClean="0"/>
              <a:t>.2</a:t>
            </a:r>
            <a:r>
              <a:rPr lang="en-US" dirty="0" smtClean="0"/>
              <a:t> </a:t>
            </a:r>
            <a:r>
              <a:rPr lang="ru-RU" dirty="0" smtClean="0"/>
              <a:t>Конвейер систем координат</a:t>
            </a:r>
          </a:p>
          <a:p>
            <a:pPr algn="l"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3</a:t>
            </a:fld>
            <a:r>
              <a:rPr lang="ru-RU" dirty="0" smtClean="0"/>
              <a:t> </a:t>
            </a:r>
            <a:r>
              <a:rPr lang="ru-RU" dirty="0" smtClean="0"/>
              <a:t>(</a:t>
            </a:r>
            <a:r>
              <a:rPr lang="en-US" dirty="0" smtClean="0"/>
              <a:t>9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051050" y="1773238"/>
            <a:ext cx="5041900" cy="792162"/>
          </a:xfrm>
          <a:prstGeom prst="roundRect">
            <a:avLst/>
          </a:prstGeom>
          <a:solidFill>
            <a:srgbClr val="0070C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Модельно-видовые</a:t>
            </a:r>
          </a:p>
          <a:p>
            <a:pPr algn="ctr">
              <a:defRPr/>
            </a:pPr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преобразования</a:t>
            </a:r>
          </a:p>
        </p:txBody>
      </p:sp>
      <p:grpSp>
        <p:nvGrpSpPr>
          <p:cNvPr id="7" name="Group 19"/>
          <p:cNvGrpSpPr>
            <a:grpSpLocks/>
          </p:cNvGrpSpPr>
          <p:nvPr/>
        </p:nvGrpSpPr>
        <p:grpSpPr bwMode="auto">
          <a:xfrm>
            <a:off x="3203575" y="1268760"/>
            <a:ext cx="4248150" cy="504478"/>
            <a:chOff x="2018" y="709"/>
            <a:chExt cx="2676" cy="408"/>
          </a:xfrm>
        </p:grpSpPr>
        <p:sp>
          <p:nvSpPr>
            <p:cNvPr id="8" name="Стрелка вниз 7"/>
            <p:cNvSpPr/>
            <p:nvPr/>
          </p:nvSpPr>
          <p:spPr>
            <a:xfrm>
              <a:off x="2018" y="709"/>
              <a:ext cx="305" cy="408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9" name="TextBox 31"/>
            <p:cNvSpPr txBox="1">
              <a:spLocks noChangeArrowheads="1"/>
            </p:cNvSpPr>
            <p:nvPr/>
          </p:nvSpPr>
          <p:spPr bwMode="auto">
            <a:xfrm>
              <a:off x="2336" y="794"/>
              <a:ext cx="2358" cy="2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1600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Мировые </a:t>
              </a:r>
              <a:r>
                <a:rPr lang="ru-RU" sz="16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координаты</a:t>
              </a:r>
              <a:r>
                <a:rPr lang="en-US" sz="16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 3D</a:t>
              </a:r>
              <a:endParaRPr lang="ru-RU" sz="1600" dirty="0"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</p:grpSp>
      <p:grpSp>
        <p:nvGrpSpPr>
          <p:cNvPr id="10" name="Group 16"/>
          <p:cNvGrpSpPr>
            <a:grpSpLocks/>
          </p:cNvGrpSpPr>
          <p:nvPr/>
        </p:nvGrpSpPr>
        <p:grpSpPr bwMode="auto">
          <a:xfrm>
            <a:off x="3203575" y="2565400"/>
            <a:ext cx="4248150" cy="647700"/>
            <a:chOff x="2018" y="1616"/>
            <a:chExt cx="2676" cy="408"/>
          </a:xfrm>
        </p:grpSpPr>
        <p:sp>
          <p:nvSpPr>
            <p:cNvPr id="11" name="Стрелка вниз 10"/>
            <p:cNvSpPr/>
            <p:nvPr/>
          </p:nvSpPr>
          <p:spPr>
            <a:xfrm>
              <a:off x="2018" y="1616"/>
              <a:ext cx="305" cy="408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2" name="TextBox 34"/>
            <p:cNvSpPr txBox="1">
              <a:spLocks noChangeArrowheads="1"/>
            </p:cNvSpPr>
            <p:nvPr/>
          </p:nvSpPr>
          <p:spPr bwMode="auto">
            <a:xfrm>
              <a:off x="2336" y="1706"/>
              <a:ext cx="2358" cy="2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1600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Видовые </a:t>
              </a:r>
              <a:r>
                <a:rPr lang="ru-RU" sz="16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координаты</a:t>
              </a:r>
              <a:r>
                <a:rPr lang="en-US" sz="16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 4D</a:t>
              </a:r>
              <a:endParaRPr lang="ru-RU" sz="1600" dirty="0"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</p:grpSp>
      <p:sp>
        <p:nvSpPr>
          <p:cNvPr id="13" name="Скругленный прямоугольник 12"/>
          <p:cNvSpPr/>
          <p:nvPr/>
        </p:nvSpPr>
        <p:spPr>
          <a:xfrm>
            <a:off x="2051050" y="3213101"/>
            <a:ext cx="5041900" cy="1007987"/>
          </a:xfrm>
          <a:prstGeom prst="roundRect">
            <a:avLst/>
          </a:prstGeom>
          <a:solidFill>
            <a:srgbClr val="0070C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Проецирование</a:t>
            </a:r>
          </a:p>
          <a:p>
            <a:pPr algn="ctr">
              <a:defRPr/>
            </a:pPr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Отсечение</a:t>
            </a:r>
          </a:p>
          <a:p>
            <a:pPr algn="ctr">
              <a:defRPr/>
            </a:pPr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Нормализация</a:t>
            </a: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2051050" y="4922118"/>
            <a:ext cx="5113338" cy="720725"/>
          </a:xfrm>
          <a:prstGeom prst="roundRect">
            <a:avLst/>
          </a:prstGeom>
          <a:solidFill>
            <a:srgbClr val="0070C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Преобразование</a:t>
            </a:r>
            <a:b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в порт просмотра</a:t>
            </a:r>
          </a:p>
        </p:txBody>
      </p:sp>
      <p:grpSp>
        <p:nvGrpSpPr>
          <p:cNvPr id="15" name="Group 17"/>
          <p:cNvGrpSpPr>
            <a:grpSpLocks/>
          </p:cNvGrpSpPr>
          <p:nvPr/>
        </p:nvGrpSpPr>
        <p:grpSpPr bwMode="auto">
          <a:xfrm>
            <a:off x="3203575" y="4245843"/>
            <a:ext cx="4321175" cy="647700"/>
            <a:chOff x="2018" y="2795"/>
            <a:chExt cx="2722" cy="408"/>
          </a:xfrm>
        </p:grpSpPr>
        <p:sp>
          <p:nvSpPr>
            <p:cNvPr id="16" name="TextBox 43"/>
            <p:cNvSpPr txBox="1">
              <a:spLocks noChangeArrowheads="1"/>
            </p:cNvSpPr>
            <p:nvPr/>
          </p:nvSpPr>
          <p:spPr bwMode="auto">
            <a:xfrm>
              <a:off x="2336" y="2886"/>
              <a:ext cx="2404" cy="2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ru-RU" sz="1600" dirty="0" err="1">
                  <a:latin typeface="Verdana" pitchFamily="34" charset="0"/>
                  <a:ea typeface="Verdana" pitchFamily="34" charset="0"/>
                  <a:cs typeface="Verdana" pitchFamily="34" charset="0"/>
                </a:rPr>
                <a:t>Нормализованние</a:t>
              </a:r>
              <a:r>
                <a:rPr lang="ru-RU" sz="1600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 </a:t>
              </a:r>
              <a:r>
                <a:rPr lang="ru-RU" sz="16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координаты</a:t>
              </a:r>
              <a:r>
                <a:rPr lang="en-US" sz="16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 3D</a:t>
              </a:r>
              <a:endParaRPr lang="ru-RU" sz="1600" dirty="0"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7" name="Стрелка вниз 16"/>
            <p:cNvSpPr/>
            <p:nvPr/>
          </p:nvSpPr>
          <p:spPr>
            <a:xfrm>
              <a:off x="2018" y="2795"/>
              <a:ext cx="305" cy="408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</p:grpSp>
      <p:grpSp>
        <p:nvGrpSpPr>
          <p:cNvPr id="18" name="Group 18"/>
          <p:cNvGrpSpPr>
            <a:grpSpLocks/>
          </p:cNvGrpSpPr>
          <p:nvPr/>
        </p:nvGrpSpPr>
        <p:grpSpPr bwMode="auto">
          <a:xfrm>
            <a:off x="3203575" y="5670770"/>
            <a:ext cx="4248150" cy="426665"/>
            <a:chOff x="2018" y="3657"/>
            <a:chExt cx="2676" cy="412"/>
          </a:xfrm>
        </p:grpSpPr>
        <p:sp>
          <p:nvSpPr>
            <p:cNvPr id="19" name="TextBox 46"/>
            <p:cNvSpPr txBox="1">
              <a:spLocks noChangeArrowheads="1"/>
            </p:cNvSpPr>
            <p:nvPr/>
          </p:nvSpPr>
          <p:spPr bwMode="auto">
            <a:xfrm>
              <a:off x="2336" y="3742"/>
              <a:ext cx="2358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1600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Оконные </a:t>
              </a:r>
              <a:r>
                <a:rPr lang="ru-RU" sz="16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координаты</a:t>
              </a:r>
              <a:r>
                <a:rPr lang="en-US" sz="16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 2D</a:t>
              </a:r>
              <a:endParaRPr lang="ru-RU" sz="1600" dirty="0"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20" name="Стрелка вниз 19"/>
            <p:cNvSpPr/>
            <p:nvPr/>
          </p:nvSpPr>
          <p:spPr>
            <a:xfrm>
              <a:off x="2018" y="3657"/>
              <a:ext cx="305" cy="408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Преобразование координат:</a:t>
            </a:r>
            <a:br>
              <a:rPr lang="ru-RU" sz="2800" dirty="0" smtClean="0"/>
            </a:br>
            <a:r>
              <a:rPr lang="ru-RU" sz="2400" dirty="0" smtClean="0"/>
              <a:t>1. Мировые координаты</a:t>
            </a:r>
            <a:endParaRPr lang="ru-RU" sz="24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3</a:t>
            </a:r>
            <a:r>
              <a:rPr lang="ru-RU" dirty="0" smtClean="0"/>
              <a:t>.</a:t>
            </a:r>
            <a:r>
              <a:rPr lang="en-US" dirty="0" smtClean="0"/>
              <a:t>6</a:t>
            </a:r>
            <a:r>
              <a:rPr lang="ru-RU" dirty="0" smtClean="0"/>
              <a:t>.</a:t>
            </a:r>
            <a:r>
              <a:rPr lang="en-US" dirty="0" smtClean="0"/>
              <a:t>3 </a:t>
            </a:r>
            <a:r>
              <a:rPr lang="ru-RU" dirty="0" smtClean="0"/>
              <a:t>Преобразования координат   </a:t>
            </a:r>
            <a:r>
              <a:rPr lang="en-US" dirty="0" smtClean="0"/>
              <a:t>[</a:t>
            </a:r>
            <a:r>
              <a:rPr lang="ru-RU" dirty="0" smtClean="0"/>
              <a:t>1</a:t>
            </a:r>
            <a:r>
              <a:rPr lang="en-US" dirty="0" smtClean="0"/>
              <a:t>/</a:t>
            </a:r>
            <a:r>
              <a:rPr lang="ru-RU" dirty="0" smtClean="0"/>
              <a:t>5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4</a:t>
            </a:fld>
            <a:r>
              <a:rPr lang="ru-RU" dirty="0" smtClean="0"/>
              <a:t> </a:t>
            </a:r>
            <a:r>
              <a:rPr lang="ru-RU" dirty="0" smtClean="0"/>
              <a:t>(</a:t>
            </a:r>
            <a:r>
              <a:rPr lang="en-US" dirty="0" smtClean="0"/>
              <a:t>9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395536" y="-99392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395536" y="196753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2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4" name="Rectangle 9"/>
          <p:cNvSpPr>
            <a:spLocks noChangeArrowheads="1"/>
          </p:cNvSpPr>
          <p:nvPr/>
        </p:nvSpPr>
        <p:spPr bwMode="auto">
          <a:xfrm>
            <a:off x="0" y="26431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26" name="Rectangle 3"/>
          <p:cNvSpPr>
            <a:spLocks noChangeArrowheads="1"/>
          </p:cNvSpPr>
          <p:nvPr/>
        </p:nvSpPr>
        <p:spPr bwMode="auto">
          <a:xfrm>
            <a:off x="467545" y="1411734"/>
            <a:ext cx="8219256" cy="4825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ru-RU" sz="2000" dirty="0"/>
          </a:p>
        </p:txBody>
      </p:sp>
      <p:sp>
        <p:nvSpPr>
          <p:cNvPr id="15" name="Содержимое 4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>
            <a:normAutofit/>
          </a:bodyPr>
          <a:lstStyle/>
          <a:p>
            <a:pPr lvl="1">
              <a:buFont typeface="Wingdings" pitchFamily="2" charset="2"/>
              <a:buChar char="Ø"/>
            </a:pP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На входе: координаты в локальных системах координат</a:t>
            </a:r>
            <a:endParaRPr lang="en-US" sz="20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1">
              <a:spcBef>
                <a:spcPct val="0"/>
              </a:spcBef>
              <a:spcAft>
                <a:spcPct val="20000"/>
              </a:spcAft>
              <a:buNone/>
            </a:pPr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			(</a:t>
            </a:r>
            <a:r>
              <a:rPr lang="en-US" sz="20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x</a:t>
            </a:r>
            <a:r>
              <a:rPr lang="en-US" sz="2000" baseline="-250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L</a:t>
            </a:r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, </a:t>
            </a:r>
            <a:r>
              <a:rPr lang="en-US" sz="20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y</a:t>
            </a:r>
            <a:r>
              <a:rPr lang="en-US" sz="2000" baseline="-250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L</a:t>
            </a:r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, </a:t>
            </a:r>
            <a:r>
              <a:rPr lang="en-US" sz="20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z</a:t>
            </a:r>
            <a:r>
              <a:rPr lang="en-US" sz="2000" baseline="-250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L</a:t>
            </a:r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  <a:r>
              <a:rPr lang="en-US" sz="2000" baseline="30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T</a:t>
            </a:r>
            <a:endParaRPr lang="ru-RU" sz="2000" baseline="300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1">
              <a:spcBef>
                <a:spcPct val="0"/>
              </a:spcBef>
              <a:spcAft>
                <a:spcPct val="20000"/>
              </a:spcAft>
              <a:buNone/>
            </a:pPr>
            <a:endParaRPr lang="en-US" sz="20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1">
              <a:buFont typeface="Wingdings" pitchFamily="2" charset="2"/>
              <a:buChar char="Ø"/>
            </a:pP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Перевод в мировую (глобальную, правостороннюю) систему координат</a:t>
            </a:r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		</a:t>
            </a:r>
            <a:endParaRPr lang="ru-RU" sz="20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1">
              <a:buNone/>
            </a:pP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			</a:t>
            </a:r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</a:t>
            </a:r>
            <a:r>
              <a:rPr lang="en-US" sz="20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x</a:t>
            </a:r>
            <a:r>
              <a:rPr lang="en-US" sz="2000" baseline="-250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G</a:t>
            </a:r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, </a:t>
            </a:r>
            <a:r>
              <a:rPr lang="en-US" sz="20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y</a:t>
            </a:r>
            <a:r>
              <a:rPr lang="en-US" sz="2000" baseline="-250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G</a:t>
            </a:r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, </a:t>
            </a:r>
            <a:r>
              <a:rPr lang="en-US" sz="20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z</a:t>
            </a:r>
            <a:r>
              <a:rPr lang="en-US" sz="2000" baseline="-250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G</a:t>
            </a:r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  <a:r>
              <a:rPr lang="en-US" sz="2000" baseline="30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T</a:t>
            </a:r>
            <a:endParaRPr lang="ru-RU" sz="20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Преобразование координат:</a:t>
            </a:r>
            <a:br>
              <a:rPr lang="ru-RU" sz="2800" dirty="0" smtClean="0"/>
            </a:br>
            <a:r>
              <a:rPr lang="ru-RU" sz="2400" dirty="0" smtClean="0"/>
              <a:t>2. Видовые координаты</a:t>
            </a:r>
            <a:endParaRPr lang="ru-RU" sz="24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3</a:t>
            </a:r>
            <a:r>
              <a:rPr lang="ru-RU" dirty="0" smtClean="0"/>
              <a:t>.</a:t>
            </a:r>
            <a:r>
              <a:rPr lang="en-US" dirty="0" smtClean="0"/>
              <a:t>6</a:t>
            </a:r>
            <a:r>
              <a:rPr lang="ru-RU" dirty="0" smtClean="0"/>
              <a:t>.</a:t>
            </a:r>
            <a:r>
              <a:rPr lang="en-US" dirty="0" smtClean="0"/>
              <a:t>3 </a:t>
            </a:r>
            <a:r>
              <a:rPr lang="ru-RU" dirty="0" smtClean="0"/>
              <a:t>Преобразования координат   </a:t>
            </a:r>
            <a:r>
              <a:rPr lang="en-US" dirty="0" smtClean="0"/>
              <a:t>[2/</a:t>
            </a:r>
            <a:r>
              <a:rPr lang="ru-RU" dirty="0" smtClean="0"/>
              <a:t>5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5</a:t>
            </a:fld>
            <a:r>
              <a:rPr lang="ru-RU" dirty="0" smtClean="0"/>
              <a:t> </a:t>
            </a:r>
            <a:r>
              <a:rPr lang="ru-RU" dirty="0" smtClean="0"/>
              <a:t>(</a:t>
            </a:r>
            <a:r>
              <a:rPr lang="en-US" dirty="0" smtClean="0"/>
              <a:t>9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395536" y="-99392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395536" y="196753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2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4" name="Rectangle 9"/>
          <p:cNvSpPr>
            <a:spLocks noChangeArrowheads="1"/>
          </p:cNvSpPr>
          <p:nvPr/>
        </p:nvSpPr>
        <p:spPr bwMode="auto">
          <a:xfrm>
            <a:off x="0" y="26431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26" name="Rectangle 3"/>
          <p:cNvSpPr>
            <a:spLocks noChangeArrowheads="1"/>
          </p:cNvSpPr>
          <p:nvPr/>
        </p:nvSpPr>
        <p:spPr bwMode="auto">
          <a:xfrm>
            <a:off x="467545" y="1411734"/>
            <a:ext cx="8219256" cy="4825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ru-RU" sz="2000" dirty="0"/>
          </a:p>
        </p:txBody>
      </p:sp>
      <p:sp>
        <p:nvSpPr>
          <p:cNvPr id="15" name="Содержимое 4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>
            <a:normAutofit/>
          </a:bodyPr>
          <a:lstStyle/>
          <a:p>
            <a:pPr lvl="1">
              <a:buFont typeface="Wingdings" pitchFamily="2" charset="2"/>
              <a:buChar char="Ø"/>
            </a:pP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На входе: мировые координаты </a:t>
            </a:r>
            <a:endParaRPr lang="en-US" sz="20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1">
              <a:spcBef>
                <a:spcPct val="0"/>
              </a:spcBef>
              <a:spcAft>
                <a:spcPct val="20000"/>
              </a:spcAft>
              <a:buNone/>
            </a:pPr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			</a:t>
            </a: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</a:t>
            </a:r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x, y, z</a:t>
            </a: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  <a:r>
              <a:rPr lang="en-US" sz="2000" baseline="30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T</a:t>
            </a:r>
            <a:endParaRPr lang="ru-RU" sz="20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1">
              <a:buFont typeface="Wingdings" pitchFamily="2" charset="2"/>
              <a:buChar char="Ø"/>
            </a:pPr>
            <a:endParaRPr lang="ru-RU" sz="20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1">
              <a:buFont typeface="Wingdings" pitchFamily="2" charset="2"/>
              <a:buChar char="Ø"/>
            </a:pP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Перевод в расширенные координаты</a:t>
            </a:r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:</a:t>
            </a:r>
          </a:p>
          <a:p>
            <a:pPr lvl="1">
              <a:spcBef>
                <a:spcPct val="0"/>
              </a:spcBef>
              <a:spcAft>
                <a:spcPct val="20000"/>
              </a:spcAft>
              <a:buNone/>
            </a:pPr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			</a:t>
            </a: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</a:t>
            </a:r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x, y, z, 1</a:t>
            </a: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  <a:r>
              <a:rPr lang="en-US" sz="2000" baseline="30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T</a:t>
            </a:r>
            <a:endParaRPr lang="en-US" sz="20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1">
              <a:buFont typeface="Wingdings" pitchFamily="2" charset="2"/>
              <a:buChar char="Ø"/>
            </a:pPr>
            <a:endParaRPr lang="ru-RU" sz="20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1">
              <a:buFont typeface="Wingdings" pitchFamily="2" charset="2"/>
              <a:buChar char="Ø"/>
            </a:pP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Модельно-видовые преобразования:</a:t>
            </a:r>
            <a:endParaRPr lang="en-US" sz="20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1">
              <a:spcBef>
                <a:spcPct val="0"/>
              </a:spcBef>
              <a:spcAft>
                <a:spcPct val="20000"/>
              </a:spcAft>
              <a:buNone/>
            </a:pPr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			</a:t>
            </a:r>
            <a:r>
              <a:rPr lang="en-US" sz="20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M</a:t>
            </a:r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* </a:t>
            </a: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</a:t>
            </a:r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x, y, z, 1</a:t>
            </a: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  <a:r>
              <a:rPr lang="en-US" sz="2000" baseline="30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T </a:t>
            </a:r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= </a:t>
            </a: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</a:t>
            </a:r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x`, y`, z`, 1</a:t>
            </a: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  <a:r>
              <a:rPr lang="en-US" sz="2000" baseline="30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T</a:t>
            </a:r>
            <a:endParaRPr lang="ru-RU" sz="20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1">
              <a:buFont typeface="Wingdings" pitchFamily="2" charset="2"/>
              <a:buChar char="Ø"/>
            </a:pPr>
            <a:endParaRPr lang="ru-RU" sz="20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1">
              <a:buFont typeface="Wingdings" pitchFamily="2" charset="2"/>
              <a:buChar char="Ø"/>
            </a:pP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На выходе: видовые координаты</a:t>
            </a:r>
            <a:endParaRPr lang="en-US" sz="20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1">
              <a:spcBef>
                <a:spcPct val="0"/>
              </a:spcBef>
              <a:spcAft>
                <a:spcPct val="20000"/>
              </a:spcAft>
              <a:buNone/>
            </a:pPr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			</a:t>
            </a: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</a:t>
            </a:r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x`, y`, z`, 1</a:t>
            </a: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  <a:r>
              <a:rPr lang="en-US" sz="2000" baseline="30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T</a:t>
            </a:r>
            <a:endParaRPr lang="ru-RU" sz="20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1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1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Преобразование координат :</a:t>
            </a:r>
            <a:br>
              <a:rPr lang="ru-RU" sz="2800" dirty="0" smtClean="0"/>
            </a:br>
            <a:r>
              <a:rPr lang="ru-RU" sz="2400" dirty="0" smtClean="0"/>
              <a:t>3. Нормализованные координаты</a:t>
            </a:r>
            <a:endParaRPr lang="ru-RU" sz="24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3</a:t>
            </a:r>
            <a:r>
              <a:rPr lang="ru-RU" dirty="0" smtClean="0"/>
              <a:t>.</a:t>
            </a:r>
            <a:r>
              <a:rPr lang="en-US" dirty="0" smtClean="0"/>
              <a:t>6</a:t>
            </a:r>
            <a:r>
              <a:rPr lang="ru-RU" dirty="0" smtClean="0"/>
              <a:t>.</a:t>
            </a:r>
            <a:r>
              <a:rPr lang="en-US" dirty="0" smtClean="0"/>
              <a:t>3 </a:t>
            </a:r>
            <a:r>
              <a:rPr lang="ru-RU" dirty="0" smtClean="0"/>
              <a:t>Преобразования координат   </a:t>
            </a:r>
            <a:r>
              <a:rPr lang="en-US" dirty="0" smtClean="0"/>
              <a:t>[3/</a:t>
            </a:r>
            <a:r>
              <a:rPr lang="ru-RU" dirty="0" smtClean="0"/>
              <a:t>5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6</a:t>
            </a:fld>
            <a:r>
              <a:rPr lang="ru-RU" dirty="0" smtClean="0"/>
              <a:t> </a:t>
            </a:r>
            <a:r>
              <a:rPr lang="ru-RU" dirty="0" smtClean="0"/>
              <a:t>(</a:t>
            </a:r>
            <a:r>
              <a:rPr lang="en-US" dirty="0" smtClean="0"/>
              <a:t>9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395536" y="-99392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395536" y="196753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2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4" name="Rectangle 9"/>
          <p:cNvSpPr>
            <a:spLocks noChangeArrowheads="1"/>
          </p:cNvSpPr>
          <p:nvPr/>
        </p:nvSpPr>
        <p:spPr bwMode="auto">
          <a:xfrm>
            <a:off x="0" y="26431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26" name="Rectangle 3"/>
          <p:cNvSpPr>
            <a:spLocks noChangeArrowheads="1"/>
          </p:cNvSpPr>
          <p:nvPr/>
        </p:nvSpPr>
        <p:spPr bwMode="auto">
          <a:xfrm>
            <a:off x="467545" y="1411734"/>
            <a:ext cx="8219256" cy="4825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ru-RU" sz="2000" dirty="0"/>
          </a:p>
        </p:txBody>
      </p:sp>
      <p:sp>
        <p:nvSpPr>
          <p:cNvPr id="15" name="Содержимое 4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>
            <a:normAutofit/>
          </a:bodyPr>
          <a:lstStyle/>
          <a:p>
            <a:pPr lvl="1">
              <a:buFont typeface="Wingdings" pitchFamily="2" charset="2"/>
              <a:buChar char="Ø"/>
            </a:pP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На входе: видовые координаты</a:t>
            </a:r>
            <a:endParaRPr lang="en-US" sz="20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1">
              <a:spcBef>
                <a:spcPct val="0"/>
              </a:spcBef>
              <a:spcAft>
                <a:spcPct val="20000"/>
              </a:spcAft>
              <a:buNone/>
            </a:pPr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			</a:t>
            </a: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</a:t>
            </a:r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x, y, z, w</a:t>
            </a: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  <a:r>
              <a:rPr lang="en-US" sz="2000" baseline="30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T</a:t>
            </a:r>
            <a:endParaRPr lang="ru-RU" sz="20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1">
              <a:buFont typeface="Wingdings" pitchFamily="2" charset="2"/>
              <a:buChar char="Ø"/>
            </a:pPr>
            <a:endParaRPr lang="ru-RU" sz="20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1">
              <a:buFont typeface="Wingdings" pitchFamily="2" charset="2"/>
              <a:buChar char="Ø"/>
            </a:pP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Преобразования проекции и отсечения:</a:t>
            </a:r>
            <a:endParaRPr lang="en-US" sz="20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1">
              <a:spcBef>
                <a:spcPct val="0"/>
              </a:spcBef>
              <a:spcAft>
                <a:spcPct val="20000"/>
              </a:spcAft>
              <a:buNone/>
            </a:pPr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			</a:t>
            </a:r>
            <a:r>
              <a:rPr lang="en-US" sz="20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M</a:t>
            </a:r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* </a:t>
            </a: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</a:t>
            </a:r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x, y, z, w</a:t>
            </a: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  <a:r>
              <a:rPr lang="en-US" sz="2000" baseline="30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T </a:t>
            </a:r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= </a:t>
            </a: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</a:t>
            </a:r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x</a:t>
            </a:r>
            <a:r>
              <a:rPr lang="ru-RU" sz="2000" baseline="-25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</a:t>
            </a:r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, y</a:t>
            </a:r>
            <a:r>
              <a:rPr lang="ru-RU" sz="2000" baseline="-25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</a:t>
            </a:r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, z</a:t>
            </a:r>
            <a:r>
              <a:rPr lang="ru-RU" sz="2000" baseline="-25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</a:t>
            </a:r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, w</a:t>
            </a:r>
            <a:r>
              <a:rPr lang="ru-RU" sz="2000" baseline="-25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</a:t>
            </a: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  <a:r>
              <a:rPr lang="en-US" sz="2000" baseline="30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T</a:t>
            </a:r>
            <a:endParaRPr lang="ru-RU" sz="2000" baseline="300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1">
              <a:buFont typeface="Wingdings" pitchFamily="2" charset="2"/>
              <a:buChar char="Ø"/>
            </a:pPr>
            <a:endParaRPr lang="ru-RU" sz="20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1">
              <a:buFont typeface="Wingdings" pitchFamily="2" charset="2"/>
              <a:buChar char="Ø"/>
            </a:pP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Преобразование нормализации:</a:t>
            </a:r>
            <a:endParaRPr lang="en-US" sz="20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1">
              <a:spcBef>
                <a:spcPct val="0"/>
              </a:spcBef>
              <a:spcAft>
                <a:spcPct val="20000"/>
              </a:spcAft>
              <a:buNone/>
            </a:pPr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			</a:t>
            </a:r>
          </a:p>
          <a:p>
            <a:pPr lvl="1">
              <a:spcBef>
                <a:spcPct val="0"/>
              </a:spcBef>
              <a:spcAft>
                <a:spcPct val="20000"/>
              </a:spcAft>
              <a:buNone/>
            </a:pPr>
            <a:endParaRPr lang="en-US" sz="20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1">
              <a:spcBef>
                <a:spcPct val="0"/>
              </a:spcBef>
              <a:spcAft>
                <a:spcPct val="20000"/>
              </a:spcAft>
              <a:buNone/>
            </a:pPr>
            <a:endParaRPr lang="ru-RU" sz="20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1">
              <a:spcBef>
                <a:spcPct val="0"/>
              </a:spcBef>
              <a:spcAft>
                <a:spcPct val="20000"/>
              </a:spcAft>
              <a:buNone/>
            </a:pPr>
            <a:endParaRPr lang="ru-RU" sz="20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1">
              <a:spcBef>
                <a:spcPct val="0"/>
              </a:spcBef>
              <a:spcAft>
                <a:spcPct val="20000"/>
              </a:spcAft>
              <a:buNone/>
            </a:pP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На выходе: нормализованные координаты:</a:t>
            </a:r>
            <a:endParaRPr lang="en-US" sz="20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1">
              <a:spcBef>
                <a:spcPct val="0"/>
              </a:spcBef>
              <a:spcAft>
                <a:spcPct val="20000"/>
              </a:spcAft>
              <a:buNone/>
            </a:pPr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			</a:t>
            </a:r>
            <a:endParaRPr lang="ru-RU" sz="2000" baseline="300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50178" name="Object 24"/>
          <p:cNvGraphicFramePr>
            <a:graphicFrameLocks noChangeAspect="1"/>
          </p:cNvGraphicFramePr>
          <p:nvPr/>
        </p:nvGraphicFramePr>
        <p:xfrm>
          <a:off x="2339975" y="3766864"/>
          <a:ext cx="3814763" cy="1030288"/>
        </p:xfrm>
        <a:graphic>
          <a:graphicData uri="http://schemas.openxmlformats.org/presentationml/2006/ole">
            <p:oleObj spid="_x0000_s50178" name="Формула" r:id="rId4" imgW="2005729" imgH="545863" progId="">
              <p:embed/>
            </p:oleObj>
          </a:graphicData>
        </a:graphic>
      </p:graphicFrame>
      <p:graphicFrame>
        <p:nvGraphicFramePr>
          <p:cNvPr id="50179" name="Object 25"/>
          <p:cNvGraphicFramePr>
            <a:graphicFrameLocks noChangeAspect="1"/>
          </p:cNvGraphicFramePr>
          <p:nvPr/>
        </p:nvGraphicFramePr>
        <p:xfrm>
          <a:off x="2411413" y="5661248"/>
          <a:ext cx="1571625" cy="479425"/>
        </p:xfrm>
        <a:graphic>
          <a:graphicData uri="http://schemas.openxmlformats.org/presentationml/2006/ole">
            <p:oleObj spid="_x0000_s50179" name="Формула" r:id="rId5" imgW="825480" imgH="253800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1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1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50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50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Преобразование координат :</a:t>
            </a:r>
            <a:br>
              <a:rPr lang="ru-RU" sz="2800" dirty="0" smtClean="0"/>
            </a:br>
            <a:r>
              <a:rPr lang="ru-RU" sz="2400" dirty="0" smtClean="0"/>
              <a:t>4. Оконные координаты</a:t>
            </a:r>
            <a:endParaRPr lang="ru-RU" sz="24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3</a:t>
            </a:r>
            <a:r>
              <a:rPr lang="ru-RU" dirty="0" smtClean="0"/>
              <a:t>.</a:t>
            </a:r>
            <a:r>
              <a:rPr lang="en-US" dirty="0" smtClean="0"/>
              <a:t>6</a:t>
            </a:r>
            <a:r>
              <a:rPr lang="ru-RU" dirty="0" smtClean="0"/>
              <a:t>.</a:t>
            </a:r>
            <a:r>
              <a:rPr lang="en-US" dirty="0" smtClean="0"/>
              <a:t>3 </a:t>
            </a:r>
            <a:r>
              <a:rPr lang="ru-RU" dirty="0" smtClean="0"/>
              <a:t>Преобразования координат   </a:t>
            </a:r>
            <a:r>
              <a:rPr lang="en-US" dirty="0" smtClean="0"/>
              <a:t>[4/</a:t>
            </a:r>
            <a:r>
              <a:rPr lang="ru-RU" dirty="0" smtClean="0"/>
              <a:t>5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7</a:t>
            </a:fld>
            <a:r>
              <a:rPr lang="ru-RU" dirty="0" smtClean="0"/>
              <a:t> </a:t>
            </a:r>
            <a:r>
              <a:rPr lang="ru-RU" dirty="0" smtClean="0"/>
              <a:t>(</a:t>
            </a:r>
            <a:r>
              <a:rPr lang="en-US" dirty="0" smtClean="0"/>
              <a:t>9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395536" y="-99392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395536" y="196753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2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4" name="Rectangle 9"/>
          <p:cNvSpPr>
            <a:spLocks noChangeArrowheads="1"/>
          </p:cNvSpPr>
          <p:nvPr/>
        </p:nvSpPr>
        <p:spPr bwMode="auto">
          <a:xfrm>
            <a:off x="0" y="26431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26" name="Rectangle 3"/>
          <p:cNvSpPr>
            <a:spLocks noChangeArrowheads="1"/>
          </p:cNvSpPr>
          <p:nvPr/>
        </p:nvSpPr>
        <p:spPr bwMode="auto">
          <a:xfrm>
            <a:off x="467545" y="1411734"/>
            <a:ext cx="8219256" cy="4825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ru-RU" sz="2000" dirty="0"/>
          </a:p>
        </p:txBody>
      </p:sp>
      <p:sp>
        <p:nvSpPr>
          <p:cNvPr id="15" name="Содержимое 4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>
            <a:normAutofit/>
          </a:bodyPr>
          <a:lstStyle/>
          <a:p>
            <a:pPr lvl="1">
              <a:lnSpc>
                <a:spcPct val="80000"/>
              </a:lnSpc>
              <a:buFont typeface="Wingdings" pitchFamily="2" charset="2"/>
              <a:buChar char="Ø"/>
            </a:pP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На входе: нормализованные координаты</a:t>
            </a:r>
          </a:p>
          <a:p>
            <a:pPr lvl="1">
              <a:lnSpc>
                <a:spcPct val="80000"/>
              </a:lnSpc>
              <a:spcBef>
                <a:spcPct val="0"/>
              </a:spcBef>
              <a:spcAft>
                <a:spcPct val="20000"/>
              </a:spcAft>
              <a:buNone/>
            </a:pP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			(</a:t>
            </a:r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x, y, z</a:t>
            </a: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  <a:r>
              <a:rPr lang="en-US" sz="2000" baseline="30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T</a:t>
            </a:r>
            <a:endParaRPr lang="ru-RU" sz="2000" baseline="300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1">
              <a:lnSpc>
                <a:spcPct val="80000"/>
              </a:lnSpc>
              <a:spcBef>
                <a:spcPct val="0"/>
              </a:spcBef>
              <a:spcAft>
                <a:spcPct val="20000"/>
              </a:spcAft>
              <a:buNone/>
            </a:pPr>
            <a:endParaRPr lang="ru-RU" sz="2000" baseline="300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1">
              <a:lnSpc>
                <a:spcPct val="80000"/>
              </a:lnSpc>
              <a:spcAft>
                <a:spcPct val="20000"/>
              </a:spcAft>
              <a:buFont typeface="Wingdings" pitchFamily="2" charset="2"/>
              <a:buChar char="Ø"/>
            </a:pP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Определяется порт просмотра:</a:t>
            </a:r>
          </a:p>
          <a:p>
            <a:pPr lvl="1">
              <a:lnSpc>
                <a:spcPct val="80000"/>
              </a:lnSpc>
              <a:spcBef>
                <a:spcPct val="0"/>
              </a:spcBef>
              <a:spcAft>
                <a:spcPct val="20000"/>
              </a:spcAft>
              <a:buNone/>
            </a:pPr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	</a:t>
            </a: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		</a:t>
            </a:r>
            <a:r>
              <a:rPr lang="ru-RU" sz="20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</a:t>
            </a:r>
            <a:r>
              <a:rPr lang="ru-RU" sz="2000" b="1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ViewPort</a:t>
            </a:r>
            <a:r>
              <a:rPr lang="ru-RU" sz="20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(</a:t>
            </a:r>
            <a:r>
              <a:rPr lang="ru-RU" sz="20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x</a:t>
            </a:r>
            <a:r>
              <a:rPr lang="en-US" sz="2000" baseline="-250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P</a:t>
            </a:r>
            <a:r>
              <a:rPr lang="ru-RU" sz="20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,</a:t>
            </a:r>
            <a:r>
              <a:rPr lang="en-US" sz="20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ru-RU" sz="20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y</a:t>
            </a:r>
            <a:r>
              <a:rPr lang="en-US" sz="2000" baseline="-250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P</a:t>
            </a:r>
            <a:r>
              <a:rPr lang="ru-RU" sz="20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, </a:t>
            </a:r>
            <a:r>
              <a:rPr lang="ru-RU" sz="20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width</a:t>
            </a:r>
            <a:r>
              <a:rPr lang="ru-RU" sz="20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, </a:t>
            </a:r>
            <a:r>
              <a:rPr lang="ru-RU" sz="20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height</a:t>
            </a:r>
            <a:r>
              <a:rPr lang="ru-RU" sz="20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) </a:t>
            </a:r>
          </a:p>
          <a:p>
            <a:pPr lvl="1">
              <a:lnSpc>
                <a:spcPct val="80000"/>
              </a:lnSpc>
              <a:spcAft>
                <a:spcPct val="20000"/>
              </a:spcAft>
              <a:buFont typeface="Wingdings" pitchFamily="2" charset="2"/>
              <a:buChar char="Ø"/>
            </a:pPr>
            <a:endParaRPr lang="ru-RU" sz="20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1">
              <a:lnSpc>
                <a:spcPct val="80000"/>
              </a:lnSpc>
              <a:spcAft>
                <a:spcPct val="20000"/>
              </a:spcAft>
              <a:buFont typeface="Wingdings" pitchFamily="2" charset="2"/>
              <a:buChar char="Ø"/>
            </a:pP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Определяется параметры буфера глубины:</a:t>
            </a:r>
          </a:p>
          <a:p>
            <a:pPr lvl="1">
              <a:lnSpc>
                <a:spcPct val="80000"/>
              </a:lnSpc>
              <a:spcBef>
                <a:spcPct val="0"/>
              </a:spcBef>
              <a:spcAft>
                <a:spcPct val="20000"/>
              </a:spcAft>
              <a:buNone/>
            </a:pP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	</a:t>
            </a:r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		</a:t>
            </a:r>
            <a:r>
              <a:rPr lang="ru-RU" sz="20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</a:t>
            </a:r>
            <a:r>
              <a:rPr lang="ru-RU" sz="2000" b="1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DepthRange</a:t>
            </a:r>
            <a:r>
              <a:rPr lang="ru-RU" sz="20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(</a:t>
            </a:r>
            <a:r>
              <a:rPr lang="en-US" sz="20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near</a:t>
            </a:r>
            <a:r>
              <a:rPr lang="ru-RU" sz="20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, </a:t>
            </a:r>
            <a:r>
              <a:rPr lang="en-US" sz="20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far</a:t>
            </a:r>
            <a:r>
              <a:rPr lang="ru-RU" sz="20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) </a:t>
            </a:r>
          </a:p>
          <a:p>
            <a:pPr lvl="1">
              <a:lnSpc>
                <a:spcPct val="80000"/>
              </a:lnSpc>
              <a:spcAft>
                <a:spcPct val="20000"/>
              </a:spcAft>
              <a:buFont typeface="Wingdings" pitchFamily="2" charset="2"/>
              <a:buChar char="Ø"/>
            </a:pPr>
            <a:endParaRPr lang="ru-RU" sz="20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1">
              <a:lnSpc>
                <a:spcPct val="80000"/>
              </a:lnSpc>
              <a:spcAft>
                <a:spcPct val="20000"/>
              </a:spcAft>
              <a:buFont typeface="Wingdings" pitchFamily="2" charset="2"/>
              <a:buChar char="Ø"/>
            </a:pP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Расчет оконных координат (</a:t>
            </a:r>
            <a:r>
              <a:rPr lang="ru-RU" sz="20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x</a:t>
            </a:r>
            <a:r>
              <a:rPr lang="ru-RU" sz="2000" baseline="-250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w</a:t>
            </a: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, </a:t>
            </a:r>
            <a:r>
              <a:rPr lang="ru-RU" sz="20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y</a:t>
            </a:r>
            <a:r>
              <a:rPr lang="ru-RU" sz="2000" baseline="-250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w</a:t>
            </a: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, </a:t>
            </a:r>
            <a:r>
              <a:rPr lang="ru-RU" sz="20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z</a:t>
            </a:r>
            <a:r>
              <a:rPr lang="ru-RU" sz="2000" baseline="-250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w</a:t>
            </a: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  <a:r>
              <a:rPr lang="en-US" sz="2000" baseline="30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T</a:t>
            </a: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:</a:t>
            </a:r>
            <a:endParaRPr lang="ru-RU" sz="2000" baseline="300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1">
              <a:buFont typeface="Wingdings" pitchFamily="2" charset="2"/>
              <a:buChar char="Ø"/>
            </a:pPr>
            <a:endParaRPr lang="ru-RU" sz="2000" baseline="300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51204" name="Object 4"/>
          <p:cNvGraphicFramePr>
            <a:graphicFrameLocks noChangeAspect="1"/>
          </p:cNvGraphicFramePr>
          <p:nvPr/>
        </p:nvGraphicFramePr>
        <p:xfrm>
          <a:off x="2411760" y="4452255"/>
          <a:ext cx="3744416" cy="1857065"/>
        </p:xfrm>
        <a:graphic>
          <a:graphicData uri="http://schemas.openxmlformats.org/presentationml/2006/ole">
            <p:oleObj spid="_x0000_s51204" name="Equation" r:id="rId4" imgW="2692080" imgH="134604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1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51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Преобразование координат :</a:t>
            </a:r>
            <a:br>
              <a:rPr lang="ru-RU" sz="2800" dirty="0" smtClean="0"/>
            </a:br>
            <a:r>
              <a:rPr lang="ru-RU" sz="2400" dirty="0" smtClean="0"/>
              <a:t>конвейер</a:t>
            </a:r>
            <a:endParaRPr lang="ru-RU" sz="24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3</a:t>
            </a:r>
            <a:r>
              <a:rPr lang="ru-RU" dirty="0" smtClean="0"/>
              <a:t>.</a:t>
            </a:r>
            <a:r>
              <a:rPr lang="en-US" dirty="0" smtClean="0"/>
              <a:t>6</a:t>
            </a:r>
            <a:r>
              <a:rPr lang="ru-RU" dirty="0" smtClean="0"/>
              <a:t>.</a:t>
            </a:r>
            <a:r>
              <a:rPr lang="en-US" dirty="0" smtClean="0"/>
              <a:t>3 </a:t>
            </a:r>
            <a:r>
              <a:rPr lang="ru-RU" dirty="0" smtClean="0"/>
              <a:t>Преобразования координат   </a:t>
            </a:r>
            <a:r>
              <a:rPr lang="en-US" dirty="0" smtClean="0"/>
              <a:t>[5/</a:t>
            </a:r>
            <a:r>
              <a:rPr lang="ru-RU" dirty="0" smtClean="0"/>
              <a:t>5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8</a:t>
            </a:fld>
            <a:r>
              <a:rPr lang="ru-RU" dirty="0" smtClean="0"/>
              <a:t> </a:t>
            </a:r>
            <a:r>
              <a:rPr lang="ru-RU" dirty="0" smtClean="0"/>
              <a:t>(</a:t>
            </a:r>
            <a:r>
              <a:rPr lang="en-US" dirty="0" smtClean="0"/>
              <a:t>9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395536" y="-99392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395536" y="196753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2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4" name="Rectangle 9"/>
          <p:cNvSpPr>
            <a:spLocks noChangeArrowheads="1"/>
          </p:cNvSpPr>
          <p:nvPr/>
        </p:nvSpPr>
        <p:spPr bwMode="auto">
          <a:xfrm>
            <a:off x="0" y="26431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26" name="Rectangle 3"/>
          <p:cNvSpPr>
            <a:spLocks noChangeArrowheads="1"/>
          </p:cNvSpPr>
          <p:nvPr/>
        </p:nvSpPr>
        <p:spPr bwMode="auto">
          <a:xfrm>
            <a:off x="467545" y="1411734"/>
            <a:ext cx="8219256" cy="4825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ru-RU" sz="2000" dirty="0"/>
          </a:p>
        </p:txBody>
      </p:sp>
      <p:sp>
        <p:nvSpPr>
          <p:cNvPr id="16" name="Цилиндр 15"/>
          <p:cNvSpPr>
            <a:spLocks noChangeArrowheads="1"/>
          </p:cNvSpPr>
          <p:nvPr/>
        </p:nvSpPr>
        <p:spPr bwMode="auto">
          <a:xfrm>
            <a:off x="6334770" y="1340545"/>
            <a:ext cx="2376264" cy="2376487"/>
          </a:xfrm>
          <a:prstGeom prst="can">
            <a:avLst>
              <a:gd name="adj" fmla="val 24989"/>
            </a:avLst>
          </a:prstGeom>
          <a:solidFill>
            <a:schemeClr val="accent1">
              <a:lumMod val="75000"/>
              <a:alpha val="83000"/>
            </a:schemeClr>
          </a:solidFill>
          <a:ln w="25400" algn="ctr">
            <a:solidFill>
              <a:srgbClr val="89A4A7"/>
            </a:solidFill>
            <a:round/>
            <a:headEnd/>
            <a:tailEnd/>
          </a:ln>
        </p:spPr>
        <p:txBody>
          <a:bodyPr anchor="ctr"/>
          <a:lstStyle/>
          <a:p>
            <a:pPr algn="ctr">
              <a:defRPr/>
            </a:pPr>
            <a:endParaRPr lang="ru-RU" dirty="0">
              <a:solidFill>
                <a:schemeClr val="lt1"/>
              </a:solidFill>
              <a:latin typeface="+mn-lt"/>
            </a:endParaRPr>
          </a:p>
        </p:txBody>
      </p:sp>
      <p:grpSp>
        <p:nvGrpSpPr>
          <p:cNvPr id="17" name="Group 42"/>
          <p:cNvGrpSpPr>
            <a:grpSpLocks/>
          </p:cNvGrpSpPr>
          <p:nvPr/>
        </p:nvGrpSpPr>
        <p:grpSpPr bwMode="auto">
          <a:xfrm>
            <a:off x="6837784" y="1437382"/>
            <a:ext cx="792163" cy="982663"/>
            <a:chOff x="4014" y="1908"/>
            <a:chExt cx="499" cy="619"/>
          </a:xfrm>
        </p:grpSpPr>
        <p:sp>
          <p:nvSpPr>
            <p:cNvPr id="18" name="AutoShape 6"/>
            <p:cNvSpPr>
              <a:spLocks noChangeArrowheads="1"/>
            </p:cNvSpPr>
            <p:nvPr/>
          </p:nvSpPr>
          <p:spPr bwMode="auto">
            <a:xfrm>
              <a:off x="4105" y="2024"/>
              <a:ext cx="226" cy="272"/>
            </a:xfrm>
            <a:prstGeom prst="cube">
              <a:avLst>
                <a:gd name="adj" fmla="val 25000"/>
              </a:avLst>
            </a:prstGeom>
            <a:solidFill>
              <a:srgbClr val="CCFFCC"/>
            </a:solidFill>
            <a:ln w="9525">
              <a:solidFill>
                <a:srgbClr val="008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9" name="Line 17"/>
            <p:cNvSpPr>
              <a:spLocks noChangeShapeType="1"/>
            </p:cNvSpPr>
            <p:nvPr/>
          </p:nvSpPr>
          <p:spPr bwMode="auto">
            <a:xfrm flipV="1">
              <a:off x="4105" y="1908"/>
              <a:ext cx="0" cy="38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stealth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" name="Line 18"/>
            <p:cNvSpPr>
              <a:spLocks noChangeShapeType="1"/>
            </p:cNvSpPr>
            <p:nvPr/>
          </p:nvSpPr>
          <p:spPr bwMode="auto">
            <a:xfrm>
              <a:off x="4163" y="2035"/>
              <a:ext cx="0" cy="193"/>
            </a:xfrm>
            <a:prstGeom prst="line">
              <a:avLst/>
            </a:prstGeom>
            <a:noFill/>
            <a:ln w="9525" cap="rnd">
              <a:solidFill>
                <a:srgbClr val="008000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" name="Line 19"/>
            <p:cNvSpPr>
              <a:spLocks noChangeShapeType="1"/>
            </p:cNvSpPr>
            <p:nvPr/>
          </p:nvSpPr>
          <p:spPr bwMode="auto">
            <a:xfrm rot="5400000">
              <a:off x="4246" y="2163"/>
              <a:ext cx="0" cy="147"/>
            </a:xfrm>
            <a:prstGeom prst="line">
              <a:avLst/>
            </a:prstGeom>
            <a:noFill/>
            <a:ln w="9525" cap="rnd">
              <a:solidFill>
                <a:srgbClr val="008000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" name="Line 20"/>
            <p:cNvSpPr>
              <a:spLocks noChangeShapeType="1"/>
            </p:cNvSpPr>
            <p:nvPr/>
          </p:nvSpPr>
          <p:spPr bwMode="auto">
            <a:xfrm rot="2700000">
              <a:off x="4135" y="2227"/>
              <a:ext cx="0" cy="79"/>
            </a:xfrm>
            <a:prstGeom prst="line">
              <a:avLst/>
            </a:prstGeom>
            <a:noFill/>
            <a:ln w="9525" cap="rnd">
              <a:solidFill>
                <a:srgbClr val="008000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" name="Line 22"/>
            <p:cNvSpPr>
              <a:spLocks noChangeAspect="1" noChangeShapeType="1"/>
            </p:cNvSpPr>
            <p:nvPr/>
          </p:nvSpPr>
          <p:spPr bwMode="auto">
            <a:xfrm rot="2700000" flipV="1">
              <a:off x="4377" y="1979"/>
              <a:ext cx="1" cy="9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stealth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" name="Line 23"/>
            <p:cNvSpPr>
              <a:spLocks noChangeShapeType="1"/>
            </p:cNvSpPr>
            <p:nvPr/>
          </p:nvSpPr>
          <p:spPr bwMode="auto">
            <a:xfrm rot="5400000" flipV="1">
              <a:off x="4265" y="2137"/>
              <a:ext cx="0" cy="31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stealth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" name="Line 24"/>
            <p:cNvSpPr>
              <a:spLocks noChangeShapeType="1"/>
            </p:cNvSpPr>
            <p:nvPr/>
          </p:nvSpPr>
          <p:spPr bwMode="auto">
            <a:xfrm rot="2700000">
              <a:off x="4215" y="2021"/>
              <a:ext cx="0" cy="32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" name="Text Box 25"/>
            <p:cNvSpPr txBox="1">
              <a:spLocks noChangeArrowheads="1"/>
            </p:cNvSpPr>
            <p:nvPr/>
          </p:nvSpPr>
          <p:spPr bwMode="auto">
            <a:xfrm>
              <a:off x="4014" y="2296"/>
              <a:ext cx="499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>
                  <a:solidFill>
                    <a:srgbClr val="99FFCC"/>
                  </a:solidFill>
                </a:rPr>
                <a:t>ЛСК2</a:t>
              </a:r>
            </a:p>
          </p:txBody>
        </p:sp>
      </p:grpSp>
      <p:grpSp>
        <p:nvGrpSpPr>
          <p:cNvPr id="28" name="Группа 36"/>
          <p:cNvGrpSpPr>
            <a:grpSpLocks/>
          </p:cNvGrpSpPr>
          <p:nvPr/>
        </p:nvGrpSpPr>
        <p:grpSpPr bwMode="auto">
          <a:xfrm>
            <a:off x="7774409" y="1772345"/>
            <a:ext cx="863600" cy="798512"/>
            <a:chOff x="6588224" y="1134253"/>
            <a:chExt cx="864044" cy="799007"/>
          </a:xfrm>
        </p:grpSpPr>
        <p:sp>
          <p:nvSpPr>
            <p:cNvPr id="29" name="AutoShape 5"/>
            <p:cNvSpPr>
              <a:spLocks noChangeArrowheads="1"/>
            </p:cNvSpPr>
            <p:nvPr/>
          </p:nvSpPr>
          <p:spPr bwMode="auto">
            <a:xfrm rot="-5400000">
              <a:off x="6840111" y="1026303"/>
              <a:ext cx="360363" cy="576263"/>
            </a:xfrm>
            <a:prstGeom prst="can">
              <a:avLst>
                <a:gd name="adj" fmla="val 39978"/>
              </a:avLst>
            </a:prstGeom>
            <a:solidFill>
              <a:srgbClr val="CCFFCC"/>
            </a:solidFill>
            <a:ln w="9525">
              <a:solidFill>
                <a:srgbClr val="008000"/>
              </a:solidFill>
              <a:round/>
              <a:headEnd/>
              <a:tailEnd/>
            </a:ln>
          </p:spPr>
          <p:txBody>
            <a:bodyPr vert="eaVert" wrap="none" anchor="ctr"/>
            <a:lstStyle/>
            <a:p>
              <a:endParaRPr lang="ru-RU"/>
            </a:p>
          </p:txBody>
        </p:sp>
        <p:sp>
          <p:nvSpPr>
            <p:cNvPr id="30" name="Line 10"/>
            <p:cNvSpPr>
              <a:spLocks noChangeShapeType="1"/>
            </p:cNvSpPr>
            <p:nvPr/>
          </p:nvSpPr>
          <p:spPr bwMode="auto">
            <a:xfrm rot="16200000" flipV="1">
              <a:off x="6714431" y="1471861"/>
              <a:ext cx="0" cy="25241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stealth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" name="Arc 11"/>
            <p:cNvSpPr>
              <a:spLocks/>
            </p:cNvSpPr>
            <p:nvPr/>
          </p:nvSpPr>
          <p:spPr bwMode="auto">
            <a:xfrm rot="-5400000">
              <a:off x="7085260" y="1551682"/>
              <a:ext cx="361950" cy="84138"/>
            </a:xfrm>
            <a:custGeom>
              <a:avLst/>
              <a:gdLst>
                <a:gd name="T0" fmla="*/ 108250 w 43200"/>
                <a:gd name="T1" fmla="*/ 4357140 h 22573"/>
                <a:gd name="T2" fmla="*/ 212883966 w 43200"/>
                <a:gd name="T3" fmla="*/ 4169314 h 22573"/>
                <a:gd name="T4" fmla="*/ 106441983 w 43200"/>
                <a:gd name="T5" fmla="*/ 4169314 h 22573"/>
                <a:gd name="T6" fmla="*/ 0 60000 65536"/>
                <a:gd name="T7" fmla="*/ 0 60000 65536"/>
                <a:gd name="T8" fmla="*/ 0 60000 65536"/>
                <a:gd name="T9" fmla="*/ 0 w 43200"/>
                <a:gd name="T10" fmla="*/ 0 h 22573"/>
                <a:gd name="T11" fmla="*/ 43200 w 43200"/>
                <a:gd name="T12" fmla="*/ 22573 h 2257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3200" h="22573" fill="none" extrusionOk="0">
                  <a:moveTo>
                    <a:pt x="21" y="22573"/>
                  </a:moveTo>
                  <a:cubicBezTo>
                    <a:pt x="7" y="22248"/>
                    <a:pt x="0" y="21924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-1"/>
                    <a:pt x="43199" y="9670"/>
                    <a:pt x="43200" y="21599"/>
                  </a:cubicBezTo>
                </a:path>
                <a:path w="43200" h="22573" stroke="0" extrusionOk="0">
                  <a:moveTo>
                    <a:pt x="21" y="22573"/>
                  </a:moveTo>
                  <a:cubicBezTo>
                    <a:pt x="7" y="22248"/>
                    <a:pt x="0" y="21924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-1"/>
                    <a:pt x="43199" y="9670"/>
                    <a:pt x="43200" y="21599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9525" cap="rnd">
              <a:solidFill>
                <a:srgbClr val="008000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2" name="Line 12"/>
            <p:cNvSpPr>
              <a:spLocks noChangeShapeType="1"/>
            </p:cNvSpPr>
            <p:nvPr/>
          </p:nvSpPr>
          <p:spPr bwMode="auto">
            <a:xfrm rot="5400000">
              <a:off x="7053263" y="1398588"/>
              <a:ext cx="0" cy="3952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" name="Line 13"/>
            <p:cNvSpPr>
              <a:spLocks noChangeShapeType="1"/>
            </p:cNvSpPr>
            <p:nvPr/>
          </p:nvSpPr>
          <p:spPr bwMode="auto">
            <a:xfrm flipV="1">
              <a:off x="7287096" y="1206277"/>
              <a:ext cx="0" cy="1793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stealth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" name="Line 14"/>
            <p:cNvSpPr>
              <a:spLocks noChangeShapeType="1"/>
            </p:cNvSpPr>
            <p:nvPr/>
          </p:nvSpPr>
          <p:spPr bwMode="auto">
            <a:xfrm rot="10800000">
              <a:off x="7286079" y="1428651"/>
              <a:ext cx="0" cy="1440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5" name="Text Box 15"/>
            <p:cNvSpPr txBox="1">
              <a:spLocks noChangeArrowheads="1"/>
            </p:cNvSpPr>
            <p:nvPr/>
          </p:nvSpPr>
          <p:spPr bwMode="auto">
            <a:xfrm>
              <a:off x="6660105" y="1566547"/>
              <a:ext cx="792163" cy="3667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>
                  <a:solidFill>
                    <a:srgbClr val="99FFCC"/>
                  </a:solidFill>
                </a:rPr>
                <a:t>ЛСК1</a:t>
              </a:r>
            </a:p>
          </p:txBody>
        </p:sp>
        <p:sp>
          <p:nvSpPr>
            <p:cNvPr id="36" name="Line 34"/>
            <p:cNvSpPr>
              <a:spLocks noChangeShapeType="1"/>
            </p:cNvSpPr>
            <p:nvPr/>
          </p:nvSpPr>
          <p:spPr bwMode="auto">
            <a:xfrm rot="8100000" flipV="1">
              <a:off x="7424686" y="1637731"/>
              <a:ext cx="0" cy="1793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stealth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7" name="Line 35"/>
            <p:cNvSpPr>
              <a:spLocks noChangeAspect="1" noChangeShapeType="1"/>
            </p:cNvSpPr>
            <p:nvPr/>
          </p:nvSpPr>
          <p:spPr bwMode="auto">
            <a:xfrm rot="-2700000">
              <a:off x="7317454" y="1593500"/>
              <a:ext cx="1588" cy="7143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38" name="Группа 52"/>
          <p:cNvGrpSpPr>
            <a:grpSpLocks/>
          </p:cNvGrpSpPr>
          <p:nvPr/>
        </p:nvGrpSpPr>
        <p:grpSpPr bwMode="auto">
          <a:xfrm>
            <a:off x="6570762" y="2386707"/>
            <a:ext cx="1257299" cy="1330325"/>
            <a:chOff x="5564485" y="1781993"/>
            <a:chExt cx="1331270" cy="1478988"/>
          </a:xfrm>
        </p:grpSpPr>
        <p:sp>
          <p:nvSpPr>
            <p:cNvPr id="39" name="Line 17"/>
            <p:cNvSpPr>
              <a:spLocks noChangeShapeType="1"/>
            </p:cNvSpPr>
            <p:nvPr/>
          </p:nvSpPr>
          <p:spPr bwMode="auto">
            <a:xfrm flipV="1">
              <a:off x="6098195" y="1926089"/>
              <a:ext cx="1563" cy="72000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 type="stealth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0" name="Line 22"/>
            <p:cNvSpPr>
              <a:spLocks noChangeAspect="1" noChangeShapeType="1"/>
            </p:cNvSpPr>
            <p:nvPr/>
          </p:nvSpPr>
          <p:spPr bwMode="auto">
            <a:xfrm rot="2700000">
              <a:off x="5870485" y="2556465"/>
              <a:ext cx="0" cy="611999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 type="stealth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1" name="Line 23"/>
            <p:cNvSpPr>
              <a:spLocks noChangeShapeType="1"/>
            </p:cNvSpPr>
            <p:nvPr/>
          </p:nvSpPr>
          <p:spPr bwMode="auto">
            <a:xfrm rot="5400000" flipV="1">
              <a:off x="6446938" y="2286088"/>
              <a:ext cx="0" cy="719999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 type="stealth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2" name="TextBox 46"/>
            <p:cNvSpPr txBox="1">
              <a:spLocks noChangeArrowheads="1"/>
            </p:cNvSpPr>
            <p:nvPr/>
          </p:nvSpPr>
          <p:spPr bwMode="auto">
            <a:xfrm>
              <a:off x="6111096" y="2853288"/>
              <a:ext cx="712701" cy="40769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/>
                <a:t>МСК</a:t>
              </a:r>
            </a:p>
          </p:txBody>
        </p:sp>
        <p:sp>
          <p:nvSpPr>
            <p:cNvPr id="43" name="TextBox 49"/>
            <p:cNvSpPr txBox="1">
              <a:spLocks noChangeArrowheads="1"/>
            </p:cNvSpPr>
            <p:nvPr/>
          </p:nvSpPr>
          <p:spPr bwMode="auto">
            <a:xfrm>
              <a:off x="6014964" y="1781993"/>
              <a:ext cx="321052" cy="3388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/>
                <a:t>Y</a:t>
              </a:r>
              <a:endParaRPr lang="ru-RU" sz="1400"/>
            </a:p>
          </p:txBody>
        </p:sp>
        <p:sp>
          <p:nvSpPr>
            <p:cNvPr id="44" name="TextBox 50"/>
            <p:cNvSpPr txBox="1">
              <a:spLocks noChangeArrowheads="1"/>
            </p:cNvSpPr>
            <p:nvPr/>
          </p:nvSpPr>
          <p:spPr bwMode="auto">
            <a:xfrm>
              <a:off x="6574703" y="2357351"/>
              <a:ext cx="321052" cy="3388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/>
                <a:t>X</a:t>
              </a:r>
              <a:endParaRPr lang="ru-RU" sz="1400"/>
            </a:p>
          </p:txBody>
        </p:sp>
        <p:sp>
          <p:nvSpPr>
            <p:cNvPr id="45" name="TextBox 51"/>
            <p:cNvSpPr txBox="1">
              <a:spLocks noChangeArrowheads="1"/>
            </p:cNvSpPr>
            <p:nvPr/>
          </p:nvSpPr>
          <p:spPr bwMode="auto">
            <a:xfrm>
              <a:off x="5582976" y="2697977"/>
              <a:ext cx="309285" cy="3388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/>
                <a:t>Z</a:t>
              </a:r>
              <a:endParaRPr lang="ru-RU" sz="1400"/>
            </a:p>
          </p:txBody>
        </p:sp>
      </p:grpSp>
      <p:grpSp>
        <p:nvGrpSpPr>
          <p:cNvPr id="46" name="Группа 109"/>
          <p:cNvGrpSpPr>
            <a:grpSpLocks/>
          </p:cNvGrpSpPr>
          <p:nvPr/>
        </p:nvGrpSpPr>
        <p:grpSpPr bwMode="auto">
          <a:xfrm>
            <a:off x="4787329" y="2061195"/>
            <a:ext cx="1385888" cy="2089150"/>
            <a:chOff x="4860031" y="2492896"/>
            <a:chExt cx="1386472" cy="2088232"/>
          </a:xfrm>
          <a:solidFill>
            <a:schemeClr val="accent6">
              <a:lumMod val="60000"/>
              <a:lumOff val="40000"/>
            </a:schemeClr>
          </a:solidFill>
        </p:grpSpPr>
        <p:grpSp>
          <p:nvGrpSpPr>
            <p:cNvPr id="47" name="Группа 101"/>
            <p:cNvGrpSpPr>
              <a:grpSpLocks/>
            </p:cNvGrpSpPr>
            <p:nvPr/>
          </p:nvGrpSpPr>
          <p:grpSpPr bwMode="auto">
            <a:xfrm>
              <a:off x="4860031" y="2492896"/>
              <a:ext cx="1368153" cy="2088232"/>
              <a:chOff x="4716015" y="1988840"/>
              <a:chExt cx="1296145" cy="1296144"/>
            </a:xfrm>
            <a:grpFill/>
          </p:grpSpPr>
          <p:sp>
            <p:nvSpPr>
              <p:cNvPr id="58" name="Выгнутая влево стрелка 57"/>
              <p:cNvSpPr>
                <a:spLocks noChangeArrowheads="1"/>
              </p:cNvSpPr>
              <p:nvPr/>
            </p:nvSpPr>
            <p:spPr bwMode="auto">
              <a:xfrm>
                <a:off x="4716015" y="2060739"/>
                <a:ext cx="719190" cy="1224245"/>
              </a:xfrm>
              <a:prstGeom prst="curvedRightArrow">
                <a:avLst>
                  <a:gd name="adj1" fmla="val 25004"/>
                  <a:gd name="adj2" fmla="val 50001"/>
                  <a:gd name="adj3" fmla="val 25000"/>
                </a:avLst>
              </a:prstGeom>
              <a:grpFill/>
              <a:ln w="25400" algn="ctr">
                <a:solidFill>
                  <a:srgbClr val="89A4A7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59" name="Выгнутая влево стрелка 58"/>
              <p:cNvSpPr>
                <a:spLocks noChangeArrowheads="1"/>
              </p:cNvSpPr>
              <p:nvPr/>
            </p:nvSpPr>
            <p:spPr bwMode="auto">
              <a:xfrm flipH="1" flipV="1">
                <a:off x="5435205" y="1988840"/>
                <a:ext cx="576255" cy="1224246"/>
              </a:xfrm>
              <a:prstGeom prst="curvedRightArrow">
                <a:avLst>
                  <a:gd name="adj1" fmla="val 25008"/>
                  <a:gd name="adj2" fmla="val 49997"/>
                  <a:gd name="adj3" fmla="val 25000"/>
                </a:avLst>
              </a:prstGeom>
              <a:grpFill/>
              <a:ln w="25400" algn="ctr">
                <a:solidFill>
                  <a:srgbClr val="89A4A7"/>
                </a:solidFill>
                <a:miter lim="800000"/>
                <a:headEnd/>
                <a:tailEnd/>
              </a:ln>
            </p:spPr>
            <p:txBody>
              <a:bodyPr rot="10800000" anchor="ctr"/>
              <a:lstStyle/>
              <a:p>
                <a:pPr algn="ctr">
                  <a:defRPr/>
                </a:pPr>
                <a:endParaRPr lang="ru-RU">
                  <a:latin typeface="+mn-lt"/>
                </a:endParaRPr>
              </a:p>
            </p:txBody>
          </p:sp>
        </p:grpSp>
        <p:grpSp>
          <p:nvGrpSpPr>
            <p:cNvPr id="48" name="Группа 64"/>
            <p:cNvGrpSpPr>
              <a:grpSpLocks/>
            </p:cNvGrpSpPr>
            <p:nvPr/>
          </p:nvGrpSpPr>
          <p:grpSpPr bwMode="auto">
            <a:xfrm>
              <a:off x="4932039" y="2780928"/>
              <a:ext cx="1314464" cy="1305436"/>
              <a:chOff x="3491879" y="2564904"/>
              <a:chExt cx="1314464" cy="1305436"/>
            </a:xfrm>
            <a:grpFill/>
          </p:grpSpPr>
          <p:sp>
            <p:nvSpPr>
              <p:cNvPr id="49" name="Line 17"/>
              <p:cNvSpPr>
                <a:spLocks noChangeShapeType="1"/>
              </p:cNvSpPr>
              <p:nvPr/>
            </p:nvSpPr>
            <p:spPr bwMode="auto">
              <a:xfrm flipV="1">
                <a:off x="4012691" y="2709000"/>
                <a:ext cx="1563" cy="720000"/>
              </a:xfrm>
              <a:prstGeom prst="line">
                <a:avLst/>
              </a:prstGeom>
              <a:grpFill/>
              <a:ln w="25400">
                <a:solidFill>
                  <a:schemeClr val="tx1"/>
                </a:solidFill>
                <a:round/>
                <a:headEnd/>
                <a:tailEnd type="stealth" w="med" len="med"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50" name="Line 22"/>
              <p:cNvSpPr>
                <a:spLocks noChangeAspect="1" noChangeShapeType="1"/>
              </p:cNvSpPr>
              <p:nvPr/>
            </p:nvSpPr>
            <p:spPr bwMode="auto">
              <a:xfrm rot="2700000">
                <a:off x="3829655" y="3352537"/>
                <a:ext cx="0" cy="522127"/>
              </a:xfrm>
              <a:prstGeom prst="line">
                <a:avLst/>
              </a:prstGeom>
              <a:grpFill/>
              <a:ln w="25400">
                <a:solidFill>
                  <a:schemeClr val="tx1"/>
                </a:solidFill>
                <a:round/>
                <a:headEnd/>
                <a:tailEnd type="stealth" w="med" len="med"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51" name="Line 23"/>
              <p:cNvSpPr>
                <a:spLocks noChangeShapeType="1"/>
              </p:cNvSpPr>
              <p:nvPr/>
            </p:nvSpPr>
            <p:spPr bwMode="auto">
              <a:xfrm rot="5400000" flipV="1">
                <a:off x="4374335" y="3068999"/>
                <a:ext cx="0" cy="720000"/>
              </a:xfrm>
              <a:prstGeom prst="line">
                <a:avLst/>
              </a:prstGeom>
              <a:grpFill/>
              <a:ln w="25400">
                <a:solidFill>
                  <a:schemeClr val="tx1"/>
                </a:solidFill>
                <a:round/>
                <a:headEnd/>
                <a:tailEnd type="stealth" w="med" len="med"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52" name="TextBox 57"/>
              <p:cNvSpPr txBox="1">
                <a:spLocks noChangeArrowheads="1"/>
              </p:cNvSpPr>
              <p:nvPr/>
            </p:nvSpPr>
            <p:spPr bwMode="auto">
              <a:xfrm>
                <a:off x="3989642" y="3501008"/>
                <a:ext cx="632224" cy="369332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ru-RU"/>
                  <a:t>ВСК</a:t>
                </a:r>
              </a:p>
            </p:txBody>
          </p:sp>
          <p:sp>
            <p:nvSpPr>
              <p:cNvPr id="53" name="TextBox 58"/>
              <p:cNvSpPr txBox="1">
                <a:spLocks noChangeArrowheads="1"/>
              </p:cNvSpPr>
              <p:nvPr/>
            </p:nvSpPr>
            <p:spPr bwMode="auto">
              <a:xfrm>
                <a:off x="3942247" y="2564904"/>
                <a:ext cx="304892" cy="307777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en-US" sz="1400"/>
                  <a:t>Y</a:t>
                </a:r>
                <a:endParaRPr lang="ru-RU" sz="1400"/>
              </a:p>
            </p:txBody>
          </p:sp>
          <p:sp>
            <p:nvSpPr>
              <p:cNvPr id="54" name="TextBox 59"/>
              <p:cNvSpPr txBox="1">
                <a:spLocks noChangeArrowheads="1"/>
              </p:cNvSpPr>
              <p:nvPr/>
            </p:nvSpPr>
            <p:spPr bwMode="auto">
              <a:xfrm>
                <a:off x="4501451" y="3140968"/>
                <a:ext cx="304892" cy="307777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en-US" sz="1400"/>
                  <a:t>X</a:t>
                </a:r>
                <a:endParaRPr lang="ru-RU" sz="1400"/>
              </a:p>
            </p:txBody>
          </p:sp>
          <p:sp>
            <p:nvSpPr>
              <p:cNvPr id="55" name="TextBox 60"/>
              <p:cNvSpPr txBox="1">
                <a:spLocks noChangeArrowheads="1"/>
              </p:cNvSpPr>
              <p:nvPr/>
            </p:nvSpPr>
            <p:spPr bwMode="auto">
              <a:xfrm>
                <a:off x="3491879" y="3481263"/>
                <a:ext cx="304892" cy="307777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en-US" sz="1400"/>
                  <a:t>Z</a:t>
                </a:r>
                <a:endParaRPr lang="ru-RU" sz="1400"/>
              </a:p>
            </p:txBody>
          </p:sp>
          <p:sp>
            <p:nvSpPr>
              <p:cNvPr id="56" name="Line 22"/>
              <p:cNvSpPr>
                <a:spLocks noChangeAspect="1" noChangeShapeType="1"/>
              </p:cNvSpPr>
              <p:nvPr/>
            </p:nvSpPr>
            <p:spPr bwMode="auto">
              <a:xfrm rot="7500000">
                <a:off x="3911212" y="3226853"/>
                <a:ext cx="0" cy="240845"/>
              </a:xfrm>
              <a:prstGeom prst="line">
                <a:avLst/>
              </a:prstGeom>
              <a:grpFill/>
              <a:ln w="25400">
                <a:solidFill>
                  <a:schemeClr val="tx1"/>
                </a:solidFill>
                <a:round/>
                <a:headEnd/>
                <a:tailEnd type="stealth" w="med" len="med"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57" name="TextBox 62"/>
              <p:cNvSpPr txBox="1">
                <a:spLocks noChangeArrowheads="1"/>
              </p:cNvSpPr>
              <p:nvPr/>
            </p:nvSpPr>
            <p:spPr bwMode="auto">
              <a:xfrm>
                <a:off x="3491879" y="3049215"/>
                <a:ext cx="518091" cy="307777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en-US" sz="1400"/>
                  <a:t>w=1</a:t>
                </a:r>
                <a:endParaRPr lang="ru-RU" sz="1400"/>
              </a:p>
            </p:txBody>
          </p:sp>
        </p:grpSp>
      </p:grpSp>
      <p:grpSp>
        <p:nvGrpSpPr>
          <p:cNvPr id="60" name="Группа 59"/>
          <p:cNvGrpSpPr>
            <a:grpSpLocks/>
          </p:cNvGrpSpPr>
          <p:nvPr/>
        </p:nvGrpSpPr>
        <p:grpSpPr bwMode="auto">
          <a:xfrm>
            <a:off x="2771080" y="3141563"/>
            <a:ext cx="1727200" cy="1665288"/>
            <a:chOff x="2771800" y="2996952"/>
            <a:chExt cx="1727200" cy="1665143"/>
          </a:xfrm>
        </p:grpSpPr>
        <p:sp>
          <p:nvSpPr>
            <p:cNvPr id="61" name="Куб 60"/>
            <p:cNvSpPr>
              <a:spLocks noChangeArrowheads="1"/>
            </p:cNvSpPr>
            <p:nvPr/>
          </p:nvSpPr>
          <p:spPr bwMode="auto">
            <a:xfrm>
              <a:off x="2771800" y="2996952"/>
              <a:ext cx="1727200" cy="1655619"/>
            </a:xfrm>
            <a:prstGeom prst="cube">
              <a:avLst>
                <a:gd name="adj" fmla="val 25000"/>
              </a:avLst>
            </a:prstGeom>
            <a:solidFill>
              <a:schemeClr val="accent2">
                <a:lumMod val="40000"/>
                <a:lumOff val="60000"/>
              </a:schemeClr>
            </a:solidFill>
            <a:ln w="25400" algn="ctr">
              <a:solidFill>
                <a:srgbClr val="89A4A7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schemeClr val="lt1"/>
                </a:solidFill>
                <a:latin typeface="+mn-lt"/>
              </a:endParaRPr>
            </a:p>
          </p:txBody>
        </p:sp>
        <p:grpSp>
          <p:nvGrpSpPr>
            <p:cNvPr id="62" name="Группа 76"/>
            <p:cNvGrpSpPr>
              <a:grpSpLocks/>
            </p:cNvGrpSpPr>
            <p:nvPr/>
          </p:nvGrpSpPr>
          <p:grpSpPr bwMode="auto">
            <a:xfrm>
              <a:off x="2987824" y="3356992"/>
              <a:ext cx="876668" cy="1305103"/>
              <a:chOff x="2777043" y="3851756"/>
              <a:chExt cx="877172" cy="1305436"/>
            </a:xfrm>
            <a:solidFill>
              <a:schemeClr val="accent2">
                <a:lumMod val="40000"/>
                <a:lumOff val="60000"/>
              </a:schemeClr>
            </a:solidFill>
          </p:grpSpPr>
          <p:sp>
            <p:nvSpPr>
              <p:cNvPr id="63" name="Line 17"/>
              <p:cNvSpPr>
                <a:spLocks noChangeShapeType="1"/>
              </p:cNvSpPr>
              <p:nvPr/>
            </p:nvSpPr>
            <p:spPr bwMode="auto">
              <a:xfrm flipV="1">
                <a:off x="2860563" y="3995852"/>
                <a:ext cx="1563" cy="720000"/>
              </a:xfrm>
              <a:prstGeom prst="line">
                <a:avLst/>
              </a:prstGeom>
              <a:grpFill/>
              <a:ln w="25400">
                <a:solidFill>
                  <a:schemeClr val="tx1"/>
                </a:solidFill>
                <a:round/>
                <a:headEnd/>
                <a:tailEnd type="stealth" w="med" len="med"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4" name="Line 23"/>
              <p:cNvSpPr>
                <a:spLocks noChangeShapeType="1"/>
              </p:cNvSpPr>
              <p:nvPr/>
            </p:nvSpPr>
            <p:spPr bwMode="auto">
              <a:xfrm rot="5400000" flipV="1">
                <a:off x="3222207" y="4355851"/>
                <a:ext cx="0" cy="720000"/>
              </a:xfrm>
              <a:prstGeom prst="line">
                <a:avLst/>
              </a:prstGeom>
              <a:grpFill/>
              <a:ln w="25400">
                <a:solidFill>
                  <a:schemeClr val="tx1"/>
                </a:solidFill>
                <a:round/>
                <a:headEnd/>
                <a:tailEnd type="stealth" w="med" len="med"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5" name="TextBox 70"/>
              <p:cNvSpPr txBox="1">
                <a:spLocks noChangeArrowheads="1"/>
              </p:cNvSpPr>
              <p:nvPr/>
            </p:nvSpPr>
            <p:spPr bwMode="auto">
              <a:xfrm>
                <a:off x="2837514" y="4787860"/>
                <a:ext cx="652743" cy="3693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ru-RU"/>
                  <a:t>НСК</a:t>
                </a:r>
              </a:p>
            </p:txBody>
          </p:sp>
          <p:sp>
            <p:nvSpPr>
              <p:cNvPr id="66" name="TextBox 71"/>
              <p:cNvSpPr txBox="1">
                <a:spLocks noChangeArrowheads="1"/>
              </p:cNvSpPr>
              <p:nvPr/>
            </p:nvSpPr>
            <p:spPr bwMode="auto">
              <a:xfrm>
                <a:off x="2790119" y="3851756"/>
                <a:ext cx="304892" cy="30777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en-US" sz="1400" dirty="0"/>
                  <a:t>Y</a:t>
                </a:r>
                <a:endParaRPr lang="ru-RU" sz="1400" dirty="0"/>
              </a:p>
            </p:txBody>
          </p:sp>
          <p:sp>
            <p:nvSpPr>
              <p:cNvPr id="67" name="TextBox 72"/>
              <p:cNvSpPr txBox="1">
                <a:spLocks noChangeArrowheads="1"/>
              </p:cNvSpPr>
              <p:nvPr/>
            </p:nvSpPr>
            <p:spPr bwMode="auto">
              <a:xfrm>
                <a:off x="3349323" y="4427820"/>
                <a:ext cx="304892" cy="30777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en-US" sz="1400" dirty="0"/>
                  <a:t>X</a:t>
                </a:r>
                <a:endParaRPr lang="ru-RU" sz="1400" dirty="0"/>
              </a:p>
            </p:txBody>
          </p:sp>
          <p:sp>
            <p:nvSpPr>
              <p:cNvPr id="68" name="TextBox 73"/>
              <p:cNvSpPr txBox="1">
                <a:spLocks noChangeArrowheads="1"/>
              </p:cNvSpPr>
              <p:nvPr/>
            </p:nvSpPr>
            <p:spPr bwMode="auto">
              <a:xfrm>
                <a:off x="3203848" y="4067780"/>
                <a:ext cx="304892" cy="30777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en-US" sz="1400"/>
                  <a:t>Z</a:t>
                </a:r>
                <a:endParaRPr lang="ru-RU" sz="1400"/>
              </a:p>
            </p:txBody>
          </p:sp>
          <p:sp>
            <p:nvSpPr>
              <p:cNvPr id="69" name="Line 22"/>
              <p:cNvSpPr>
                <a:spLocks noChangeAspect="1" noChangeShapeType="1"/>
              </p:cNvSpPr>
              <p:nvPr/>
            </p:nvSpPr>
            <p:spPr bwMode="auto">
              <a:xfrm rot="-8100000">
                <a:off x="3083043" y="4194179"/>
                <a:ext cx="0" cy="612000"/>
              </a:xfrm>
              <a:prstGeom prst="line">
                <a:avLst/>
              </a:prstGeom>
              <a:grpFill/>
              <a:ln w="25400">
                <a:solidFill>
                  <a:schemeClr val="tx1"/>
                </a:solidFill>
                <a:round/>
                <a:headEnd/>
                <a:tailEnd type="stealth" w="med" len="med"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</p:grpSp>
      <p:sp>
        <p:nvSpPr>
          <p:cNvPr id="70" name="AutoShape 78"/>
          <p:cNvSpPr>
            <a:spLocks noChangeAspect="1" noChangeArrowheads="1"/>
          </p:cNvSpPr>
          <p:nvPr/>
        </p:nvSpPr>
        <p:spPr bwMode="auto">
          <a:xfrm rot="9767337">
            <a:off x="6440069" y="4190901"/>
            <a:ext cx="2230438" cy="309562"/>
          </a:xfrm>
          <a:custGeom>
            <a:avLst/>
            <a:gdLst>
              <a:gd name="T0" fmla="*/ 2261188 w 21600"/>
              <a:gd name="T1" fmla="*/ 0 h 21600"/>
              <a:gd name="T2" fmla="*/ 0 w 21600"/>
              <a:gd name="T3" fmla="*/ 171450 h 21600"/>
              <a:gd name="T4" fmla="*/ 2261188 w 21600"/>
              <a:gd name="T5" fmla="*/ 342900 h 21600"/>
              <a:gd name="T6" fmla="*/ 2603500 w 21600"/>
              <a:gd name="T7" fmla="*/ 17145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2988 h 21600"/>
              <a:gd name="T14" fmla="*/ 19546 w 21600"/>
              <a:gd name="T15" fmla="*/ 1861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8760" y="0"/>
                </a:moveTo>
                <a:lnTo>
                  <a:pt x="18760" y="2988"/>
                </a:lnTo>
                <a:lnTo>
                  <a:pt x="3375" y="2988"/>
                </a:lnTo>
                <a:lnTo>
                  <a:pt x="3375" y="18612"/>
                </a:lnTo>
                <a:lnTo>
                  <a:pt x="18760" y="18612"/>
                </a:lnTo>
                <a:lnTo>
                  <a:pt x="1876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2988"/>
                </a:moveTo>
                <a:lnTo>
                  <a:pt x="1350" y="18612"/>
                </a:lnTo>
                <a:lnTo>
                  <a:pt x="2700" y="18612"/>
                </a:lnTo>
                <a:lnTo>
                  <a:pt x="2700" y="2988"/>
                </a:lnTo>
                <a:close/>
              </a:path>
              <a:path w="21600" h="21600">
                <a:moveTo>
                  <a:pt x="0" y="2988"/>
                </a:moveTo>
                <a:lnTo>
                  <a:pt x="0" y="18612"/>
                </a:lnTo>
                <a:lnTo>
                  <a:pt x="675" y="18612"/>
                </a:lnTo>
                <a:lnTo>
                  <a:pt x="675" y="2988"/>
                </a:lnTo>
                <a:close/>
              </a:path>
            </a:pathLst>
          </a:custGeom>
          <a:gradFill rotWithShape="1">
            <a:gsLst>
              <a:gs pos="0">
                <a:srgbClr val="323296"/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71" name="Багетная рамка 70"/>
          <p:cNvSpPr>
            <a:spLocks noChangeArrowheads="1"/>
          </p:cNvSpPr>
          <p:nvPr/>
        </p:nvSpPr>
        <p:spPr bwMode="auto">
          <a:xfrm>
            <a:off x="467545" y="4509988"/>
            <a:ext cx="2016198" cy="1511300"/>
          </a:xfrm>
          <a:prstGeom prst="bevel">
            <a:avLst>
              <a:gd name="adj" fmla="val 5787"/>
            </a:avLst>
          </a:prstGeom>
          <a:solidFill>
            <a:schemeClr val="accent2">
              <a:lumMod val="20000"/>
              <a:lumOff val="80000"/>
            </a:schemeClr>
          </a:solidFill>
          <a:ln w="25400" algn="ctr">
            <a:solidFill>
              <a:srgbClr val="89A4A7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endParaRPr lang="ru-RU">
              <a:solidFill>
                <a:schemeClr val="lt1"/>
              </a:solidFill>
              <a:latin typeface="+mn-lt"/>
            </a:endParaRPr>
          </a:p>
        </p:txBody>
      </p:sp>
      <p:grpSp>
        <p:nvGrpSpPr>
          <p:cNvPr id="72" name="Group 79"/>
          <p:cNvGrpSpPr>
            <a:grpSpLocks/>
          </p:cNvGrpSpPr>
          <p:nvPr/>
        </p:nvGrpSpPr>
        <p:grpSpPr bwMode="auto">
          <a:xfrm>
            <a:off x="918468" y="4703663"/>
            <a:ext cx="815975" cy="1246188"/>
            <a:chOff x="687" y="3238"/>
            <a:chExt cx="514" cy="785"/>
          </a:xfrm>
        </p:grpSpPr>
        <p:sp>
          <p:nvSpPr>
            <p:cNvPr id="73" name="TextBox 80"/>
            <p:cNvSpPr txBox="1">
              <a:spLocks noChangeArrowheads="1"/>
            </p:cNvSpPr>
            <p:nvPr/>
          </p:nvSpPr>
          <p:spPr bwMode="auto">
            <a:xfrm>
              <a:off x="687" y="3792"/>
              <a:ext cx="41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/>
                <a:t>ОСК</a:t>
              </a:r>
            </a:p>
          </p:txBody>
        </p:sp>
        <p:sp>
          <p:nvSpPr>
            <p:cNvPr id="74" name="TextBox 81"/>
            <p:cNvSpPr txBox="1">
              <a:spLocks noChangeArrowheads="1"/>
            </p:cNvSpPr>
            <p:nvPr/>
          </p:nvSpPr>
          <p:spPr bwMode="auto">
            <a:xfrm>
              <a:off x="693" y="3238"/>
              <a:ext cx="191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/>
                <a:t>Y</a:t>
              </a:r>
              <a:endParaRPr lang="ru-RU" sz="1400"/>
            </a:p>
          </p:txBody>
        </p:sp>
        <p:sp>
          <p:nvSpPr>
            <p:cNvPr id="75" name="TextBox 82"/>
            <p:cNvSpPr txBox="1">
              <a:spLocks noChangeArrowheads="1"/>
            </p:cNvSpPr>
            <p:nvPr/>
          </p:nvSpPr>
          <p:spPr bwMode="auto">
            <a:xfrm>
              <a:off x="1010" y="3566"/>
              <a:ext cx="191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/>
                <a:t>X</a:t>
              </a:r>
              <a:endParaRPr lang="ru-RU" sz="1400"/>
            </a:p>
          </p:txBody>
        </p:sp>
        <p:sp>
          <p:nvSpPr>
            <p:cNvPr id="76" name="Line 17"/>
            <p:cNvSpPr>
              <a:spLocks noChangeShapeType="1"/>
            </p:cNvSpPr>
            <p:nvPr/>
          </p:nvSpPr>
          <p:spPr bwMode="auto">
            <a:xfrm flipV="1">
              <a:off x="701" y="3294"/>
              <a:ext cx="1" cy="453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 type="stealth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7" name="Line 23"/>
            <p:cNvSpPr>
              <a:spLocks noChangeShapeType="1"/>
            </p:cNvSpPr>
            <p:nvPr/>
          </p:nvSpPr>
          <p:spPr bwMode="auto">
            <a:xfrm rot="5400000" flipV="1">
              <a:off x="930" y="3519"/>
              <a:ext cx="0" cy="455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 type="stealth" w="med" len="med"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78" name="AutoShape 81"/>
          <p:cNvSpPr>
            <a:spLocks noChangeAspect="1" noChangeArrowheads="1"/>
          </p:cNvSpPr>
          <p:nvPr/>
        </p:nvSpPr>
        <p:spPr bwMode="auto">
          <a:xfrm rot="9914974">
            <a:off x="4589808" y="4843363"/>
            <a:ext cx="1568450" cy="342900"/>
          </a:xfrm>
          <a:custGeom>
            <a:avLst/>
            <a:gdLst>
              <a:gd name="T0" fmla="*/ 1949585 w 21600"/>
              <a:gd name="T1" fmla="*/ 0 h 21600"/>
              <a:gd name="T2" fmla="*/ 0 w 21600"/>
              <a:gd name="T3" fmla="*/ 171450 h 21600"/>
              <a:gd name="T4" fmla="*/ 1949585 w 21600"/>
              <a:gd name="T5" fmla="*/ 342900 h 21600"/>
              <a:gd name="T6" fmla="*/ 2244725 w 21600"/>
              <a:gd name="T7" fmla="*/ 17145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2988 h 21600"/>
              <a:gd name="T14" fmla="*/ 19546 w 21600"/>
              <a:gd name="T15" fmla="*/ 1861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8760" y="0"/>
                </a:moveTo>
                <a:lnTo>
                  <a:pt x="18760" y="2988"/>
                </a:lnTo>
                <a:lnTo>
                  <a:pt x="3375" y="2988"/>
                </a:lnTo>
                <a:lnTo>
                  <a:pt x="3375" y="18612"/>
                </a:lnTo>
                <a:lnTo>
                  <a:pt x="18760" y="18612"/>
                </a:lnTo>
                <a:lnTo>
                  <a:pt x="1876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2988"/>
                </a:moveTo>
                <a:lnTo>
                  <a:pt x="1350" y="18612"/>
                </a:lnTo>
                <a:lnTo>
                  <a:pt x="2700" y="18612"/>
                </a:lnTo>
                <a:lnTo>
                  <a:pt x="2700" y="2988"/>
                </a:lnTo>
                <a:close/>
              </a:path>
              <a:path w="21600" h="21600">
                <a:moveTo>
                  <a:pt x="0" y="2988"/>
                </a:moveTo>
                <a:lnTo>
                  <a:pt x="0" y="18612"/>
                </a:lnTo>
                <a:lnTo>
                  <a:pt x="675" y="18612"/>
                </a:lnTo>
                <a:lnTo>
                  <a:pt x="675" y="2988"/>
                </a:lnTo>
                <a:close/>
              </a:path>
            </a:pathLst>
          </a:custGeom>
          <a:gradFill rotWithShape="1">
            <a:gsLst>
              <a:gs pos="0">
                <a:schemeClr val="accent6">
                  <a:lumMod val="60000"/>
                  <a:lumOff val="40000"/>
                </a:schemeClr>
              </a:gs>
              <a:gs pos="100000">
                <a:schemeClr val="accent2">
                  <a:lumMod val="40000"/>
                  <a:lumOff val="60000"/>
                </a:schemeClr>
              </a:gs>
            </a:gsLst>
            <a:lin ang="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79" name="AutoShape 82"/>
          <p:cNvSpPr>
            <a:spLocks noChangeAspect="1" noChangeArrowheads="1"/>
          </p:cNvSpPr>
          <p:nvPr/>
        </p:nvSpPr>
        <p:spPr bwMode="auto">
          <a:xfrm rot="9974174">
            <a:off x="2709168" y="5441851"/>
            <a:ext cx="1484312" cy="342900"/>
          </a:xfrm>
          <a:custGeom>
            <a:avLst/>
            <a:gdLst>
              <a:gd name="T0" fmla="*/ 1669694 w 21600"/>
              <a:gd name="T1" fmla="*/ 0 h 21600"/>
              <a:gd name="T2" fmla="*/ 0 w 21600"/>
              <a:gd name="T3" fmla="*/ 171450 h 21600"/>
              <a:gd name="T4" fmla="*/ 1669694 w 21600"/>
              <a:gd name="T5" fmla="*/ 342900 h 21600"/>
              <a:gd name="T6" fmla="*/ 1922462 w 21600"/>
              <a:gd name="T7" fmla="*/ 17145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2988 h 21600"/>
              <a:gd name="T14" fmla="*/ 19546 w 21600"/>
              <a:gd name="T15" fmla="*/ 1861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8760" y="0"/>
                </a:moveTo>
                <a:lnTo>
                  <a:pt x="18760" y="2988"/>
                </a:lnTo>
                <a:lnTo>
                  <a:pt x="3375" y="2988"/>
                </a:lnTo>
                <a:lnTo>
                  <a:pt x="3375" y="18612"/>
                </a:lnTo>
                <a:lnTo>
                  <a:pt x="18760" y="18612"/>
                </a:lnTo>
                <a:lnTo>
                  <a:pt x="1876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2988"/>
                </a:moveTo>
                <a:lnTo>
                  <a:pt x="1350" y="18612"/>
                </a:lnTo>
                <a:lnTo>
                  <a:pt x="2700" y="18612"/>
                </a:lnTo>
                <a:lnTo>
                  <a:pt x="2700" y="2988"/>
                </a:lnTo>
                <a:close/>
              </a:path>
              <a:path w="21600" h="21600">
                <a:moveTo>
                  <a:pt x="0" y="2988"/>
                </a:moveTo>
                <a:lnTo>
                  <a:pt x="0" y="18612"/>
                </a:lnTo>
                <a:lnTo>
                  <a:pt x="675" y="18612"/>
                </a:lnTo>
                <a:lnTo>
                  <a:pt x="675" y="2988"/>
                </a:lnTo>
                <a:close/>
              </a:path>
            </a:pathLst>
          </a:custGeom>
          <a:gradFill rotWithShape="1">
            <a:gsLst>
              <a:gs pos="0">
                <a:schemeClr val="accent2">
                  <a:lumMod val="40000"/>
                  <a:lumOff val="60000"/>
                </a:schemeClr>
              </a:gs>
              <a:gs pos="100000">
                <a:schemeClr val="accent2">
                  <a:lumMod val="20000"/>
                  <a:lumOff val="80000"/>
                </a:schemeClr>
              </a:gs>
            </a:gsLst>
            <a:lin ang="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4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2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3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2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2" dur="2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2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1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30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4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4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4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Матричные операции</a:t>
            </a:r>
            <a:br>
              <a:rPr lang="ru-RU" sz="2800" dirty="0" smtClean="0"/>
            </a:br>
            <a:r>
              <a:rPr lang="ru-RU" sz="2400" dirty="0" smtClean="0"/>
              <a:t>в</a:t>
            </a:r>
            <a:r>
              <a:rPr lang="en-US" sz="2400" dirty="0" smtClean="0"/>
              <a:t> OpenGL</a:t>
            </a:r>
            <a:endParaRPr lang="ru-RU" sz="20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3</a:t>
            </a:r>
            <a:r>
              <a:rPr lang="ru-RU" dirty="0" smtClean="0"/>
              <a:t>.</a:t>
            </a:r>
            <a:r>
              <a:rPr lang="en-US" dirty="0" smtClean="0"/>
              <a:t>6</a:t>
            </a:r>
            <a:r>
              <a:rPr lang="ru-RU" dirty="0" smtClean="0"/>
              <a:t>.</a:t>
            </a:r>
            <a:r>
              <a:rPr lang="en-US" dirty="0" smtClean="0"/>
              <a:t>4 </a:t>
            </a:r>
            <a:r>
              <a:rPr lang="ru-RU" dirty="0" smtClean="0"/>
              <a:t>Матричные операции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9</a:t>
            </a:fld>
            <a:r>
              <a:rPr lang="ru-RU" dirty="0" smtClean="0"/>
              <a:t> </a:t>
            </a:r>
            <a:r>
              <a:rPr lang="ru-RU" dirty="0" smtClean="0"/>
              <a:t>(</a:t>
            </a:r>
            <a:r>
              <a:rPr lang="en-US" dirty="0" smtClean="0"/>
              <a:t>9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395536" y="-99392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395536" y="196753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2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4" name="Rectangle 9"/>
          <p:cNvSpPr>
            <a:spLocks noChangeArrowheads="1"/>
          </p:cNvSpPr>
          <p:nvPr/>
        </p:nvSpPr>
        <p:spPr bwMode="auto">
          <a:xfrm>
            <a:off x="0" y="26431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26" name="Rectangle 3"/>
          <p:cNvSpPr>
            <a:spLocks noChangeArrowheads="1"/>
          </p:cNvSpPr>
          <p:nvPr/>
        </p:nvSpPr>
        <p:spPr bwMode="auto">
          <a:xfrm>
            <a:off x="467545" y="1411734"/>
            <a:ext cx="8219256" cy="4825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ru-RU" sz="2000" dirty="0"/>
          </a:p>
        </p:txBody>
      </p:sp>
      <p:sp>
        <p:nvSpPr>
          <p:cNvPr id="15" name="Содержимое 4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>
            <a:normAutofit/>
          </a:bodyPr>
          <a:lstStyle/>
          <a:p>
            <a:pPr marL="342900" indent="-342900">
              <a:buFont typeface="Wingdings" pitchFamily="2" charset="2"/>
              <a:buChar char="ü"/>
            </a:pPr>
            <a:r>
              <a:rPr lang="ru-RU" sz="2000" dirty="0" smtClean="0"/>
              <a:t> 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Выбор матрицы: </a:t>
            </a:r>
            <a:r>
              <a:rPr lang="ru-RU" sz="2000" dirty="0" err="1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ru-RU" sz="2000" b="1" dirty="0" err="1" smtClean="0">
                <a:latin typeface="Consolas" pitchFamily="49" charset="0"/>
                <a:cs typeface="Consolas" pitchFamily="49" charset="0"/>
              </a:rPr>
              <a:t>MatrixMode</a:t>
            </a:r>
            <a:r>
              <a:rPr lang="ru-RU" sz="2000" dirty="0" smtClean="0">
                <a:latin typeface="Consolas" pitchFamily="49" charset="0"/>
                <a:cs typeface="Consolas" pitchFamily="49" charset="0"/>
              </a:rPr>
              <a:t>(*)</a:t>
            </a:r>
          </a:p>
          <a:p>
            <a:pPr marL="1143000" lvl="2">
              <a:spcBef>
                <a:spcPts val="0"/>
              </a:spcBef>
              <a:buFont typeface="Wingdings" pitchFamily="2" charset="2"/>
              <a:buChar char="Ø"/>
            </a:pPr>
            <a:r>
              <a:rPr lang="en-US" dirty="0" smtClean="0"/>
              <a:t> </a:t>
            </a:r>
            <a:r>
              <a:rPr lang="ru-RU" dirty="0" smtClean="0">
                <a:latin typeface="Consolas" pitchFamily="49" charset="0"/>
                <a:cs typeface="Consolas" pitchFamily="49" charset="0"/>
              </a:rPr>
              <a:t>GL_MODELVIEW</a:t>
            </a:r>
            <a:r>
              <a:rPr lang="ru-RU" dirty="0" smtClean="0"/>
              <a:t> </a:t>
            </a:r>
            <a:r>
              <a:rPr lang="en-US" dirty="0" smtClean="0"/>
              <a:t>  </a:t>
            </a:r>
            <a:r>
              <a:rPr lang="ru-RU" dirty="0" smtClean="0"/>
              <a:t>   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–</a:t>
            </a:r>
            <a:r>
              <a:rPr lang="ru-RU" sz="1600" dirty="0" smtClean="0"/>
              <a:t> </a:t>
            </a:r>
            <a:r>
              <a:rPr lang="en-US" sz="1600" dirty="0" smtClean="0"/>
              <a:t>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модельно-видовая матрица</a:t>
            </a:r>
          </a:p>
          <a:p>
            <a:pPr marL="1143000" lvl="2">
              <a:spcBef>
                <a:spcPts val="0"/>
              </a:spcBef>
              <a:buFont typeface="Wingdings" pitchFamily="2" charset="2"/>
              <a:buChar char="Ø"/>
            </a:pPr>
            <a:r>
              <a:rPr lang="en-US" dirty="0" smtClean="0"/>
              <a:t> </a:t>
            </a:r>
            <a:r>
              <a:rPr lang="ru-RU" dirty="0" smtClean="0">
                <a:latin typeface="Consolas" pitchFamily="49" charset="0"/>
                <a:cs typeface="Consolas" pitchFamily="49" charset="0"/>
              </a:rPr>
              <a:t>GL_PROJECTION</a:t>
            </a:r>
            <a:r>
              <a:rPr lang="en-US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ru-RU" dirty="0" smtClean="0"/>
              <a:t> 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–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проекционная матрица</a:t>
            </a:r>
            <a:endParaRPr lang="ru-RU" sz="18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1143000" lvl="2">
              <a:spcBef>
                <a:spcPts val="0"/>
              </a:spcBef>
              <a:buFont typeface="Wingdings" pitchFamily="2" charset="2"/>
              <a:buChar char="Ø"/>
            </a:pPr>
            <a:r>
              <a:rPr lang="en-US" dirty="0" smtClean="0"/>
              <a:t> </a:t>
            </a:r>
            <a:r>
              <a:rPr lang="ru-RU" dirty="0" smtClean="0">
                <a:latin typeface="Consolas" pitchFamily="49" charset="0"/>
                <a:cs typeface="Consolas" pitchFamily="49" charset="0"/>
              </a:rPr>
              <a:t>GL_TEXTURE</a:t>
            </a:r>
            <a:r>
              <a:rPr lang="ru-RU" dirty="0" smtClean="0"/>
              <a:t>      </a:t>
            </a:r>
            <a:r>
              <a:rPr lang="en-US" dirty="0" smtClean="0"/>
              <a:t> </a:t>
            </a:r>
            <a:r>
              <a:rPr lang="ru-RU" dirty="0" smtClean="0"/>
              <a:t>    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–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текстурная матрица</a:t>
            </a:r>
            <a:endParaRPr lang="ru-RU" sz="18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342900" indent="-342900">
              <a:spcBef>
                <a:spcPts val="1800"/>
              </a:spcBef>
              <a:buFont typeface="Wingdings" pitchFamily="2" charset="2"/>
              <a:buChar char="ü"/>
            </a:pP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Сохранение матрицы в массив 4х4 </a:t>
            </a:r>
            <a:r>
              <a:rPr lang="en-US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(16 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элементов</a:t>
            </a:r>
            <a:r>
              <a:rPr lang="en-US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 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по столбцам:</a:t>
            </a:r>
            <a:endParaRPr lang="en-US" sz="18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891540" lvl="2" indent="-342900">
              <a:spcBef>
                <a:spcPts val="0"/>
              </a:spcBef>
              <a:buFont typeface="Wingdings" pitchFamily="2" charset="2"/>
              <a:buChar char="ü"/>
            </a:pPr>
            <a:r>
              <a:rPr lang="en-US" sz="1800" dirty="0" err="1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en-US" sz="1800" b="1" dirty="0" err="1" smtClean="0">
                <a:latin typeface="Consolas" pitchFamily="49" charset="0"/>
                <a:cs typeface="Consolas" pitchFamily="49" charset="0"/>
              </a:rPr>
              <a:t>GetFloat</a:t>
            </a:r>
            <a:r>
              <a:rPr lang="en-US" sz="1800" dirty="0" err="1" smtClean="0">
                <a:latin typeface="Consolas" pitchFamily="49" charset="0"/>
                <a:cs typeface="Consolas" pitchFamily="49" charset="0"/>
              </a:rPr>
              <a:t>v</a:t>
            </a:r>
            <a:r>
              <a:rPr lang="en-US" sz="1800" dirty="0" smtClean="0">
                <a:latin typeface="Consolas" pitchFamily="49" charset="0"/>
                <a:cs typeface="Consolas" pitchFamily="49" charset="0"/>
              </a:rPr>
              <a:t> ( GL_MODELVIEW_MATRIX, </a:t>
            </a:r>
            <a:r>
              <a:rPr lang="en-US" sz="1800" i="1" dirty="0" err="1" smtClean="0">
                <a:latin typeface="Consolas" pitchFamily="49" charset="0"/>
                <a:cs typeface="Consolas" pitchFamily="49" charset="0"/>
              </a:rPr>
              <a:t>matr</a:t>
            </a:r>
            <a:r>
              <a:rPr lang="en-US" sz="1800" i="1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800" dirty="0" smtClean="0">
                <a:latin typeface="Consolas" pitchFamily="49" charset="0"/>
                <a:cs typeface="Consolas" pitchFamily="49" charset="0"/>
              </a:rPr>
              <a:t>)</a:t>
            </a:r>
            <a:endParaRPr lang="ru-RU" sz="1800" dirty="0" smtClean="0">
              <a:latin typeface="Courier New" pitchFamily="49" charset="0"/>
              <a:cs typeface="Courier New" pitchFamily="49" charset="0"/>
            </a:endParaRPr>
          </a:p>
          <a:p>
            <a:pPr marL="342900" indent="-342900">
              <a:spcBef>
                <a:spcPts val="1800"/>
              </a:spcBef>
              <a:spcAft>
                <a:spcPts val="600"/>
              </a:spcAft>
              <a:buFont typeface="Wingdings" pitchFamily="2" charset="2"/>
              <a:buChar char="ü"/>
            </a:pPr>
            <a:r>
              <a:rPr lang="ru-RU" sz="2000" dirty="0" smtClean="0"/>
              <a:t> 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Загрузка матрицы из массива: </a:t>
            </a:r>
            <a:r>
              <a:rPr lang="ru-RU" sz="2000" dirty="0" err="1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en-US" sz="2000" b="1" dirty="0" err="1" smtClean="0">
                <a:latin typeface="Consolas" pitchFamily="49" charset="0"/>
                <a:cs typeface="Consolas" pitchFamily="49" charset="0"/>
              </a:rPr>
              <a:t>LoadMatrix</a:t>
            </a:r>
            <a:r>
              <a:rPr lang="ru-RU" sz="2000" dirty="0" smtClean="0">
                <a:latin typeface="Consolas" pitchFamily="49" charset="0"/>
                <a:cs typeface="Consolas" pitchFamily="49" charset="0"/>
              </a:rPr>
              <a:t>(</a:t>
            </a:r>
            <a:r>
              <a:rPr lang="en-US" sz="2000" i="1" dirty="0" err="1" smtClean="0">
                <a:latin typeface="Consolas" pitchFamily="49" charset="0"/>
                <a:cs typeface="Consolas" pitchFamily="49" charset="0"/>
              </a:rPr>
              <a:t>matr</a:t>
            </a:r>
            <a:r>
              <a:rPr lang="ru-RU" sz="2000" dirty="0" smtClean="0">
                <a:latin typeface="Consolas" pitchFamily="49" charset="0"/>
                <a:cs typeface="Consolas" pitchFamily="49" charset="0"/>
              </a:rPr>
              <a:t>)</a:t>
            </a:r>
            <a:endParaRPr lang="en-US" sz="2000" dirty="0" smtClean="0">
              <a:latin typeface="Consolas" pitchFamily="49" charset="0"/>
              <a:cs typeface="Consolas" pitchFamily="49" charset="0"/>
            </a:endParaRPr>
          </a:p>
          <a:p>
            <a:pPr marL="342900" indent="-342900">
              <a:spcAft>
                <a:spcPts val="600"/>
              </a:spcAft>
              <a:buFont typeface="Wingdings" pitchFamily="2" charset="2"/>
              <a:buChar char="ü"/>
            </a:pPr>
            <a:r>
              <a:rPr lang="ru-RU" sz="2000" dirty="0" smtClean="0"/>
              <a:t> 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Сброс матрицы: </a:t>
            </a:r>
            <a:r>
              <a:rPr lang="ru-RU" sz="2000" dirty="0" err="1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en-US" sz="2000" b="1" dirty="0" err="1" smtClean="0">
                <a:latin typeface="Consolas" pitchFamily="49" charset="0"/>
                <a:cs typeface="Consolas" pitchFamily="49" charset="0"/>
              </a:rPr>
              <a:t>LoadIdentity</a:t>
            </a:r>
            <a:r>
              <a:rPr lang="ru-RU" sz="2000" dirty="0" smtClean="0">
                <a:latin typeface="Consolas" pitchFamily="49" charset="0"/>
                <a:cs typeface="Consolas" pitchFamily="49" charset="0"/>
              </a:rPr>
              <a:t>()</a:t>
            </a:r>
          </a:p>
          <a:p>
            <a:pPr marL="342900" indent="-342900">
              <a:spcAft>
                <a:spcPts val="600"/>
              </a:spcAft>
              <a:buFont typeface="Wingdings" pitchFamily="2" charset="2"/>
              <a:buChar char="ü"/>
            </a:pPr>
            <a:r>
              <a:rPr lang="ru-RU" sz="2000" dirty="0" smtClean="0"/>
              <a:t> 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Умножение матрицы слева: </a:t>
            </a:r>
            <a:r>
              <a:rPr lang="ru-RU" sz="2000" dirty="0" err="1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en-US" sz="2000" b="1" dirty="0" err="1" smtClean="0">
                <a:latin typeface="Consolas" pitchFamily="49" charset="0"/>
                <a:cs typeface="Consolas" pitchFamily="49" charset="0"/>
              </a:rPr>
              <a:t>MultMatrix</a:t>
            </a:r>
            <a:r>
              <a:rPr lang="ru-RU" sz="2000" dirty="0" smtClean="0">
                <a:latin typeface="Consolas" pitchFamily="49" charset="0"/>
                <a:cs typeface="Consolas" pitchFamily="49" charset="0"/>
              </a:rPr>
              <a:t>(</a:t>
            </a:r>
            <a:r>
              <a:rPr lang="en-US" sz="2000" i="1" dirty="0" err="1" smtClean="0">
                <a:latin typeface="Consolas" pitchFamily="49" charset="0"/>
                <a:cs typeface="Consolas" pitchFamily="49" charset="0"/>
              </a:rPr>
              <a:t>matr</a:t>
            </a:r>
            <a:r>
              <a:rPr lang="ru-RU" sz="2000" dirty="0" smtClean="0">
                <a:latin typeface="Consolas" pitchFamily="49" charset="0"/>
                <a:cs typeface="Consolas" pitchFamily="49" charset="0"/>
              </a:rPr>
              <a:t>)</a:t>
            </a:r>
          </a:p>
          <a:p>
            <a:pPr marL="342900" indent="-342900">
              <a:spcAft>
                <a:spcPts val="600"/>
              </a:spcAft>
              <a:buFont typeface="Wingdings" pitchFamily="2" charset="2"/>
              <a:buChar char="ü"/>
            </a:pPr>
            <a:r>
              <a:rPr lang="ru-RU" sz="2000" dirty="0" smtClean="0"/>
              <a:t> 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Сохранение матрицы в стеке: </a:t>
            </a:r>
            <a:r>
              <a:rPr lang="ru-RU" sz="2000" dirty="0" err="1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en-US" sz="2000" b="1" dirty="0" err="1" smtClean="0">
                <a:latin typeface="Consolas" pitchFamily="49" charset="0"/>
                <a:cs typeface="Consolas" pitchFamily="49" charset="0"/>
              </a:rPr>
              <a:t>PushMatrix</a:t>
            </a:r>
            <a:r>
              <a:rPr lang="ru-RU" sz="2000" dirty="0" smtClean="0">
                <a:latin typeface="Consolas" pitchFamily="49" charset="0"/>
                <a:cs typeface="Consolas" pitchFamily="49" charset="0"/>
              </a:rPr>
              <a:t>()</a:t>
            </a:r>
          </a:p>
          <a:p>
            <a:pPr marL="342900" indent="-342900">
              <a:spcAft>
                <a:spcPts val="600"/>
              </a:spcAft>
              <a:buFont typeface="Wingdings" pitchFamily="2" charset="2"/>
              <a:buChar char="ü"/>
            </a:pPr>
            <a:r>
              <a:rPr lang="ru-RU" sz="2000" dirty="0" smtClean="0"/>
              <a:t> 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Восстановление матрицы из стека: </a:t>
            </a:r>
            <a:r>
              <a:rPr lang="ru-RU" sz="2000" dirty="0" err="1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en-US" sz="2000" b="1" dirty="0" err="1" smtClean="0">
                <a:latin typeface="Consolas" pitchFamily="49" charset="0"/>
                <a:cs typeface="Consolas" pitchFamily="49" charset="0"/>
              </a:rPr>
              <a:t>PopMatrix</a:t>
            </a:r>
            <a:r>
              <a:rPr lang="ru-RU" sz="2000" dirty="0" smtClean="0">
                <a:latin typeface="Consolas" pitchFamily="49" charset="0"/>
                <a:cs typeface="Consolas" pitchFamily="49" charset="0"/>
              </a:rPr>
              <a:t>()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1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1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 КГ">
  <a:themeElements>
    <a:clrScheme name="Другая 1">
      <a:dk1>
        <a:sysClr val="windowText" lastClr="000000"/>
      </a:dk1>
      <a:lt1>
        <a:sysClr val="window" lastClr="FFFFFF"/>
      </a:lt1>
      <a:dk2>
        <a:srgbClr val="000000"/>
      </a:dk2>
      <a:lt2>
        <a:srgbClr val="EEECE1"/>
      </a:lt2>
      <a:accent1>
        <a:srgbClr val="4F81BD"/>
      </a:accent1>
      <a:accent2>
        <a:srgbClr val="A5A5A5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 КГ</Template>
  <TotalTime>2635</TotalTime>
  <Words>309</Words>
  <Application>Microsoft Office PowerPoint</Application>
  <PresentationFormat>Экран (4:3)</PresentationFormat>
  <Paragraphs>125</Paragraphs>
  <Slides>9</Slides>
  <Notes>8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9</vt:i4>
      </vt:variant>
    </vt:vector>
  </HeadingPairs>
  <TitlesOfParts>
    <vt:vector size="12" baseType="lpstr">
      <vt:lpstr>Тема КГ</vt:lpstr>
      <vt:lpstr>Формула</vt:lpstr>
      <vt:lpstr>Equation</vt:lpstr>
      <vt:lpstr>(координаты OpenGL)</vt:lpstr>
      <vt:lpstr>Вход - выход</vt:lpstr>
      <vt:lpstr>Конвейер систем координат</vt:lpstr>
      <vt:lpstr>Преобразование координат: 1. Мировые координаты</vt:lpstr>
      <vt:lpstr>Преобразование координат: 2. Видовые координаты</vt:lpstr>
      <vt:lpstr>Преобразование координат : 3. Нормализованные координаты</vt:lpstr>
      <vt:lpstr>Преобразование координат : 4. Оконные координаты</vt:lpstr>
      <vt:lpstr>Преобразование координат : конвейер</vt:lpstr>
      <vt:lpstr>Матричные операции в OpenGL</vt:lpstr>
    </vt:vector>
  </TitlesOfParts>
  <Company>NSTU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Интерактивная Компьютерная  Графика</dc:title>
  <dc:creator>Александр</dc:creator>
  <cp:lastModifiedBy>admin</cp:lastModifiedBy>
  <cp:revision>287</cp:revision>
  <dcterms:created xsi:type="dcterms:W3CDTF">2014-02-11T08:42:57Z</dcterms:created>
  <dcterms:modified xsi:type="dcterms:W3CDTF">2019-03-31T23:49:04Z</dcterms:modified>
</cp:coreProperties>
</file>