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337" r:id="rId2"/>
    <p:sldId id="338" r:id="rId3"/>
    <p:sldId id="341" r:id="rId4"/>
    <p:sldId id="340" r:id="rId5"/>
    <p:sldId id="339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FF"/>
    <a:srgbClr val="FF00FF"/>
    <a:srgbClr val="660066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2" autoAdjust="0"/>
    <p:restoredTop sz="94625" autoAdjust="0"/>
  </p:normalViewPr>
  <p:slideViewPr>
    <p:cSldViewPr>
      <p:cViewPr>
        <p:scale>
          <a:sx n="100" d="100"/>
          <a:sy n="100" d="100"/>
        </p:scale>
        <p:origin x="-188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31F7C-E154-44F9-931F-3A9BDFDDD97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84B5C-51F1-4C61-8EF6-CCB29023B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A677EE4E-F19B-4636-9816-5ED269B114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B811C-26BF-4949-8A2D-FF2FA2C99C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7D00D-0CA4-45BB-B57E-A317136AAF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1A7ED-339C-4CE3-B77A-2B0EA2176C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A02F93C-ED3B-42FE-8B43-41592494E5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BC1EA-D657-4F42-AE51-B76B6F124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E53AA5-73CB-407E-A246-BB58CE83E4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A0D5B-D768-4998-8F38-16AD7027D0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51478-43C2-47BB-9742-48103AAB66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0A76B5-6827-48A9-970B-AE2187D7D0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F5293-F852-46A3-99B2-8D1F5E90A4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E557DB-4FA3-438A-B535-B24FEDCA5B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преобразования камеры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5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Камера:</a:t>
            </a:r>
            <a:br>
              <a:rPr lang="ru-RU" sz="2800" dirty="0" smtClean="0"/>
            </a:br>
            <a:r>
              <a:rPr lang="ru-RU" sz="2400" dirty="0" smtClean="0"/>
              <a:t>определение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11560" y="1412776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AutoNum type="arabicPeriod"/>
            </a:pPr>
            <a:r>
              <a:rPr lang="ru-RU" dirty="0" smtClean="0">
                <a:latin typeface="+mn-lt"/>
              </a:rPr>
              <a:t>Определенная позиция в пространстве</a:t>
            </a:r>
          </a:p>
          <a:p>
            <a:pPr marL="800100" lvl="1" indent="-342900"/>
            <a:r>
              <a:rPr lang="ru-RU" dirty="0" smtClean="0">
                <a:latin typeface="+mn-lt"/>
              </a:rPr>
              <a:t> (</a:t>
            </a:r>
            <a:r>
              <a:rPr lang="ru-RU" i="1" dirty="0" smtClean="0">
                <a:latin typeface="+mn-lt"/>
              </a:rPr>
              <a:t>трехмерная точка</a:t>
            </a:r>
            <a:r>
              <a:rPr lang="ru-RU" dirty="0" smtClean="0">
                <a:latin typeface="+mn-lt"/>
              </a:rPr>
              <a:t>)</a:t>
            </a:r>
          </a:p>
          <a:p>
            <a:pPr marL="800100" lvl="1" indent="-342900"/>
            <a:endParaRPr lang="ru-RU" dirty="0" smtClean="0">
              <a:latin typeface="+mn-lt"/>
            </a:endParaRPr>
          </a:p>
          <a:p>
            <a:pPr marL="342900" lvl="0" indent="-342900">
              <a:buAutoNum type="arabicPeriod"/>
            </a:pPr>
            <a:r>
              <a:rPr lang="ru-RU" dirty="0" smtClean="0">
                <a:latin typeface="+mn-lt"/>
              </a:rPr>
              <a:t>Направление наблюдения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(</a:t>
            </a:r>
            <a:r>
              <a:rPr lang="ru-RU" i="1" dirty="0" smtClean="0">
                <a:latin typeface="+mn-lt"/>
              </a:rPr>
              <a:t>трехмерный вектор,</a:t>
            </a:r>
            <a:br>
              <a:rPr lang="ru-RU" i="1" dirty="0" smtClean="0">
                <a:latin typeface="+mn-lt"/>
              </a:rPr>
            </a:br>
            <a:r>
              <a:rPr lang="ru-RU" i="1" dirty="0" smtClean="0">
                <a:latin typeface="+mn-lt"/>
              </a:rPr>
              <a:t>получаемый путем вычитания позиции камеры из точки наблюдения</a:t>
            </a:r>
            <a:r>
              <a:rPr lang="ru-RU" dirty="0" smtClean="0">
                <a:latin typeface="+mn-lt"/>
              </a:rPr>
              <a:t>)</a:t>
            </a:r>
          </a:p>
          <a:p>
            <a:pPr marL="342900" lvl="0" indent="-342900">
              <a:buAutoNum type="arabicPeriod"/>
            </a:pPr>
            <a:endParaRPr lang="ru-RU" dirty="0" smtClean="0">
              <a:latin typeface="+mn-lt"/>
            </a:endParaRPr>
          </a:p>
          <a:p>
            <a:pPr marL="342900" lvl="0" indent="-342900">
              <a:buAutoNum type="arabicPeriod"/>
            </a:pPr>
            <a:r>
              <a:rPr lang="ru-RU" dirty="0" smtClean="0">
                <a:latin typeface="+mn-lt"/>
              </a:rPr>
              <a:t>Поперечный наклон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(</a:t>
            </a:r>
            <a:r>
              <a:rPr lang="ru-RU" i="1" dirty="0" smtClean="0">
                <a:latin typeface="+mn-lt"/>
              </a:rPr>
              <a:t>трехмерный вектор направления вверх,</a:t>
            </a:r>
            <a:br>
              <a:rPr lang="ru-RU" i="1" dirty="0" smtClean="0">
                <a:latin typeface="+mn-lt"/>
              </a:rPr>
            </a:br>
            <a:r>
              <a:rPr lang="ru-RU" i="1" dirty="0" smtClean="0">
                <a:latin typeface="+mn-lt"/>
              </a:rPr>
              <a:t>перпендикулярный вектору наблюдения</a:t>
            </a:r>
            <a:r>
              <a:rPr lang="ru-RU" dirty="0" smtClean="0">
                <a:latin typeface="+mn-lt"/>
              </a:rPr>
              <a:t>).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Камера:</a:t>
            </a:r>
            <a:br>
              <a:rPr lang="ru-RU" sz="2800" dirty="0" smtClean="0"/>
            </a:br>
            <a:r>
              <a:rPr lang="ru-RU" sz="2400" dirty="0" smtClean="0"/>
              <a:t>поле зрения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Поле зрения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9821" y="1484784"/>
            <a:ext cx="7464955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изменение положения камеры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[1/2]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412776"/>
            <a:ext cx="3925455" cy="93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dirty="0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LookAt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e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ye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e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ye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eye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Z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, </a:t>
            </a:r>
          </a:p>
          <a:p>
            <a:pPr marL="342900" indent="-342900">
              <a:buFont typeface="Wingdings" pitchFamily="2" charset="2"/>
              <a:buNone/>
            </a:pPr>
            <a:r>
              <a:rPr lang="ru-RU" i="1" dirty="0" smtClean="0">
                <a:latin typeface="Consolas" pitchFamily="49" charset="0"/>
                <a:cs typeface="Consolas" pitchFamily="49" charset="0"/>
              </a:rPr>
              <a:t>		    </a:t>
            </a:r>
            <a:r>
              <a:rPr lang="ru-RU" sz="12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at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at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at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Z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, </a:t>
            </a:r>
          </a:p>
          <a:p>
            <a:pPr marL="342900" indent="-342900">
              <a:spcAft>
                <a:spcPct val="20000"/>
              </a:spcAft>
              <a:buFont typeface="Wingdings" pitchFamily="2" charset="2"/>
              <a:buNone/>
            </a:pPr>
            <a:r>
              <a:rPr lang="en-US" i="1" dirty="0" smtClean="0">
                <a:latin typeface="Consolas" pitchFamily="49" charset="0"/>
                <a:cs typeface="Consolas" pitchFamily="49" charset="0"/>
              </a:rPr>
              <a:t>		 </a:t>
            </a:r>
            <a:r>
              <a:rPr lang="en-US" sz="12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up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up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up</a:t>
            </a:r>
            <a:r>
              <a:rPr lang="en-US" i="1" baseline="-25000" dirty="0" smtClean="0">
                <a:latin typeface="Consolas" pitchFamily="49" charset="0"/>
                <a:cs typeface="Consolas" pitchFamily="49" charset="0"/>
              </a:rPr>
              <a:t>Z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grpSp>
        <p:nvGrpSpPr>
          <p:cNvPr id="5" name="Группа 30"/>
          <p:cNvGrpSpPr/>
          <p:nvPr/>
        </p:nvGrpSpPr>
        <p:grpSpPr>
          <a:xfrm>
            <a:off x="4656839" y="2060848"/>
            <a:ext cx="2729543" cy="2581194"/>
            <a:chOff x="4656839" y="2060848"/>
            <a:chExt cx="2729543" cy="2581194"/>
          </a:xfrm>
        </p:grpSpPr>
        <p:cxnSp>
          <p:nvCxnSpPr>
            <p:cNvPr id="11" name="Прямая со стрелкой 10"/>
            <p:cNvCxnSpPr/>
            <p:nvPr/>
          </p:nvCxnSpPr>
          <p:spPr>
            <a:xfrm flipH="1">
              <a:off x="5138159" y="3541202"/>
              <a:ext cx="577861" cy="70122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flipV="1">
              <a:off x="5716022" y="2372501"/>
              <a:ext cx="0" cy="116870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>
              <a:off x="5716022" y="3541202"/>
              <a:ext cx="1320827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5527700" y="2060848"/>
              <a:ext cx="340346" cy="399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Y</a:t>
              </a:r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036847" y="3385375"/>
              <a:ext cx="349535" cy="399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890504" y="4242421"/>
              <a:ext cx="334833" cy="399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Z</a:t>
              </a:r>
              <a:endParaRPr lang="ru-RU" dirty="0"/>
            </a:p>
          </p:txBody>
        </p:sp>
        <p:sp>
          <p:nvSpPr>
            <p:cNvPr id="18" name="Цилиндр 17"/>
            <p:cNvSpPr/>
            <p:nvPr/>
          </p:nvSpPr>
          <p:spPr>
            <a:xfrm rot="2353108">
              <a:off x="4656839" y="2986706"/>
              <a:ext cx="495310" cy="701221"/>
            </a:xfrm>
            <a:prstGeom prst="can">
              <a:avLst/>
            </a:prstGeom>
            <a:blipFill>
              <a:blip r:embed="rId3" cstate="print"/>
              <a:tile tx="0" ty="0" sx="100000" sy="100000" flip="none" algn="tl"/>
            </a:blip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Куб 18"/>
            <p:cNvSpPr/>
            <p:nvPr/>
          </p:nvSpPr>
          <p:spPr>
            <a:xfrm>
              <a:off x="5716022" y="3930768"/>
              <a:ext cx="1320827" cy="389567"/>
            </a:xfrm>
            <a:prstGeom prst="cube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0" name="Выноска 1 (с границей) 19"/>
          <p:cNvSpPr/>
          <p:nvPr/>
        </p:nvSpPr>
        <p:spPr>
          <a:xfrm>
            <a:off x="6300192" y="2636912"/>
            <a:ext cx="2187133" cy="545393"/>
          </a:xfrm>
          <a:prstGeom prst="accentCallout1">
            <a:avLst>
              <a:gd name="adj1" fmla="val 49244"/>
              <a:gd name="adj2" fmla="val -4840"/>
              <a:gd name="adj3" fmla="val 134748"/>
              <a:gd name="adj4" fmla="val -58244"/>
            </a:avLst>
          </a:prstGeom>
          <a:noFill/>
          <a:ln>
            <a:solidFill>
              <a:schemeClr val="tx1"/>
            </a:solidFill>
            <a:prstDash val="sysDot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(</a:t>
            </a:r>
            <a:r>
              <a:rPr lang="en-US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at</a:t>
            </a:r>
            <a:r>
              <a:rPr lang="en-US" sz="1400" i="1" baseline="-250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X</a:t>
            </a:r>
            <a:r>
              <a:rPr lang="ru-RU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at</a:t>
            </a:r>
            <a:r>
              <a:rPr lang="en-US" sz="1400" i="1" baseline="-250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Y</a:t>
            </a:r>
            <a:r>
              <a:rPr lang="ru-RU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at</a:t>
            </a:r>
            <a:r>
              <a:rPr lang="en-US" sz="1400" i="1" baseline="-250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Z</a:t>
            </a:r>
            <a:r>
              <a:rPr lang="ru-RU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ru-RU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точка наблюдения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1644364" y="4885808"/>
            <a:ext cx="2146342" cy="1090786"/>
          </a:xfrm>
          <a:prstGeom prst="bevel">
            <a:avLst>
              <a:gd name="adj" fmla="val 1518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 w="25400">
            <a:solidFill>
              <a:schemeClr val="tx1"/>
            </a:solidFill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2717534" y="3356992"/>
            <a:ext cx="2286514" cy="2074210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32"/>
          <p:cNvGrpSpPr/>
          <p:nvPr/>
        </p:nvGrpSpPr>
        <p:grpSpPr>
          <a:xfrm>
            <a:off x="827584" y="3669033"/>
            <a:ext cx="2148661" cy="1762168"/>
            <a:chOff x="827584" y="3669033"/>
            <a:chExt cx="2148661" cy="1762168"/>
          </a:xfrm>
        </p:grpSpPr>
        <p:cxnSp>
          <p:nvCxnSpPr>
            <p:cNvPr id="24" name="Прямая со стрелкой 23"/>
            <p:cNvCxnSpPr/>
            <p:nvPr/>
          </p:nvCxnSpPr>
          <p:spPr>
            <a:xfrm flipV="1">
              <a:off x="2717534" y="3717107"/>
              <a:ext cx="0" cy="1714094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827584" y="3669033"/>
              <a:ext cx="2148661" cy="5661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nsolas" pitchFamily="49" charset="0"/>
                  <a:cs typeface="Consolas" pitchFamily="49" charset="0"/>
                </a:rPr>
                <a:t>  (</a:t>
              </a:r>
              <a:r>
                <a:rPr lang="ru-RU" sz="1400" i="1" dirty="0" smtClean="0">
                  <a:latin typeface="Consolas" pitchFamily="49" charset="0"/>
                  <a:cs typeface="Consolas" pitchFamily="49" charset="0"/>
                </a:rPr>
                <a:t>up</a:t>
              </a:r>
              <a:r>
                <a:rPr lang="en-US" sz="1400" i="1" baseline="-25000" dirty="0" smtClean="0">
                  <a:latin typeface="Consolas" pitchFamily="49" charset="0"/>
                  <a:cs typeface="Consolas" pitchFamily="49" charset="0"/>
                </a:rPr>
                <a:t>X</a:t>
              </a:r>
              <a:r>
                <a:rPr lang="ru-RU" sz="1400" i="1" dirty="0" smtClean="0">
                  <a:latin typeface="Consolas" pitchFamily="49" charset="0"/>
                  <a:cs typeface="Consolas" pitchFamily="49" charset="0"/>
                </a:rPr>
                <a:t>,up</a:t>
              </a:r>
              <a:r>
                <a:rPr lang="en-US" sz="1400" i="1" baseline="-25000" dirty="0" smtClean="0">
                  <a:latin typeface="Consolas" pitchFamily="49" charset="0"/>
                  <a:cs typeface="Consolas" pitchFamily="49" charset="0"/>
                </a:rPr>
                <a:t>Y</a:t>
              </a:r>
              <a:r>
                <a:rPr lang="ru-RU" sz="1400" i="1" dirty="0" smtClean="0">
                  <a:latin typeface="Consolas" pitchFamily="49" charset="0"/>
                  <a:cs typeface="Consolas" pitchFamily="49" charset="0"/>
                </a:rPr>
                <a:t>,up</a:t>
              </a:r>
              <a:r>
                <a:rPr lang="en-US" sz="1400" i="1" baseline="-25000" dirty="0" smtClean="0">
                  <a:latin typeface="Consolas" pitchFamily="49" charset="0"/>
                  <a:cs typeface="Consolas" pitchFamily="49" charset="0"/>
                </a:rPr>
                <a:t>Z</a:t>
              </a:r>
              <a:r>
                <a:rPr lang="ru-RU" sz="1400" dirty="0" smtClean="0">
                  <a:latin typeface="Consolas" pitchFamily="49" charset="0"/>
                  <a:cs typeface="Consolas" pitchFamily="49" charset="0"/>
                </a:rPr>
                <a:t>)</a:t>
              </a:r>
              <a:endParaRPr lang="en-US" sz="1400" dirty="0" smtClean="0">
                <a:latin typeface="Consolas" pitchFamily="49" charset="0"/>
                <a:cs typeface="Consolas" pitchFamily="49" charset="0"/>
              </a:endParaRPr>
            </a:p>
            <a:p>
              <a:r>
                <a:rPr lang="ru-RU" sz="1400" i="1" dirty="0" smtClean="0">
                  <a:latin typeface="Consolas" pitchFamily="49" charset="0"/>
                  <a:cs typeface="Consolas" pitchFamily="49" charset="0"/>
                </a:rPr>
                <a:t>направление вверх</a:t>
              </a:r>
            </a:p>
          </p:txBody>
        </p:sp>
      </p:grpSp>
      <p:sp>
        <p:nvSpPr>
          <p:cNvPr id="28" name="Выноска 1 (с границей) 27"/>
          <p:cNvSpPr/>
          <p:nvPr/>
        </p:nvSpPr>
        <p:spPr>
          <a:xfrm>
            <a:off x="5357807" y="4968685"/>
            <a:ext cx="2545241" cy="545393"/>
          </a:xfrm>
          <a:prstGeom prst="accentCallout1">
            <a:avLst>
              <a:gd name="adj1" fmla="val 47533"/>
              <a:gd name="adj2" fmla="val -5882"/>
              <a:gd name="adj3" fmla="val 85117"/>
              <a:gd name="adj4" fmla="val -104080"/>
            </a:avLst>
          </a:prstGeom>
          <a:noFill/>
          <a:ln>
            <a:solidFill>
              <a:schemeClr val="tx1"/>
            </a:solidFill>
            <a:prstDash val="sysDot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eye</a:t>
            </a:r>
            <a:r>
              <a:rPr lang="en-US" sz="1400" i="1" baseline="-250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X</a:t>
            </a:r>
            <a:r>
              <a:rPr lang="ru-RU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eye</a:t>
            </a:r>
            <a:r>
              <a:rPr lang="en-US" sz="1400" i="1" baseline="-250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Y</a:t>
            </a:r>
            <a:r>
              <a:rPr lang="ru-RU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eye</a:t>
            </a:r>
            <a:r>
              <a:rPr lang="en-US" sz="1400" i="1" baseline="-250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Z</a:t>
            </a:r>
            <a:r>
              <a:rPr lang="ru-RU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)</a:t>
            </a:r>
            <a:endParaRPr lang="en-US" sz="14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ru-RU" sz="1400" i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точка наблюдателя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1726915" y="4963721"/>
            <a:ext cx="1981239" cy="934961"/>
          </a:xfrm>
          <a:prstGeom prst="bevel">
            <a:avLst>
              <a:gd name="adj" fmla="val 1518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12700">
            <a:solidFill>
              <a:schemeClr val="tx1"/>
            </a:solidFill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 animBg="1"/>
      <p:bldP spid="22" grpId="0" animBg="1"/>
      <p:bldP spid="28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Модельно-видовые преобразования:</a:t>
            </a:r>
            <a:br>
              <a:rPr lang="ru-RU" sz="2800" dirty="0" smtClean="0"/>
            </a:br>
            <a:r>
              <a:rPr lang="ru-RU" sz="2400" dirty="0" smtClean="0"/>
              <a:t>изменение положения камеры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Модельно-видовые преобразования  </a:t>
            </a:r>
            <a:r>
              <a:rPr lang="en-US" dirty="0" smtClean="0"/>
              <a:t>[2/2]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smtClean="0"/>
              <a:t>5</a:t>
            </a:r>
            <a:r>
              <a:rPr lang="ru-RU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467544" y="1168176"/>
            <a:ext cx="8208912" cy="125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Translate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100, 100, 10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 marL="342900" indent="-342900" algn="ctr">
              <a:spcBef>
                <a:spcPct val="20000"/>
              </a:spcBef>
              <a:spcAft>
                <a:spcPct val="20000"/>
              </a:spcAft>
              <a:buFont typeface="Wingdings" pitchFamily="2" charset="2"/>
              <a:buNone/>
            </a:pP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ru-RU" sz="2000" b="1" dirty="0" err="1" smtClean="0">
                <a:latin typeface="Consolas" pitchFamily="49" charset="0"/>
                <a:cs typeface="Consolas" pitchFamily="49" charset="0"/>
              </a:rPr>
              <a:t>LookAt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(-100,-100,10, </a:t>
            </a:r>
            <a:r>
              <a:rPr lang="ru-RU" sz="2000" b="1" i="1" dirty="0" smtClean="0">
                <a:latin typeface="Consolas" pitchFamily="49" charset="0"/>
                <a:cs typeface="Consolas" pitchFamily="49" charset="0"/>
              </a:rPr>
              <a:t>-100,-100,0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, 0,1,0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 </a:t>
            </a:r>
            <a:endParaRPr lang="ru-RU" sz="20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1" name="Picture 4" descr="MO_st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352055"/>
            <a:ext cx="3468687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MO_tra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2348880"/>
            <a:ext cx="3473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468313" y="5661993"/>
            <a:ext cx="503237" cy="504825"/>
          </a:xfrm>
          <a:prstGeom prst="star5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5221288" y="5014293"/>
            <a:ext cx="503237" cy="504825"/>
          </a:xfrm>
          <a:prstGeom prst="star5">
            <a:avLst/>
          </a:prstGeom>
          <a:solidFill>
            <a:srgbClr val="FF00FF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4500563" y="5661993"/>
            <a:ext cx="503237" cy="50482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 flipH="1">
            <a:off x="4716463" y="5301630"/>
            <a:ext cx="719137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2831</TotalTime>
  <Words>151</Words>
  <Application>Microsoft Office PowerPoint</Application>
  <PresentationFormat>Экран (4:3)</PresentationFormat>
  <Paragraphs>41</Paragraphs>
  <Slides>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КГ</vt:lpstr>
      <vt:lpstr>(преобразования камеры)</vt:lpstr>
      <vt:lpstr>Камера: определение</vt:lpstr>
      <vt:lpstr>Камера: поле зрения</vt:lpstr>
      <vt:lpstr>Модельно-видовые преобразования: изменение положения камеры</vt:lpstr>
      <vt:lpstr>Модельно-видовые преобразования: изменение положения камеры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311</cp:revision>
  <dcterms:created xsi:type="dcterms:W3CDTF">2014-02-11T08:42:57Z</dcterms:created>
  <dcterms:modified xsi:type="dcterms:W3CDTF">2019-03-31T23:48:31Z</dcterms:modified>
</cp:coreProperties>
</file>