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0" r:id="rId3"/>
    <p:sldId id="371" r:id="rId4"/>
    <p:sldId id="372" r:id="rId5"/>
    <p:sldId id="373" r:id="rId6"/>
    <p:sldId id="387" r:id="rId7"/>
    <p:sldId id="369" r:id="rId8"/>
    <p:sldId id="375" r:id="rId9"/>
    <p:sldId id="376" r:id="rId10"/>
    <p:sldId id="377" r:id="rId11"/>
    <p:sldId id="378" r:id="rId12"/>
    <p:sldId id="394" r:id="rId13"/>
    <p:sldId id="397" r:id="rId14"/>
    <p:sldId id="374" r:id="rId15"/>
    <p:sldId id="398" r:id="rId16"/>
    <p:sldId id="399" r:id="rId17"/>
    <p:sldId id="400" r:id="rId18"/>
    <p:sldId id="379" r:id="rId19"/>
    <p:sldId id="401" r:id="rId20"/>
    <p:sldId id="40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0" autoAdjust="0"/>
    <p:restoredTop sz="94625" autoAdjust="0"/>
  </p:normalViewPr>
  <p:slideViewPr>
    <p:cSldViewPr>
      <p:cViewPr>
        <p:scale>
          <a:sx n="125" d="100"/>
          <a:sy n="125" d="100"/>
        </p:scale>
        <p:origin x="-115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6.wmf"/><Relationship Id="rId5" Type="http://schemas.openxmlformats.org/officeDocument/2006/relationships/image" Target="../media/image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4.bin"/><Relationship Id="rId9" Type="http://schemas.openxmlformats.org/officeDocument/2006/relationships/oleObject" Target="../embeddings/oleObject5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png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освещения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13097" y="1863984"/>
            <a:ext cx="2443163" cy="3716338"/>
            <a:chOff x="313097" y="1863984"/>
            <a:chExt cx="2443163" cy="3716338"/>
          </a:xfrm>
        </p:grpSpPr>
        <p:sp>
          <p:nvSpPr>
            <p:cNvPr id="8" name="AutoShape 22"/>
            <p:cNvSpPr>
              <a:spLocks noChangeArrowheads="1"/>
            </p:cNvSpPr>
            <p:nvPr/>
          </p:nvSpPr>
          <p:spPr bwMode="auto">
            <a:xfrm rot="20390219">
              <a:off x="313097" y="1863984"/>
              <a:ext cx="2443163" cy="3716338"/>
            </a:xfrm>
            <a:prstGeom prst="triangle">
              <a:avLst>
                <a:gd name="adj" fmla="val 5549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013988" y="1937441"/>
              <a:ext cx="1056471" cy="29507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auto">
            <a:xfrm rot="9029505">
              <a:off x="1638660" y="3664209"/>
              <a:ext cx="579437" cy="71438"/>
            </a:xfrm>
            <a:prstGeom prst="curvedDownArrow">
              <a:avLst>
                <a:gd name="adj1" fmla="val 64100"/>
                <a:gd name="adj2" fmla="val 2263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 rot="10467253">
              <a:off x="1062397" y="3840422"/>
              <a:ext cx="579438" cy="71437"/>
            </a:xfrm>
            <a:prstGeom prst="curvedDownArrow">
              <a:avLst>
                <a:gd name="adj1" fmla="val 64101"/>
                <a:gd name="adj2" fmla="val 226324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95810" y="4523047"/>
              <a:ext cx="3365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+mn-lt"/>
                </a:rPr>
                <a:t>P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246075" y="3933056"/>
            <a:ext cx="270707" cy="360040"/>
          </p:xfrm>
          <a:graphic>
            <a:graphicData uri="http://schemas.openxmlformats.org/presentationml/2006/ole">
              <p:oleObj spid="_x0000_s162820" name="Формула" r:id="rId4" imgW="152280" imgH="203040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/>
          </p:nvGraphicFramePr>
          <p:xfrm>
            <a:off x="1979712" y="3717032"/>
            <a:ext cx="270707" cy="360040"/>
          </p:xfrm>
          <a:graphic>
            <a:graphicData uri="http://schemas.openxmlformats.org/presentationml/2006/ole">
              <p:oleObj spid="_x0000_s162821" name="Формула" r:id="rId5" imgW="152280" imgH="203040" progId="">
                <p:embed/>
              </p:oleObj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направленности источника света</a:t>
            </a:r>
            <a:br>
              <a:rPr lang="ru-RU" sz="2800" dirty="0" smtClean="0"/>
            </a:br>
            <a:r>
              <a:rPr lang="ru-RU" sz="2400" dirty="0" smtClean="0"/>
              <a:t>(прожектор)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[4/6]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2392722" y="3392747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24447" y="3081597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1062397" y="2079884"/>
            <a:ext cx="1260475" cy="2744788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10072" y="2943484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707904" y="1196752"/>
            <a:ext cx="4968552" cy="1077218"/>
            <a:chOff x="3707904" y="1196752"/>
            <a:chExt cx="4968552" cy="1077218"/>
          </a:xfrm>
        </p:grpSpPr>
        <p:graphicFrame>
          <p:nvGraphicFramePr>
            <p:cNvPr id="137218" name="Object 7"/>
            <p:cNvGraphicFramePr>
              <a:graphicFrameLocks noChangeAspect="1"/>
            </p:cNvGraphicFramePr>
            <p:nvPr/>
          </p:nvGraphicFramePr>
          <p:xfrm>
            <a:off x="3707904" y="1628800"/>
            <a:ext cx="1325562" cy="476250"/>
          </p:xfrm>
          <a:graphic>
            <a:graphicData uri="http://schemas.openxmlformats.org/presentationml/2006/ole">
              <p:oleObj spid="_x0000_s162818" name="Формула" r:id="rId6" imgW="634680" imgH="228600" progId="">
                <p:embed/>
              </p:oleObj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5076056" y="1196752"/>
              <a:ext cx="36004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общая интенсивность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отраженного света в точке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учетом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прожекторной составляющей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30750" y="4077072"/>
            <a:ext cx="4489722" cy="1768262"/>
            <a:chOff x="4330750" y="4077072"/>
            <a:chExt cx="4489722" cy="176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4077072"/>
              <a:ext cx="36724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коэффициент затухания: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4330750" y="4509120"/>
            <a:ext cx="4489722" cy="747501"/>
          </p:xfrm>
          <a:graphic>
            <a:graphicData uri="http://schemas.openxmlformats.org/presentationml/2006/ole">
              <p:oleObj spid="_x0000_s162822" name="Формула" r:id="rId7" imgW="2895480" imgH="482400" progId="">
                <p:embed/>
              </p:oleObj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220072" y="5585111"/>
            <a:ext cx="203845" cy="220153"/>
          </p:xfrm>
          <a:graphic>
            <a:graphicData uri="http://schemas.openxmlformats.org/presentationml/2006/ole">
              <p:oleObj spid="_x0000_s162823" name="Формула" r:id="rId8" imgW="152280" imgH="164880" progId="">
                <p:embed/>
              </p:oleObj>
            </a:graphicData>
          </a:graphic>
        </p:graphicFrame>
        <p:sp>
          <p:nvSpPr>
            <p:cNvPr id="29" name="Прямоугольник 28"/>
            <p:cNvSpPr/>
            <p:nvPr/>
          </p:nvSpPr>
          <p:spPr>
            <a:xfrm>
              <a:off x="5436096" y="5445224"/>
              <a:ext cx="33123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– </a:t>
              </a:r>
              <a:r>
                <a:rPr lang="ru-RU" sz="2000" dirty="0" smtClean="0">
                  <a:latin typeface="+mn-lt"/>
                </a:rPr>
                <a:t>коэффициент поглощения</a:t>
              </a:r>
              <a:endParaRPr lang="ru-RU" sz="2000" dirty="0">
                <a:latin typeface="+mn-lt"/>
              </a:endParaRPr>
            </a:p>
          </p:txBody>
        </p:sp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46497" y="1790959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297472" y="4797684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0800000" flipH="1">
            <a:off x="819510" y="4843722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нескольких источников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[5/6]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07704" y="1556792"/>
          <a:ext cx="1908175" cy="927100"/>
        </p:xfrm>
        <a:graphic>
          <a:graphicData uri="http://schemas.openxmlformats.org/presentationml/2006/ole">
            <p:oleObj spid="_x0000_s163842" name="Формула" r:id="rId4" imgW="914400" imgH="44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923928" y="1556792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812866"/>
            <a:ext cx="4608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глобальное фоновое освещение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845" name="Object 7"/>
          <p:cNvGraphicFramePr>
            <a:graphicFrameLocks noChangeAspect="1"/>
          </p:cNvGraphicFramePr>
          <p:nvPr/>
        </p:nvGraphicFramePr>
        <p:xfrm>
          <a:off x="2123728" y="2708920"/>
          <a:ext cx="477838" cy="476250"/>
        </p:xfrm>
        <a:graphic>
          <a:graphicData uri="http://schemas.openxmlformats.org/presentationml/2006/ole">
            <p:oleObj spid="_x0000_s163845" name="Формула" r:id="rId5" imgW="228600" imgH="22860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64461" y="4596210"/>
            <a:ext cx="3347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 (отсечение):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8842" y="4599790"/>
          <a:ext cx="1250950" cy="1181100"/>
        </p:xfrm>
        <a:graphic>
          <a:graphicData uri="http://schemas.openxmlformats.org/presentationml/2006/ole">
            <p:oleObj spid="_x0000_s163846" name="Формула" r:id="rId6" imgW="749160" imgH="7110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81506" y="4393567"/>
          <a:ext cx="1335087" cy="760412"/>
        </p:xfrm>
        <a:graphic>
          <a:graphicData uri="http://schemas.openxmlformats.org/presentationml/2006/ole">
            <p:oleObj spid="_x0000_s163847" name="Формула" r:id="rId7" imgW="799920" imgH="45720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94813" y="5301208"/>
            <a:ext cx="356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 (нормализация):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5887898" y="5214118"/>
          <a:ext cx="2627312" cy="633412"/>
        </p:xfrm>
        <a:graphic>
          <a:graphicData uri="http://schemas.openxmlformats.org/presentationml/2006/ole">
            <p:oleObj spid="_x0000_s163848" name="Формула" r:id="rId8" imgW="1574640" imgH="38088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0552" y="49598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задания различных</a:t>
            </a:r>
            <a:br>
              <a:rPr lang="ru-RU" sz="2800" dirty="0" smtClean="0"/>
            </a:br>
            <a:r>
              <a:rPr lang="ru-RU" sz="2400" dirty="0" smtClean="0"/>
              <a:t>источников</a:t>
            </a:r>
            <a:r>
              <a:rPr lang="en-US" sz="2400" dirty="0" smtClean="0"/>
              <a:t> </a:t>
            </a:r>
            <a:r>
              <a:rPr lang="ru-RU" sz="2400" dirty="0" smtClean="0"/>
              <a:t>света (ИС)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[6/6]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098267" y="3347145"/>
            <a:ext cx="1817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Направленный ИС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329" y="1234076"/>
            <a:ext cx="2164159" cy="216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3779912" y="3347145"/>
            <a:ext cx="13681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055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7980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5670872" y="3378478"/>
            <a:ext cx="25735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 с затуханием</a:t>
            </a:r>
          </a:p>
        </p:txBody>
      </p:sp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3925164" y="6042774"/>
            <a:ext cx="11508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170" y="3933602"/>
            <a:ext cx="2159694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305" y="3973290"/>
            <a:ext cx="2122484" cy="212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5868144" y="6039599"/>
            <a:ext cx="2336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 с затуханием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2032" y="3933602"/>
            <a:ext cx="2159695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21"/>
          <p:cNvSpPr>
            <a:spLocks noChangeArrowheads="1"/>
          </p:cNvSpPr>
          <p:nvPr/>
        </p:nvSpPr>
        <p:spPr bwMode="auto">
          <a:xfrm>
            <a:off x="1259632" y="6030074"/>
            <a:ext cx="1430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Несколько 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Трехкомпонентная модель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131840" y="1988840"/>
          <a:ext cx="2041525" cy="487362"/>
        </p:xfrm>
        <a:graphic>
          <a:graphicData uri="http://schemas.openxmlformats.org/presentationml/2006/ole">
            <p:oleObj spid="_x0000_s181251" name="Equation" r:id="rId4" imgW="850680" imgH="203040" progId="Equation.DSMT4">
              <p:embed/>
            </p:oleObj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648188" y="2636912"/>
          <a:ext cx="365125" cy="487362"/>
        </p:xfrm>
        <a:graphic>
          <a:graphicData uri="http://schemas.openxmlformats.org/presentationml/2006/ole">
            <p:oleObj spid="_x0000_s181252" name="Equation" r:id="rId5" imgW="1522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2681761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фоновой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640993" y="3230418"/>
          <a:ext cx="395287" cy="487363"/>
        </p:xfrm>
        <a:graphic>
          <a:graphicData uri="http://schemas.openxmlformats.org/presentationml/2006/ole">
            <p:oleObj spid="_x0000_s181253" name="Equation" r:id="rId6" imgW="164880" imgH="20304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908644" y="3275515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диффузной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673100" y="3968159"/>
          <a:ext cx="333375" cy="487363"/>
        </p:xfrm>
        <a:graphic>
          <a:graphicData uri="http://schemas.openxmlformats.org/presentationml/2006/ole">
            <p:oleObj spid="_x0000_s181254" name="Equation" r:id="rId7" imgW="139680" imgH="203040" progId="Equation.DSMT4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08644" y="3868273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зеркальной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2410" y="4437112"/>
            <a:ext cx="5929910" cy="181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Стандартные модели освещения 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454802"/>
            <a:ext cx="6543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дошедшая от источника интенсивность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Ламберта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(Lambert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11413" y="1773238"/>
          <a:ext cx="3168650" cy="487362"/>
        </p:xfrm>
        <a:graphic>
          <a:graphicData uri="http://schemas.openxmlformats.org/presentationml/2006/ole">
            <p:oleObj spid="_x0000_s138255" name="Equation" r:id="rId4" imgW="13204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2812866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Фонга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(Phong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8258" name="Object 18"/>
          <p:cNvGraphicFramePr>
            <a:graphicFrameLocks noChangeAspect="1"/>
          </p:cNvGraphicFramePr>
          <p:nvPr/>
        </p:nvGraphicFramePr>
        <p:xfrm>
          <a:off x="1677988" y="3429000"/>
          <a:ext cx="4783137" cy="487363"/>
        </p:xfrm>
        <a:graphic>
          <a:graphicData uri="http://schemas.openxmlformats.org/presentationml/2006/ole">
            <p:oleObj spid="_x0000_s138258" name="Equation" r:id="rId5" imgW="1993680" imgH="203040" progId="Equation.DSMT4">
              <p:embed/>
            </p:oleObj>
          </a:graphicData>
        </a:graphic>
      </p:graphicFrame>
      <p:graphicFrame>
        <p:nvGraphicFramePr>
          <p:cNvPr id="138259" name="Object 19"/>
          <p:cNvGraphicFramePr>
            <a:graphicFrameLocks noChangeAspect="1"/>
          </p:cNvGraphicFramePr>
          <p:nvPr/>
        </p:nvGraphicFramePr>
        <p:xfrm>
          <a:off x="395536" y="4437113"/>
          <a:ext cx="1754487" cy="432047"/>
        </p:xfrm>
        <a:graphic>
          <a:graphicData uri="http://schemas.openxmlformats.org/presentationml/2006/ole">
            <p:oleObj spid="_x0000_s138259" name="Equation" r:id="rId6" imgW="927000" imgH="228600" progId="Equation.DSMT4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132780" y="4958858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свойство материала (поглощение падающего света)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323528" y="4941888"/>
          <a:ext cx="1922463" cy="431800"/>
        </p:xfrm>
        <a:graphic>
          <a:graphicData uri="http://schemas.openxmlformats.org/presentationml/2006/ole">
            <p:oleObj spid="_x0000_s138260" name="Equation" r:id="rId7" imgW="1015920" imgH="22860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691680" y="5462442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угловые коэффициенты отражения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" name="Object 19"/>
          <p:cNvGraphicFramePr>
            <a:graphicFrameLocks noChangeAspect="1"/>
          </p:cNvGraphicFramePr>
          <p:nvPr/>
        </p:nvGraphicFramePr>
        <p:xfrm>
          <a:off x="394693" y="5445125"/>
          <a:ext cx="1296987" cy="431800"/>
        </p:xfrm>
        <a:graphic>
          <a:graphicData uri="http://schemas.openxmlformats.org/presentationml/2006/ole">
            <p:oleObj spid="_x0000_s138261" name="Equation" r:id="rId8" imgW="6858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BLINN-FONG)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773238" y="1724025"/>
          <a:ext cx="2362200" cy="695325"/>
        </p:xfrm>
        <a:graphic>
          <a:graphicData uri="http://schemas.openxmlformats.org/presentationml/2006/ole">
            <p:oleObj spid="_x0000_s186370" name="Equation" r:id="rId4" imgW="1206360" imgH="35532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342345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Wrap-around</a:t>
            </a:r>
          </a:p>
        </p:txBody>
      </p:sp>
      <p:graphicFrame>
        <p:nvGraphicFramePr>
          <p:cNvPr id="186375" name="Object 15"/>
          <p:cNvGraphicFramePr>
            <a:graphicFrameLocks noChangeAspect="1"/>
          </p:cNvGraphicFramePr>
          <p:nvPr/>
        </p:nvGraphicFramePr>
        <p:xfrm>
          <a:off x="4442321" y="1844824"/>
          <a:ext cx="993775" cy="396875"/>
        </p:xfrm>
        <a:graphic>
          <a:graphicData uri="http://schemas.openxmlformats.org/presentationml/2006/ole">
            <p:oleObj spid="_x0000_s186375" name="Equation" r:id="rId5" imgW="507960" imgH="203040" progId="Equation.DSMT4">
              <p:embed/>
            </p:oleObj>
          </a:graphicData>
        </a:graphic>
      </p:graphicFrame>
      <p:graphicFrame>
        <p:nvGraphicFramePr>
          <p:cNvPr id="186376" name="Object 15"/>
          <p:cNvGraphicFramePr>
            <a:graphicFrameLocks noChangeAspect="1"/>
          </p:cNvGraphicFramePr>
          <p:nvPr/>
        </p:nvGraphicFramePr>
        <p:xfrm>
          <a:off x="2051720" y="4077072"/>
          <a:ext cx="2784475" cy="1117600"/>
        </p:xfrm>
        <a:graphic>
          <a:graphicData uri="http://schemas.openxmlformats.org/presentationml/2006/ole">
            <p:oleObj spid="_x0000_s186376" name="Equation" r:id="rId6" imgW="1422360" imgH="571320" progId="Equation.DSMT4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76056" y="4293096"/>
            <a:ext cx="3492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 выходит за границей основной тени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2348880"/>
            <a:ext cx="34928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скорение расчета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</a:t>
            </a:r>
            <a:r>
              <a:rPr lang="ru-RU" sz="2800" dirty="0" smtClean="0"/>
              <a:t>освещения</a:t>
            </a:r>
            <a:br>
              <a:rPr lang="ru-RU" sz="2800" dirty="0" smtClean="0"/>
            </a:br>
            <a:r>
              <a:rPr lang="ru-RU" sz="2400" dirty="0" smtClean="0"/>
              <a:t>(поверхность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756696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67544" y="386104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Гауса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Gauss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39552" y="4509120"/>
          <a:ext cx="2486025" cy="1122362"/>
        </p:xfrm>
        <a:graphic>
          <a:graphicData uri="http://schemas.openxmlformats.org/presentationml/2006/ole">
            <p:oleObj spid="_x0000_s187397" name="Equation" r:id="rId5" imgW="1180800" imgH="533160" progId="Equation.DSMT4">
              <p:embed/>
            </p:oleObj>
          </a:graphicData>
        </a:graphic>
      </p:graphicFrame>
      <p:graphicFrame>
        <p:nvGraphicFramePr>
          <p:cNvPr id="187398" name="Object 6"/>
          <p:cNvGraphicFramePr>
            <a:graphicFrameLocks noChangeAspect="1"/>
          </p:cNvGraphicFramePr>
          <p:nvPr/>
        </p:nvGraphicFramePr>
        <p:xfrm>
          <a:off x="3419872" y="4869160"/>
          <a:ext cx="1122362" cy="481012"/>
        </p:xfrm>
        <a:graphic>
          <a:graphicData uri="http://schemas.openxmlformats.org/presentationml/2006/ole">
            <p:oleObj spid="_x0000_s187398" name="Equation" r:id="rId6" imgW="533160" imgH="22860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535788" y="4905788"/>
            <a:ext cx="34925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гладкости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83360" y="4437112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микрограни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закону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распределения Гаусса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</a:t>
            </a:r>
            <a:r>
              <a:rPr lang="ru-RU" sz="2800" dirty="0" smtClean="0"/>
              <a:t>освещения</a:t>
            </a:r>
            <a:br>
              <a:rPr lang="ru-RU" sz="2800" dirty="0" smtClean="0"/>
            </a:br>
            <a:r>
              <a:rPr lang="ru-RU" sz="2400" dirty="0" smtClean="0"/>
              <a:t>(поверхность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Oren–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Nayar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7595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3876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156176" y="3356992"/>
            <a:ext cx="2232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непрозрачных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</a:t>
            </a:r>
            <a:r>
              <a:rPr lang="ru-RU" sz="2800" dirty="0" smtClean="0"/>
              <a:t>освещения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поверхность с </a:t>
            </a:r>
            <a:r>
              <a:rPr lang="ru-RU" sz="2400" dirty="0" err="1" smtClean="0"/>
              <a:t>микрогранями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Модель </a:t>
            </a:r>
            <a:r>
              <a:rPr lang="en-US" sz="2000" dirty="0" smtClean="0"/>
              <a:t>Cook-Torrance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3706813" y="1839913"/>
          <a:ext cx="2057400" cy="989012"/>
        </p:xfrm>
        <a:graphic>
          <a:graphicData uri="http://schemas.openxmlformats.org/presentationml/2006/ole">
            <p:oleObj spid="_x0000_s164876" name="Equation" r:id="rId4" imgW="977760" imgH="469800" progId="Equation.DSMT4">
              <p:embed/>
            </p:oleObj>
          </a:graphicData>
        </a:graphic>
      </p:graphicFrame>
      <p:pic>
        <p:nvPicPr>
          <p:cNvPr id="16487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24944"/>
            <a:ext cx="391565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4499992" y="2996952"/>
            <a:ext cx="1980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400506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самозатенения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0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05064"/>
            <a:ext cx="4927625" cy="7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1" y="5013176"/>
            <a:ext cx="338231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3995936" y="494116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Френеля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2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445224"/>
            <a:ext cx="1080120" cy="3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941168"/>
            <a:ext cx="176899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6804248" y="1196752"/>
            <a:ext cx="19442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глянцевых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Анизотропные </a:t>
            </a:r>
            <a:r>
              <a:rPr lang="ru-RU" sz="2800" dirty="0" smtClean="0"/>
              <a:t>модели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при вращении форма блика может меняться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7056784" cy="14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err="1" smtClean="0"/>
              <a:t>Minnaert</a:t>
            </a:r>
            <a:endParaRPr lang="en-US" sz="2000" dirty="0" smtClean="0"/>
          </a:p>
        </p:txBody>
      </p:sp>
      <p:pic>
        <p:nvPicPr>
          <p:cNvPr id="1894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382083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796136" y="4509120"/>
            <a:ext cx="3096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губчатых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(лунных, вельветовых)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059668"/>
            <a:ext cx="8964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поверхность равномерно нанесены прямые параллельные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царапины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отражения (падения)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84213" y="4797153"/>
            <a:ext cx="6553200" cy="1512168"/>
            <a:chOff x="684213" y="4797153"/>
            <a:chExt cx="6553200" cy="1512168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700338" y="4869160"/>
              <a:ext cx="453707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не</a:t>
              </a:r>
              <a:r>
                <a:rPr lang="en-US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блики на объекте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реалистичность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684213" y="4797153"/>
              <a:ext cx="1727547" cy="1512168"/>
              <a:chOff x="3651" y="2976"/>
              <a:chExt cx="1361" cy="1225"/>
            </a:xfrm>
          </p:grpSpPr>
          <p:sp>
            <p:nvSpPr>
              <p:cNvPr id="8" name="Oval 10" descr="Крупное конфетти"/>
              <p:cNvSpPr>
                <a:spLocks noChangeArrowheads="1"/>
              </p:cNvSpPr>
              <p:nvPr/>
            </p:nvSpPr>
            <p:spPr bwMode="auto">
              <a:xfrm rot="3063242">
                <a:off x="4295" y="3185"/>
                <a:ext cx="499" cy="913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241" y="2976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>
                <a:off x="3651" y="3295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3651" y="3884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684213" y="1268760"/>
            <a:ext cx="7920235" cy="1511945"/>
            <a:chOff x="684213" y="1268760"/>
            <a:chExt cx="7920235" cy="1511945"/>
          </a:xfrm>
        </p:grpSpPr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684213" y="1268760"/>
              <a:ext cx="1727547" cy="1511945"/>
              <a:chOff x="3515" y="617"/>
              <a:chExt cx="1361" cy="1225"/>
            </a:xfrm>
          </p:grpSpPr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V="1">
                <a:off x="4105" y="617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15" y="936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515" y="1525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 flipV="1">
                <a:off x="4105" y="935"/>
                <a:ext cx="589" cy="5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627784" y="1340768"/>
              <a:ext cx="5976664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(</a:t>
              </a:r>
              <a:r>
                <a:rPr lang="en-US" sz="20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specular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reflections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зеркальная поверхность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отражения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4213" y="3068959"/>
            <a:ext cx="7918921" cy="1440641"/>
            <a:chOff x="684213" y="3068959"/>
            <a:chExt cx="7918921" cy="1440641"/>
          </a:xfrm>
        </p:grpSpPr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684213" y="3068959"/>
              <a:ext cx="1799555" cy="1440641"/>
              <a:chOff x="3606" y="1752"/>
              <a:chExt cx="1361" cy="1225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>
                <a:off x="3852" y="2212"/>
                <a:ext cx="681" cy="765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V="1">
                <a:off x="4196" y="1752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606" y="2071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3606" y="2660"/>
                <a:ext cx="1361" cy="3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627784" y="3068960"/>
              <a:ext cx="5975350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рассеяние (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diffuse scattering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матовая поверхность (бумага)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закон диффузии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Нефотореалистичные</a:t>
            </a:r>
            <a:r>
              <a:rPr lang="ru-RU" sz="2800" dirty="0" smtClean="0"/>
              <a:t> </a:t>
            </a:r>
            <a:r>
              <a:rPr lang="ru-RU" sz="2800" dirty="0" smtClean="0"/>
              <a:t>модели</a:t>
            </a:r>
            <a:br>
              <a:rPr lang="ru-RU" sz="2800" dirty="0" smtClean="0"/>
            </a:br>
            <a:r>
              <a:rPr lang="ru-RU" sz="2400" dirty="0" smtClean="0"/>
              <a:t>(«рисованные» модели)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8</a:t>
            </a:r>
            <a:r>
              <a:rPr lang="en-US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одели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Gooch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Hemispheric lighting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/>
              <a:t>Bidirectional lighting</a:t>
            </a: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331640" y="1844824"/>
          <a:ext cx="3024336" cy="1008112"/>
        </p:xfrm>
        <a:graphic>
          <a:graphicData uri="http://schemas.openxmlformats.org/presentationml/2006/ole">
            <p:oleObj spid="_x0000_s191491" name="Equation" r:id="rId4" imgW="1714320" imgH="57132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331641" y="4437112"/>
          <a:ext cx="4968552" cy="581684"/>
        </p:xfrm>
        <a:graphic>
          <a:graphicData uri="http://schemas.openxmlformats.org/presentationml/2006/ole">
            <p:oleObj spid="_x0000_s191492" name="Equation" r:id="rId5" imgW="2603160" imgH="304560" progId="Equation.DSMT4">
              <p:embed/>
            </p:oleObj>
          </a:graphicData>
        </a:graphic>
      </p:graphicFrame>
      <p:graphicFrame>
        <p:nvGraphicFramePr>
          <p:cNvPr id="191493" name="Object 5"/>
          <p:cNvGraphicFramePr>
            <a:graphicFrameLocks noChangeAspect="1"/>
          </p:cNvGraphicFramePr>
          <p:nvPr/>
        </p:nvGraphicFramePr>
        <p:xfrm>
          <a:off x="5148064" y="2636912"/>
          <a:ext cx="360040" cy="411474"/>
        </p:xfrm>
        <a:graphic>
          <a:graphicData uri="http://schemas.openxmlformats.org/presentationml/2006/ole">
            <p:oleObj spid="_x0000_s191493" name="Equation" r:id="rId6" imgW="1774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64088" y="2636912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х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олодный оттенок цвета 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1494" name="Object 6"/>
          <p:cNvGraphicFramePr>
            <a:graphicFrameLocks noChangeAspect="1"/>
          </p:cNvGraphicFramePr>
          <p:nvPr/>
        </p:nvGraphicFramePr>
        <p:xfrm>
          <a:off x="5160963" y="2997200"/>
          <a:ext cx="334962" cy="411163"/>
        </p:xfrm>
        <a:graphic>
          <a:graphicData uri="http://schemas.openxmlformats.org/presentationml/2006/ole">
            <p:oleObj spid="_x0000_s191494" name="Equation" r:id="rId7" imgW="1648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364088" y="2996952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теплый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оттенок цвета 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1495" name="Object 7"/>
          <p:cNvGraphicFramePr>
            <a:graphicFrameLocks noChangeAspect="1"/>
          </p:cNvGraphicFramePr>
          <p:nvPr/>
        </p:nvGraphicFramePr>
        <p:xfrm>
          <a:off x="8532440" y="2852936"/>
          <a:ext cx="309563" cy="334962"/>
        </p:xfrm>
        <a:graphic>
          <a:graphicData uri="http://schemas.openxmlformats.org/presentationml/2006/ole">
            <p:oleObj spid="_x0000_s191495" name="Equation" r:id="rId8" imgW="152280" imgH="164880" progId="Equation.DSMT4">
              <p:embed/>
            </p:oleObj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126533" y="5177829"/>
          <a:ext cx="360040" cy="411474"/>
        </p:xfrm>
        <a:graphic>
          <a:graphicData uri="http://schemas.openxmlformats.org/presentationml/2006/ole">
            <p:oleObj spid="_x0000_s191496" name="Equation" r:id="rId9" imgW="177480" imgH="20304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42557" y="5177829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цвет левого источника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5139432" y="5538117"/>
          <a:ext cx="334962" cy="411163"/>
        </p:xfrm>
        <a:graphic>
          <a:graphicData uri="http://schemas.openxmlformats.org/presentationml/2006/ole">
            <p:oleObj spid="_x0000_s191497" name="Equation" r:id="rId10" imgW="164880" imgH="20304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342557" y="5537869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цвет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правого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источника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Зеркальное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specular</a:t>
            </a:r>
            <a:r>
              <a:rPr lang="en-US" sz="2400" dirty="0" smtClean="0"/>
              <a:t> reflections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V="1">
            <a:off x="2184773" y="2314302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044491" y="2003152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1141786" y="2407964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03661" y="2080939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sp>
        <p:nvSpPr>
          <p:cNvPr id="30" name="Line 13"/>
          <p:cNvSpPr>
            <a:spLocks noChangeAspect="1" noChangeShapeType="1"/>
          </p:cNvSpPr>
          <p:nvPr/>
        </p:nvSpPr>
        <p:spPr bwMode="auto">
          <a:xfrm rot="8100000" flipH="1">
            <a:off x="1899817" y="2919933"/>
            <a:ext cx="1727200" cy="24606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1427536" y="2441302"/>
            <a:ext cx="852487" cy="342900"/>
            <a:chOff x="973" y="2523"/>
            <a:chExt cx="537" cy="216"/>
          </a:xfrm>
        </p:grpSpPr>
        <p:sp>
          <p:nvSpPr>
            <p:cNvPr id="33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34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0" name="Equation" r:id="rId4" imgW="126720" imgH="177480" progId="Equation.DSMT4">
                <p:embed/>
              </p:oleObj>
            </a:graphicData>
          </a:graphic>
        </p:graphicFrame>
      </p:grpSp>
      <p:sp>
        <p:nvSpPr>
          <p:cNvPr id="35" name="AutoShape 65"/>
          <p:cNvSpPr>
            <a:spLocks noChangeArrowheads="1"/>
          </p:cNvSpPr>
          <p:nvPr/>
        </p:nvSpPr>
        <p:spPr bwMode="auto">
          <a:xfrm>
            <a:off x="3807198" y="2873102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6"/>
          <p:cNvSpPr>
            <a:spLocks noChangeArrowheads="1"/>
          </p:cNvSpPr>
          <p:nvPr/>
        </p:nvSpPr>
        <p:spPr bwMode="auto">
          <a:xfrm>
            <a:off x="638548" y="1793602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72"/>
          <p:cNvSpPr>
            <a:spLocks noChangeAspect="1" noChangeShapeType="1"/>
          </p:cNvSpPr>
          <p:nvPr/>
        </p:nvSpPr>
        <p:spPr bwMode="auto">
          <a:xfrm flipV="1">
            <a:off x="2176836" y="2812777"/>
            <a:ext cx="1557337" cy="1003300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2151436" y="2441302"/>
            <a:ext cx="852487" cy="342900"/>
            <a:chOff x="973" y="2523"/>
            <a:chExt cx="537" cy="216"/>
          </a:xfrm>
        </p:grpSpPr>
        <p:sp>
          <p:nvSpPr>
            <p:cNvPr id="39" name="AutoShape 74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0" name="Object 75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1" name="Equation" r:id="rId5" imgW="126720" imgH="177480" progId="Equation.DSMT4">
                <p:embed/>
              </p:oleObj>
            </a:graphicData>
          </a:graphic>
        </p:graphicFrame>
      </p:grpSp>
      <p:grpSp>
        <p:nvGrpSpPr>
          <p:cNvPr id="41" name="Group 84"/>
          <p:cNvGrpSpPr>
            <a:grpSpLocks/>
          </p:cNvGrpSpPr>
          <p:nvPr/>
        </p:nvGrpSpPr>
        <p:grpSpPr bwMode="auto">
          <a:xfrm>
            <a:off x="2695948" y="2882627"/>
            <a:ext cx="452438" cy="339725"/>
            <a:chOff x="1772" y="2801"/>
            <a:chExt cx="285" cy="214"/>
          </a:xfrm>
        </p:grpSpPr>
        <p:sp>
          <p:nvSpPr>
            <p:cNvPr id="42" name="AutoShape 77"/>
            <p:cNvSpPr>
              <a:spLocks noChangeArrowheads="1"/>
            </p:cNvSpPr>
            <p:nvPr/>
          </p:nvSpPr>
          <p:spPr bwMode="auto">
            <a:xfrm rot="2650970">
              <a:off x="1772" y="2924"/>
              <a:ext cx="272" cy="91"/>
            </a:xfrm>
            <a:prstGeom prst="curvedDownArrow">
              <a:avLst>
                <a:gd name="adj1" fmla="val 23621"/>
                <a:gd name="adj2" fmla="val 834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3" name="Object 78"/>
            <p:cNvGraphicFramePr>
              <a:graphicFrameLocks noChangeAspect="1"/>
            </p:cNvGraphicFramePr>
            <p:nvPr/>
          </p:nvGraphicFramePr>
          <p:xfrm>
            <a:off x="1921" y="2801"/>
            <a:ext cx="136" cy="159"/>
          </p:xfrm>
          <a:graphic>
            <a:graphicData uri="http://schemas.openxmlformats.org/presentationml/2006/ole">
              <p:oleObj spid="_x0000_s135172" name="Equation" r:id="rId6" imgW="139680" imgH="164880" progId="Equation.DSMT4">
                <p:embed/>
              </p:oleObj>
            </a:graphicData>
          </a:graphic>
        </p:graphicFrame>
      </p:grpSp>
      <p:sp>
        <p:nvSpPr>
          <p:cNvPr id="44" name="Text Box 85"/>
          <p:cNvSpPr txBox="1">
            <a:spLocks noChangeArrowheads="1"/>
          </p:cNvSpPr>
          <p:nvPr/>
        </p:nvSpPr>
        <p:spPr bwMode="auto">
          <a:xfrm>
            <a:off x="3203848" y="2051556"/>
            <a:ext cx="325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R</a:t>
            </a:r>
            <a:endParaRPr lang="ru-RU" i="1" dirty="0">
              <a:latin typeface="+mn-lt"/>
            </a:endParaRPr>
          </a:p>
        </p:txBody>
      </p:sp>
      <p:sp>
        <p:nvSpPr>
          <p:cNvPr id="46" name="Text Box 88"/>
          <p:cNvSpPr txBox="1">
            <a:spLocks noChangeArrowheads="1"/>
          </p:cNvSpPr>
          <p:nvPr/>
        </p:nvSpPr>
        <p:spPr bwMode="auto">
          <a:xfrm>
            <a:off x="3662736" y="2558231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/>
        </p:nvGraphicFramePr>
        <p:xfrm>
          <a:off x="1187624" y="5128405"/>
          <a:ext cx="2016224" cy="748867"/>
        </p:xfrm>
        <a:graphic>
          <a:graphicData uri="http://schemas.openxmlformats.org/presentationml/2006/ole">
            <p:oleObj spid="_x0000_s135175" name="Формула" r:id="rId7" imgW="1231560" imgH="457200" progId="">
              <p:embed/>
            </p:oleObj>
          </a:graphicData>
        </a:graphic>
      </p:graphicFrame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228184" y="1124744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22107" y="1556792"/>
          <a:ext cx="2623517" cy="504056"/>
        </p:xfrm>
        <a:graphic>
          <a:graphicData uri="http://schemas.openxmlformats.org/presentationml/2006/ole">
            <p:oleObj spid="_x0000_s135177" name="Формула" r:id="rId8" imgW="1257120" imgH="24120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44208" y="2276912"/>
          <a:ext cx="259534" cy="360000"/>
        </p:xfrm>
        <a:graphic>
          <a:graphicData uri="http://schemas.openxmlformats.org/presentationml/2006/ole">
            <p:oleObj spid="_x0000_s135178" name="Формула" r:id="rId9" imgW="164880" imgH="22860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44208" y="2852976"/>
          <a:ext cx="300000" cy="360000"/>
        </p:xfrm>
        <a:graphic>
          <a:graphicData uri="http://schemas.openxmlformats.org/presentationml/2006/ole">
            <p:oleObj spid="_x0000_s135179" name="Формула" r:id="rId10" imgW="190440" imgH="22860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44208" y="3429040"/>
          <a:ext cx="278940" cy="360000"/>
        </p:xfrm>
        <a:graphic>
          <a:graphicData uri="http://schemas.openxmlformats.org/presentationml/2006/ole">
            <p:oleObj spid="_x0000_s135180" name="Формула" r:id="rId11" imgW="177480" imgH="228600" progId="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6444208" y="3986402"/>
          <a:ext cx="256923" cy="360000"/>
        </p:xfrm>
        <a:graphic>
          <a:graphicData uri="http://schemas.openxmlformats.org/presentationml/2006/ole">
            <p:oleObj spid="_x0000_s135181" name="Формула" r:id="rId12" imgW="126720" imgH="17748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зеркальности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6732480" y="3852336"/>
            <a:ext cx="1943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блеска материала</a:t>
            </a:r>
          </a:p>
        </p:txBody>
      </p:sp>
      <p:sp>
        <p:nvSpPr>
          <p:cNvPr id="61" name="Text Box 114"/>
          <p:cNvSpPr txBox="1">
            <a:spLocks noChangeArrowheads="1"/>
          </p:cNvSpPr>
          <p:nvPr/>
        </p:nvSpPr>
        <p:spPr bwMode="auto">
          <a:xfrm>
            <a:off x="5148064" y="4695527"/>
            <a:ext cx="35108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7" name="Объект 66"/>
          <p:cNvGraphicFramePr>
            <a:graphicFrameLocks noChangeAspect="1"/>
          </p:cNvGraphicFramePr>
          <p:nvPr/>
        </p:nvGraphicFramePr>
        <p:xfrm>
          <a:off x="5849938" y="5157192"/>
          <a:ext cx="2225675" cy="503238"/>
        </p:xfrm>
        <a:graphic>
          <a:graphicData uri="http://schemas.openxmlformats.org/presentationml/2006/ole">
            <p:oleObj spid="_x0000_s135184" name="Формула" r:id="rId13" imgW="1066680" imgH="241200" progId="">
              <p:embed/>
            </p:oleObj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5518819" y="5805264"/>
          <a:ext cx="1141413" cy="331788"/>
        </p:xfrm>
        <a:graphic>
          <a:graphicData uri="http://schemas.openxmlformats.org/presentationml/2006/ole">
            <p:oleObj spid="_x0000_s135185" name="Формула" r:id="rId14" imgW="660240" imgH="190440" progId="">
              <p:embed/>
            </p:oleObj>
          </a:graphicData>
        </a:graphic>
      </p:graphicFrame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588224" y="5751025"/>
            <a:ext cx="194421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полупути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halfway vector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089523" y="3719239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 rot="10800000" flipH="1">
            <a:off x="611561" y="376527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30" grpId="0" animBg="1"/>
      <p:bldP spid="37" grpId="0" animBg="1"/>
      <p:bldP spid="44" grpId="0"/>
      <p:bldP spid="46" grpId="0"/>
      <p:bldP spid="50" grpId="0"/>
      <p:bldP spid="56" grpId="0"/>
      <p:bldP spid="57" grpId="0"/>
      <p:bldP spid="58" grpId="0"/>
      <p:bldP spid="59" grpId="0"/>
      <p:bldP spid="61" grpId="0"/>
      <p:bldP spid="69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Диффузионное (рассеянное)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(diffuse</a:t>
            </a:r>
            <a:r>
              <a:rPr lang="ru-RU" sz="2400" dirty="0" smtClean="0"/>
              <a:t> </a:t>
            </a:r>
            <a:r>
              <a:rPr lang="en-US" sz="2400" dirty="0" smtClean="0"/>
              <a:t>scattering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156176" y="1196752"/>
            <a:ext cx="2759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Ламберта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61075" y="1584325"/>
          <a:ext cx="2544763" cy="449263"/>
        </p:xfrm>
        <a:graphic>
          <a:graphicData uri="http://schemas.openxmlformats.org/presentationml/2006/ole">
            <p:oleObj spid="_x0000_s136198" name="Формула" r:id="rId4" imgW="1218960" imgH="21564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3025" y="2286000"/>
          <a:ext cx="301625" cy="341313"/>
        </p:xfrm>
        <a:graphic>
          <a:graphicData uri="http://schemas.openxmlformats.org/presentationml/2006/ole">
            <p:oleObj spid="_x0000_s136199" name="Формула" r:id="rId5" imgW="190440" imgH="21564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34138" y="2862263"/>
          <a:ext cx="319087" cy="341312"/>
        </p:xfrm>
        <a:graphic>
          <a:graphicData uri="http://schemas.openxmlformats.org/presentationml/2006/ole">
            <p:oleObj spid="_x0000_s136200" name="Формула" r:id="rId6" imgW="203040" imgH="21564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34138" y="3438525"/>
          <a:ext cx="300037" cy="339725"/>
        </p:xfrm>
        <a:graphic>
          <a:graphicData uri="http://schemas.openxmlformats.org/presentationml/2006/ole">
            <p:oleObj spid="_x0000_s136201" name="Формула" r:id="rId7" imgW="190440" imgH="21564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диффузионная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диффузии</a:t>
            </a: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112765" y="1933476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944490" y="1622326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1069778" y="2027138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831653" y="17001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62" name="Group 18"/>
          <p:cNvGrpSpPr>
            <a:grpSpLocks/>
          </p:cNvGrpSpPr>
          <p:nvPr/>
        </p:nvGrpSpPr>
        <p:grpSpPr bwMode="auto">
          <a:xfrm>
            <a:off x="1542853" y="2827238"/>
            <a:ext cx="1195387" cy="738188"/>
            <a:chOff x="1519" y="2819"/>
            <a:chExt cx="572" cy="357"/>
          </a:xfrm>
        </p:grpSpPr>
        <p:sp>
          <p:nvSpPr>
            <p:cNvPr id="63" name="Line 9"/>
            <p:cNvSpPr>
              <a:spLocks noChangeShapeType="1"/>
            </p:cNvSpPr>
            <p:nvPr/>
          </p:nvSpPr>
          <p:spPr bwMode="auto">
            <a:xfrm flipH="1" flipV="1">
              <a:off x="1519" y="2931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rot="5400000" flipH="1" flipV="1">
              <a:off x="1746" y="2885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rot="2700000" flipH="1" flipV="1">
              <a:off x="1628" y="286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 rot="8100000" flipH="1" flipV="1">
              <a:off x="1819" y="299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" name="Group 128"/>
          <p:cNvGrpSpPr>
            <a:grpSpLocks/>
          </p:cNvGrpSpPr>
          <p:nvPr/>
        </p:nvGrpSpPr>
        <p:grpSpPr bwMode="auto">
          <a:xfrm>
            <a:off x="1355528" y="2060476"/>
            <a:ext cx="852487" cy="342900"/>
            <a:chOff x="973" y="2523"/>
            <a:chExt cx="537" cy="216"/>
          </a:xfrm>
        </p:grpSpPr>
        <p:sp>
          <p:nvSpPr>
            <p:cNvPr id="72" name="AutoShape 20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3" name="Object 23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6205" name="Equation" r:id="rId8" imgW="126720" imgH="177480" progId="Equation.DSMT4">
                <p:embed/>
              </p:oleObj>
            </a:graphicData>
          </a:graphic>
        </p:graphicFrame>
      </p:grpSp>
      <p:sp>
        <p:nvSpPr>
          <p:cNvPr id="74" name="AutoShape 135"/>
          <p:cNvSpPr>
            <a:spLocks noChangeArrowheads="1"/>
          </p:cNvSpPr>
          <p:nvPr/>
        </p:nvSpPr>
        <p:spPr bwMode="auto">
          <a:xfrm>
            <a:off x="566540" y="1412776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AutoShape 136"/>
          <p:cNvSpPr>
            <a:spLocks noChangeArrowheads="1"/>
          </p:cNvSpPr>
          <p:nvPr/>
        </p:nvSpPr>
        <p:spPr bwMode="auto">
          <a:xfrm>
            <a:off x="2943028" y="2636738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" name="Group 133"/>
          <p:cNvGrpSpPr>
            <a:grpSpLocks/>
          </p:cNvGrpSpPr>
          <p:nvPr/>
        </p:nvGrpSpPr>
        <p:grpSpPr bwMode="auto">
          <a:xfrm>
            <a:off x="467547" y="4581130"/>
            <a:ext cx="942975" cy="1652588"/>
            <a:chOff x="2517" y="1041"/>
            <a:chExt cx="594" cy="1041"/>
          </a:xfrm>
        </p:grpSpPr>
        <p:sp>
          <p:nvSpPr>
            <p:cNvPr id="77" name="Line 40"/>
            <p:cNvSpPr>
              <a:spLocks noChangeShapeType="1"/>
            </p:cNvSpPr>
            <p:nvPr/>
          </p:nvSpPr>
          <p:spPr bwMode="auto">
            <a:xfrm>
              <a:off x="2563" y="1707"/>
              <a:ext cx="544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1"/>
            <p:cNvSpPr>
              <a:spLocks noChangeShapeType="1"/>
            </p:cNvSpPr>
            <p:nvPr/>
          </p:nvSpPr>
          <p:spPr bwMode="auto">
            <a:xfrm>
              <a:off x="2699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42"/>
            <p:cNvSpPr>
              <a:spLocks noChangeShapeType="1"/>
            </p:cNvSpPr>
            <p:nvPr/>
          </p:nvSpPr>
          <p:spPr bwMode="auto">
            <a:xfrm>
              <a:off x="2835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43"/>
            <p:cNvSpPr>
              <a:spLocks noChangeShapeType="1"/>
            </p:cNvSpPr>
            <p:nvPr/>
          </p:nvSpPr>
          <p:spPr bwMode="auto">
            <a:xfrm>
              <a:off x="2971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Text Box 46"/>
            <p:cNvSpPr txBox="1">
              <a:spLocks noChangeArrowheads="1"/>
            </p:cNvSpPr>
            <p:nvPr/>
          </p:nvSpPr>
          <p:spPr bwMode="auto">
            <a:xfrm>
              <a:off x="2517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макс.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 Box 62"/>
            <p:cNvSpPr txBox="1">
              <a:spLocks noChangeArrowheads="1"/>
            </p:cNvSpPr>
            <p:nvPr/>
          </p:nvSpPr>
          <p:spPr bwMode="auto">
            <a:xfrm>
              <a:off x="2744" y="1041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83" name="Group 134"/>
          <p:cNvGrpSpPr>
            <a:grpSpLocks/>
          </p:cNvGrpSpPr>
          <p:nvPr/>
        </p:nvGrpSpPr>
        <p:grpSpPr bwMode="auto">
          <a:xfrm>
            <a:off x="1691677" y="4577804"/>
            <a:ext cx="942975" cy="1676400"/>
            <a:chOff x="3188" y="1026"/>
            <a:chExt cx="594" cy="1056"/>
          </a:xfrm>
        </p:grpSpPr>
        <p:sp>
          <p:nvSpPr>
            <p:cNvPr id="84" name="Line 49"/>
            <p:cNvSpPr>
              <a:spLocks noChangeShapeType="1"/>
            </p:cNvSpPr>
            <p:nvPr/>
          </p:nvSpPr>
          <p:spPr bwMode="auto">
            <a:xfrm>
              <a:off x="3414" y="1507"/>
              <a:ext cx="318" cy="2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3370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H="1">
              <a:off x="3505" y="1208"/>
              <a:ext cx="1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>
              <a:off x="3642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3188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сред.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89" name="Text Box 76"/>
            <p:cNvSpPr txBox="1">
              <a:spLocks noChangeArrowheads="1"/>
            </p:cNvSpPr>
            <p:nvPr/>
          </p:nvSpPr>
          <p:spPr bwMode="auto">
            <a:xfrm>
              <a:off x="3414" y="1026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0" name="Group 79"/>
          <p:cNvGrpSpPr>
            <a:grpSpLocks/>
          </p:cNvGrpSpPr>
          <p:nvPr/>
        </p:nvGrpSpPr>
        <p:grpSpPr bwMode="auto">
          <a:xfrm>
            <a:off x="2843812" y="4603204"/>
            <a:ext cx="942975" cy="1651000"/>
            <a:chOff x="4322" y="2402"/>
            <a:chExt cx="594" cy="1040"/>
          </a:xfrm>
        </p:grpSpPr>
        <p:sp>
          <p:nvSpPr>
            <p:cNvPr id="91" name="Line 56"/>
            <p:cNvSpPr>
              <a:spLocks noChangeShapeType="1"/>
            </p:cNvSpPr>
            <p:nvPr/>
          </p:nvSpPr>
          <p:spPr bwMode="auto">
            <a:xfrm>
              <a:off x="4706" y="2614"/>
              <a:ext cx="0" cy="5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>
              <a:off x="4504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>
              <a:off x="4640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>
              <a:off x="4776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60"/>
            <p:cNvSpPr txBox="1">
              <a:spLocks noChangeArrowheads="1"/>
            </p:cNvSpPr>
            <p:nvPr/>
          </p:nvSpPr>
          <p:spPr bwMode="auto">
            <a:xfrm>
              <a:off x="4322" y="311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мин</a:t>
              </a: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.</a:t>
              </a:r>
              <a:b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96" name="Text Box 78"/>
            <p:cNvSpPr txBox="1">
              <a:spLocks noChangeArrowheads="1"/>
            </p:cNvSpPr>
            <p:nvPr/>
          </p:nvSpPr>
          <p:spPr bwMode="auto">
            <a:xfrm>
              <a:off x="4553" y="2402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7" name="Group 67"/>
          <p:cNvGrpSpPr>
            <a:grpSpLocks/>
          </p:cNvGrpSpPr>
          <p:nvPr/>
        </p:nvGrpSpPr>
        <p:grpSpPr bwMode="auto">
          <a:xfrm>
            <a:off x="4067945" y="3933056"/>
            <a:ext cx="2808288" cy="2303463"/>
            <a:chOff x="4558" y="845"/>
            <a:chExt cx="1769" cy="1451"/>
          </a:xfrm>
        </p:grpSpPr>
        <p:sp>
          <p:nvSpPr>
            <p:cNvPr id="98" name="Line 81"/>
            <p:cNvSpPr>
              <a:spLocks noChangeShapeType="1"/>
            </p:cNvSpPr>
            <p:nvPr/>
          </p:nvSpPr>
          <p:spPr bwMode="auto">
            <a:xfrm>
              <a:off x="4650" y="1934"/>
              <a:ext cx="498" cy="36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82"/>
            <p:cNvSpPr>
              <a:spLocks noChangeShapeType="1"/>
            </p:cNvSpPr>
            <p:nvPr/>
          </p:nvSpPr>
          <p:spPr bwMode="auto">
            <a:xfrm flipH="1">
              <a:off x="4785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83"/>
            <p:cNvSpPr>
              <a:spLocks noChangeShapeType="1"/>
            </p:cNvSpPr>
            <p:nvPr/>
          </p:nvSpPr>
          <p:spPr bwMode="auto">
            <a:xfrm flipH="1">
              <a:off x="4921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84"/>
            <p:cNvSpPr>
              <a:spLocks noChangeShapeType="1"/>
            </p:cNvSpPr>
            <p:nvPr/>
          </p:nvSpPr>
          <p:spPr bwMode="auto">
            <a:xfrm flipH="1">
              <a:off x="5057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 Box 86"/>
            <p:cNvSpPr txBox="1">
              <a:spLocks noChangeArrowheads="1"/>
            </p:cNvSpPr>
            <p:nvPr/>
          </p:nvSpPr>
          <p:spPr bwMode="auto">
            <a:xfrm>
              <a:off x="4558" y="845"/>
              <a:ext cx="19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L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3" name="Line 87"/>
            <p:cNvSpPr>
              <a:spLocks noChangeShapeType="1"/>
            </p:cNvSpPr>
            <p:nvPr/>
          </p:nvSpPr>
          <p:spPr bwMode="auto">
            <a:xfrm flipV="1">
              <a:off x="4649" y="1026"/>
              <a:ext cx="0" cy="90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Line 88"/>
            <p:cNvSpPr>
              <a:spLocks noChangeShapeType="1"/>
            </p:cNvSpPr>
            <p:nvPr/>
          </p:nvSpPr>
          <p:spPr bwMode="auto">
            <a:xfrm flipV="1">
              <a:off x="4649" y="1026"/>
              <a:ext cx="590" cy="907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89"/>
            <p:cNvSpPr txBox="1">
              <a:spLocks noChangeArrowheads="1"/>
            </p:cNvSpPr>
            <p:nvPr/>
          </p:nvSpPr>
          <p:spPr bwMode="auto">
            <a:xfrm>
              <a:off x="5193" y="890"/>
              <a:ext cx="20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6" name="AutoShape 94"/>
            <p:cNvSpPr>
              <a:spLocks noChangeArrowheads="1"/>
            </p:cNvSpPr>
            <p:nvPr/>
          </p:nvSpPr>
          <p:spPr bwMode="auto">
            <a:xfrm>
              <a:off x="4649" y="1321"/>
              <a:ext cx="408" cy="60"/>
            </a:xfrm>
            <a:prstGeom prst="curvedDownArrow">
              <a:avLst>
                <a:gd name="adj1" fmla="val 53739"/>
                <a:gd name="adj2" fmla="val 189739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7" name="Object 95"/>
            <p:cNvGraphicFramePr>
              <a:graphicFrameLocks noChangeAspect="1"/>
            </p:cNvGraphicFramePr>
            <p:nvPr/>
          </p:nvGraphicFramePr>
          <p:xfrm>
            <a:off x="4789" y="1174"/>
            <a:ext cx="95" cy="173"/>
          </p:xfrm>
          <a:graphic>
            <a:graphicData uri="http://schemas.openxmlformats.org/presentationml/2006/ole">
              <p:oleObj spid="_x0000_s136206" name="Equation" r:id="rId9" imgW="126720" imgH="177480" progId="Equation.DSMT4">
                <p:embed/>
              </p:oleObj>
            </a:graphicData>
          </a:graphic>
        </p:graphicFrame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649" y="1933"/>
              <a:ext cx="521" cy="0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00"/>
            <p:cNvSpPr>
              <a:spLocks noChangeShapeType="1"/>
            </p:cNvSpPr>
            <p:nvPr/>
          </p:nvSpPr>
          <p:spPr bwMode="auto">
            <a:xfrm flipV="1">
              <a:off x="5148" y="1933"/>
              <a:ext cx="0" cy="363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10" name="Object 137"/>
            <p:cNvGraphicFramePr>
              <a:graphicFrameLocks noChangeAspect="1"/>
            </p:cNvGraphicFramePr>
            <p:nvPr/>
          </p:nvGraphicFramePr>
          <p:xfrm>
            <a:off x="5329" y="1476"/>
            <a:ext cx="998" cy="307"/>
          </p:xfrm>
          <a:graphic>
            <a:graphicData uri="http://schemas.openxmlformats.org/presentationml/2006/ole">
              <p:oleObj spid="_x0000_s136207" name="Equation" r:id="rId10" imgW="990360" imgH="304560" progId="Equation.DSMT4">
                <p:embed/>
              </p:oleObj>
            </a:graphicData>
          </a:graphic>
        </p:graphicFrame>
      </p:grp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2017515" y="3338413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 rot="10800000" flipH="1">
            <a:off x="539553" y="3384451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/>
      <p:bldP spid="57" grpId="0"/>
      <p:bldP spid="58" grpId="0"/>
      <p:bldP spid="45" grpId="0" animBg="1"/>
      <p:bldP spid="47" grpId="0"/>
      <p:bldP spid="49" grpId="0" animBg="1"/>
      <p:bldP spid="6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Фоновый свет</a:t>
            </a:r>
            <a:br>
              <a:rPr lang="ru-RU" sz="2800" dirty="0" smtClean="0"/>
            </a:br>
            <a:r>
              <a:rPr lang="en-US" sz="2400" dirty="0" smtClean="0"/>
              <a:t>(ambient light)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827584" y="1916832"/>
          <a:ext cx="1484313" cy="449263"/>
        </p:xfrm>
        <a:graphic>
          <a:graphicData uri="http://schemas.openxmlformats.org/presentationml/2006/ole">
            <p:oleObj spid="_x0000_s137218" name="Формула" r:id="rId4" imgW="711000" imgH="21564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59632" y="2559860"/>
          <a:ext cx="300037" cy="341312"/>
        </p:xfrm>
        <a:graphic>
          <a:graphicData uri="http://schemas.openxmlformats.org/presentationml/2006/ole">
            <p:oleObj spid="_x0000_s137219" name="Формула" r:id="rId5" imgW="190440" imgH="21564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59632" y="3096931"/>
          <a:ext cx="279400" cy="339725"/>
        </p:xfrm>
        <a:graphic>
          <a:graphicData uri="http://schemas.openxmlformats.org/presentationml/2006/ole">
            <p:oleObj spid="_x0000_s137220" name="Формула" r:id="rId6" imgW="177480" imgH="215640" progId="">
              <p:embed/>
            </p:oleObj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47664" y="2538652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фонового освещения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3070701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фоновости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268760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фонового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858" y="1953044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фоновая интенсивность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учета компонент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7" name="Picture 5" descr="L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31624"/>
            <a:ext cx="6768752" cy="50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источников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[1/6]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203819"/>
          <a:ext cx="8208911" cy="509937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72207"/>
                <a:gridCol w="1524583"/>
                <a:gridCol w="2651883"/>
                <a:gridCol w="2160238"/>
              </a:tblGrid>
              <a:tr h="8165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источника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Генератор излучения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Набор характеристик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Фоновый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само пространство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везде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равномерный 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Эмиссионный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подсвечивает сам себя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 в точке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585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Точечный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 света</a:t>
                      </a:r>
                      <a:endParaRPr lang="ru-RU" sz="2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равномерно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всем направлениям 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5557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Прожекторный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конус света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(как прожектор)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Угол распространения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 распределения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857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Удаленный Направленный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расположен в </a:t>
                      </a:r>
                      <a:r>
                        <a:rPr lang="ru-RU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∞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(все лучи параллельны)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 направления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эмиссионного света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[2/6]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79712" y="1844824"/>
          <a:ext cx="1325562" cy="450850"/>
        </p:xfrm>
        <a:graphic>
          <a:graphicData uri="http://schemas.openxmlformats.org/presentationml/2006/ole">
            <p:oleObj spid="_x0000_s160770" name="Формула" r:id="rId4" imgW="634680" imgH="21564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43608" y="514964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Эмиссионный свет (</a:t>
            </a:r>
            <a:r>
              <a:rPr lang="en-US" sz="2000" dirty="0" smtClean="0">
                <a:latin typeface="+mn-lt"/>
              </a:rPr>
              <a:t>emission light</a:t>
            </a:r>
            <a:r>
              <a:rPr lang="ru-RU" sz="2000" dirty="0" smtClean="0">
                <a:latin typeface="+mn-lt"/>
              </a:rPr>
              <a:t>) – 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это свет излучения самого объекта,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но при этом объект не рассматривается как источник света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529497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эмиссионной составляющей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затухания с расстоянием луча света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damping factor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[3/6]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61795" name="Object 7"/>
          <p:cNvGraphicFramePr>
            <a:graphicFrameLocks noChangeAspect="1"/>
          </p:cNvGraphicFramePr>
          <p:nvPr/>
        </p:nvGraphicFramePr>
        <p:xfrm>
          <a:off x="827584" y="1631136"/>
          <a:ext cx="1352550" cy="449262"/>
        </p:xfrm>
        <a:graphic>
          <a:graphicData uri="http://schemas.openxmlformats.org/presentationml/2006/ole">
            <p:oleObj spid="_x0000_s161795" name="Формула" r:id="rId4" imgW="647640" imgH="2156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45494" y="1412776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затухания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23528" y="3223568"/>
          <a:ext cx="4903787" cy="925512"/>
        </p:xfrm>
        <a:graphic>
          <a:graphicData uri="http://schemas.openxmlformats.org/presentationml/2006/ole">
            <p:oleObj spid="_x0000_s161796" name="Формула" r:id="rId5" imgW="2349360" imgH="444240" progId="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73008" y="4465105"/>
            <a:ext cx="739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 расстояние, пройденное светом от источника до точки объекта</a:t>
            </a:r>
            <a:endParaRPr lang="ru-RU" sz="2000" i="1" dirty="0">
              <a:latin typeface="+mn-lt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537071" y="4493098"/>
          <a:ext cx="290513" cy="371475"/>
        </p:xfrm>
        <a:graphic>
          <a:graphicData uri="http://schemas.openxmlformats.org/presentationml/2006/ole">
            <p:oleObj spid="_x0000_s161797" name="Формула" r:id="rId6" imgW="139680" imgH="17748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73702" y="4941168"/>
          <a:ext cx="661988" cy="476250"/>
        </p:xfrm>
        <a:graphic>
          <a:graphicData uri="http://schemas.openxmlformats.org/presentationml/2006/ole">
            <p:oleObj spid="_x0000_s161798" name="Формула" r:id="rId7" imgW="317160" imgH="228600" progId="">
              <p:embed/>
            </p:oleObj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554411" y="5373216"/>
          <a:ext cx="715963" cy="476250"/>
        </p:xfrm>
        <a:graphic>
          <a:graphicData uri="http://schemas.openxmlformats.org/presentationml/2006/ole">
            <p:oleObj spid="_x0000_s161799" name="Формула" r:id="rId8" imgW="342720" imgH="22860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542647" y="5805264"/>
          <a:ext cx="981075" cy="501650"/>
        </p:xfrm>
        <a:graphic>
          <a:graphicData uri="http://schemas.openxmlformats.org/presentationml/2006/ole">
            <p:oleObj spid="_x0000_s161800" name="Формула" r:id="rId9" imgW="469800" imgH="24120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42380" y="4947859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постоянный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9704" y="5442584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линейный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585597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квадратичный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5301208"/>
            <a:ext cx="316835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фактор затухания равен 1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удаленного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источника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1700808"/>
            <a:ext cx="291353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1801" name="Picture 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5369" y="1700808"/>
            <a:ext cx="9429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0" grpId="0" autoUpdateAnimBg="0"/>
      <p:bldP spid="16" grpId="0" autoUpdateAnimBg="0"/>
      <p:bldP spid="17" grpId="0" autoUpdateAnimBg="0"/>
      <p:bldP spid="18" grpId="0" autoUpdateAnimBg="0"/>
      <p:bldP spid="1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4326</TotalTime>
  <Words>772</Words>
  <Application>Microsoft Office PowerPoint</Application>
  <PresentationFormat>Экран (4:3)</PresentationFormat>
  <Paragraphs>214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Тема КГ</vt:lpstr>
      <vt:lpstr>Equation</vt:lpstr>
      <vt:lpstr>Формула</vt:lpstr>
      <vt:lpstr>MathType 6.0 Equation</vt:lpstr>
      <vt:lpstr>(модели освещения)</vt:lpstr>
      <vt:lpstr>Варианты отражения (падения) света</vt:lpstr>
      <vt:lpstr>Зеркальное отражение (specular reflections/light)</vt:lpstr>
      <vt:lpstr>Диффузионное (рассеянное) отражение (diffuse scattering/light)</vt:lpstr>
      <vt:lpstr>Фоновый свет (ambient light)</vt:lpstr>
      <vt:lpstr>Результаты учета компонент света</vt:lpstr>
      <vt:lpstr>Типы источников света</vt:lpstr>
      <vt:lpstr>Учет эмиссионного света</vt:lpstr>
      <vt:lpstr>Учет затухания с расстоянием луча света (damping factor)</vt:lpstr>
      <vt:lpstr>Учет направленности источника света (прожектор)</vt:lpstr>
      <vt:lpstr>Учет нескольких источников</vt:lpstr>
      <vt:lpstr>Результаты задания различных источников света (ИС)</vt:lpstr>
      <vt:lpstr>Трехкомпонентная модель освещения</vt:lpstr>
      <vt:lpstr>Стандартные модели освещения </vt:lpstr>
      <vt:lpstr>Дополнительные модели освещения</vt:lpstr>
      <vt:lpstr>Микрофасеточные модели освещения (поверхность с микрогранями)</vt:lpstr>
      <vt:lpstr>Микрофасеточные модели освещения (поверхность с микрогранями)</vt:lpstr>
      <vt:lpstr>Микрофасеточные модели освещения (поверхность с микрогранями)</vt:lpstr>
      <vt:lpstr>Анизотропные модели (при вращении форма блика может меняться)</vt:lpstr>
      <vt:lpstr>Нефотореалистичные модели («рисованные» модели)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506</cp:revision>
  <dcterms:created xsi:type="dcterms:W3CDTF">2014-02-11T08:42:57Z</dcterms:created>
  <dcterms:modified xsi:type="dcterms:W3CDTF">2023-11-01T02:28:03Z</dcterms:modified>
</cp:coreProperties>
</file>