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53" r:id="rId2"/>
    <p:sldId id="389" r:id="rId3"/>
    <p:sldId id="388" r:id="rId4"/>
    <p:sldId id="390" r:id="rId5"/>
    <p:sldId id="391" r:id="rId6"/>
    <p:sldId id="392" r:id="rId7"/>
    <p:sldId id="393" r:id="rId8"/>
    <p:sldId id="396" r:id="rId9"/>
    <p:sldId id="397" r:id="rId10"/>
    <p:sldId id="39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0000"/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Освещение в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4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сферы различными лампами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Результат освещения  </a:t>
            </a:r>
            <a:r>
              <a:rPr lang="en-US" smtClean="0"/>
              <a:t>[3/3]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(10)</a:t>
            </a:r>
            <a:endParaRPr lang="ru-RU" dirty="0"/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87968"/>
            <a:ext cx="4248472" cy="5121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3198" y="1196752"/>
            <a:ext cx="347062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Включение освещения в </a:t>
            </a:r>
            <a:r>
              <a:rPr lang="en-US" sz="2800" dirty="0" smtClean="0"/>
              <a:t>OpenGL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(</a:t>
            </a:r>
            <a:r>
              <a:rPr lang="ru-RU" sz="2400" dirty="0" err="1" smtClean="0">
                <a:cs typeface="Courier New" pitchFamily="49" charset="0"/>
              </a:rPr>
              <a:t>glEnable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[1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526589"/>
            <a:ext cx="820891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GL_LIGHTING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расчета освещения</a:t>
            </a:r>
          </a:p>
          <a:p>
            <a:pPr>
              <a:spcBef>
                <a:spcPts val="0"/>
              </a:spcBef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GL_MAX_LIGHT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максимальное число источников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GL_LIGHT0 )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№0</a:t>
            </a: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2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3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4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5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6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7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</a:p>
          <a:p>
            <a:pPr>
              <a:spcBef>
                <a:spcPts val="0"/>
              </a:spcBef>
            </a:pP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модели освещения в </a:t>
            </a:r>
            <a:r>
              <a:rPr lang="en-US" sz="2800" dirty="0" smtClean="0"/>
              <a:t>OpenGL</a:t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glLightModel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526589"/>
            <a:ext cx="820891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установление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глобальной фоновой составляющей света сцены */</a:t>
            </a: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fv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GL_LIGHT_MODEL_AMBIENT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endParaRPr lang="en-US" sz="20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включение/отключение двустороннего режима расчета освещенности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лицевых и обратных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нелицевых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граней объектов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GL_LIGHT_MODEL_TWO_SIDE, GL_TRUE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endParaRPr lang="en-US" sz="20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включение/отключение режима расчета зеркальной составляющей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отдельно от рассеянной и фоновой (т.е. накладываться на текстуру)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GL_LIGHT_MODEL_COLOR_CONTROL, GL_SINGLE_COLOR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ru-RU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Считать ли положение точки наблюдения локальным к сцене или же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бесконечно удаленным, т.е. направление обзора параллельно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OZ</a:t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(ускорение за счет ухудшения зеркальной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составляющей)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GL_LIGHT_MODEL_LOCAL_VIEWER, GL_FALSE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параметров источника света №0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[3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96753"/>
            <a:ext cx="835292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_ambient[]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,0,0,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фоновая составляющая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_diffuse[]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{1,1,1,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диффузная составляющая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specular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{1,1,1,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зеркальная составляющая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По умолчанию для остальные 7ми источников*/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light_specular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light_diffuse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координаты точечного источника */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вектор направления (от начала координат) удаленного источника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positionV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,1,0}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GL_AMBIENT, 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_ambient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GL_DIFFUSE, 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_diffuse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GL_SPECULAR,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specular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en-US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GL_POSITION,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прожектора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[4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spot_direction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,0,-1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направление прожектора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spot_angle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180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половинный угол отсечения (0-90,180)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Коэффициенты фактора затухания */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spot_const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   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постоянный фактор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spot_linear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линейный фактор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spot_quadratic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квадратичный фактор</a:t>
            </a:r>
          </a:p>
          <a:p>
            <a:pPr>
              <a:spcBef>
                <a:spcPts val="0"/>
              </a:spcBef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экспонента убывания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сфокусированности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(0-128) */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spot_exponent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GL_CONSTANT_ATTENUATION, 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spot_const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GL_LINEAR_ATTENUATION,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spot_linear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GL_QUADRATIC_ATTENUATION,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spot_quadratic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GL_SPOT_EXPONENT,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spot_exponent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GL_SPOT_CUTOFF,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spot_angle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GL_SPOT_DIRECTION,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spot_direction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GL_POSITION,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6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материала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>
                <a:ea typeface="Verdana" pitchFamily="34" charset="0"/>
                <a:cs typeface="Consolas" pitchFamily="49" charset="0"/>
              </a:rPr>
              <a:t>glMaterial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[5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face, comp, value4 )</a:t>
            </a:r>
          </a:p>
          <a:p>
            <a:pPr>
              <a:spcBef>
                <a:spcPts val="0"/>
              </a:spcBef>
            </a:pPr>
            <a:endParaRPr lang="en-US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выбор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грани: лицевая,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нелицевая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обе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face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GL_BACK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GL_FRONT_AND_BACK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}</a:t>
            </a:r>
          </a:p>
          <a:p>
            <a:pPr>
              <a:spcBef>
                <a:spcPts val="0"/>
              </a:spcBef>
            </a:pP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выбор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компоненты: фоновая, диффузная , зеркальная, эмиссионная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comp = { GL_AMBIENT,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GL_SPECULAR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GL_AMBIENT_AND_DIFFUSE </a:t>
            </a:r>
            <a:b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GL_EMISSION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GL_SHININESS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задание вектора значений коэффициентов материала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value4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material_ambient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 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material_specular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material_emission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material_shininess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 блеска (0-128)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GL_AMBIENT_AND_DIFFUSE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GL_AMBIENT,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endParaRPr lang="ru-RU" sz="16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цвета материала (объекта)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>
                <a:ea typeface="Verdana" pitchFamily="34" charset="0"/>
                <a:cs typeface="Consolas" pitchFamily="49" charset="0"/>
              </a:rPr>
              <a:t>glColorMaterial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[6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включение/выключение учета цвета материала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включенном освещении */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GL_COLOR_MATERIAL ) 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</a:t>
            </a: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able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GL_COLOR_MATERIAL ) 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цвета материала объекта */</a:t>
            </a:r>
          </a:p>
          <a:p>
            <a:pPr>
              <a:spcBef>
                <a:spcPts val="600"/>
              </a:spcBef>
            </a:pP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glColor4f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*)</a:t>
            </a:r>
            <a:endParaRPr lang="en-US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указание грани и компоненты,  где будет цвет учитываться */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glColorMaterial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</a:t>
            </a: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face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comp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 учетом цвета материала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Результат освещения 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(10)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2627784" y="1155224"/>
            <a:ext cx="2880320" cy="5205679"/>
            <a:chOff x="2627784" y="1155224"/>
            <a:chExt cx="2880320" cy="5205679"/>
          </a:xfrm>
        </p:grpSpPr>
        <p:pic>
          <p:nvPicPr>
            <p:cNvPr id="1914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1155224"/>
              <a:ext cx="2520280" cy="5035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Прямоугольник 10"/>
            <p:cNvSpPr>
              <a:spLocks noChangeArrowheads="1"/>
            </p:cNvSpPr>
            <p:nvPr/>
          </p:nvSpPr>
          <p:spPr bwMode="auto">
            <a:xfrm>
              <a:off x="3015175" y="6022349"/>
              <a:ext cx="234891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С учетом цвета объектов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 rot="16200000">
              <a:off x="736368" y="3544515"/>
              <a:ext cx="41521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err="1" smtClean="0">
                  <a:latin typeface="Consolas" pitchFamily="49" charset="0"/>
                  <a:cs typeface="Consolas" pitchFamily="49" charset="0"/>
                </a:rPr>
                <a:t>gl</a:t>
              </a:r>
              <a:r>
                <a:rPr lang="ru-RU" b="1" dirty="0" err="1" smtClean="0">
                  <a:latin typeface="Consolas" pitchFamily="49" charset="0"/>
                  <a:cs typeface="Consolas" pitchFamily="49" charset="0"/>
                </a:rPr>
                <a:t>Enable</a:t>
              </a:r>
              <a:r>
                <a:rPr lang="ru-RU" b="1" dirty="0" smtClean="0">
                  <a:latin typeface="Consolas" pitchFamily="49" charset="0"/>
                  <a:cs typeface="Consolas" pitchFamily="49" charset="0"/>
                </a:rPr>
                <a:t> </a:t>
              </a:r>
              <a:r>
                <a:rPr lang="ru-RU" dirty="0" smtClean="0">
                  <a:latin typeface="Consolas" pitchFamily="49" charset="0"/>
                  <a:cs typeface="Consolas" pitchFamily="49" charset="0"/>
                </a:rPr>
                <a:t>( GL_COLOR_MATERIAL )</a:t>
              </a:r>
              <a:endParaRPr lang="ru-RU" dirty="0">
                <a:latin typeface="Consolas" pitchFamily="49" charset="0"/>
                <a:cs typeface="Consolas" pitchFamily="49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858852" y="1196752"/>
            <a:ext cx="2961620" cy="5163090"/>
            <a:chOff x="5858852" y="1196752"/>
            <a:chExt cx="2961620" cy="5163090"/>
          </a:xfrm>
        </p:grpSpPr>
        <p:pic>
          <p:nvPicPr>
            <p:cNvPr id="186369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56176" y="1196752"/>
              <a:ext cx="2664296" cy="4949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Прямоугольник 10"/>
            <p:cNvSpPr>
              <a:spLocks noChangeArrowheads="1"/>
            </p:cNvSpPr>
            <p:nvPr/>
          </p:nvSpPr>
          <p:spPr bwMode="auto">
            <a:xfrm>
              <a:off x="6228184" y="6021288"/>
              <a:ext cx="237494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Без учета цвета объектов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 rot="16200000">
              <a:off x="3755756" y="3692876"/>
              <a:ext cx="457552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err="1" smtClean="0">
                  <a:latin typeface="Consolas" pitchFamily="49" charset="0"/>
                  <a:cs typeface="Consolas" pitchFamily="49" charset="0"/>
                </a:rPr>
                <a:t>gl</a:t>
              </a:r>
              <a:r>
                <a:rPr lang="en-US" b="1" dirty="0" err="1" smtClean="0">
                  <a:latin typeface="Consolas" pitchFamily="49" charset="0"/>
                  <a:cs typeface="Consolas" pitchFamily="49" charset="0"/>
                </a:rPr>
                <a:t>Dis</a:t>
              </a:r>
              <a:r>
                <a:rPr lang="ru-RU" b="1" dirty="0" err="1" smtClean="0">
                  <a:latin typeface="Consolas" pitchFamily="49" charset="0"/>
                  <a:cs typeface="Consolas" pitchFamily="49" charset="0"/>
                </a:rPr>
                <a:t>able</a:t>
              </a:r>
              <a:r>
                <a:rPr lang="ru-RU" b="1" dirty="0" smtClean="0">
                  <a:latin typeface="Consolas" pitchFamily="49" charset="0"/>
                  <a:cs typeface="Consolas" pitchFamily="49" charset="0"/>
                </a:rPr>
                <a:t> </a:t>
              </a:r>
              <a:r>
                <a:rPr lang="ru-RU" dirty="0" smtClean="0">
                  <a:latin typeface="Consolas" pitchFamily="49" charset="0"/>
                  <a:cs typeface="Consolas" pitchFamily="49" charset="0"/>
                </a:rPr>
                <a:t>( GL_COLOR_MATERIAL )</a:t>
              </a:r>
              <a:endParaRPr lang="ru-RU" dirty="0">
                <a:latin typeface="Consolas" pitchFamily="49" charset="0"/>
                <a:cs typeface="Consolas" pitchFamily="49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95536" y="2060848"/>
            <a:ext cx="1732934" cy="4257183"/>
            <a:chOff x="395536" y="2060848"/>
            <a:chExt cx="1732934" cy="4257183"/>
          </a:xfrm>
        </p:grpSpPr>
        <p:sp>
          <p:nvSpPr>
            <p:cNvPr id="19" name="Солнце 18"/>
            <p:cNvSpPr/>
            <p:nvPr/>
          </p:nvSpPr>
          <p:spPr>
            <a:xfrm>
              <a:off x="1331640" y="5805264"/>
              <a:ext cx="648072" cy="504056"/>
            </a:xfrm>
            <a:prstGeom prst="su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10"/>
            <p:cNvSpPr>
              <a:spLocks noChangeArrowheads="1"/>
            </p:cNvSpPr>
            <p:nvPr/>
          </p:nvSpPr>
          <p:spPr bwMode="auto">
            <a:xfrm>
              <a:off x="395536" y="5733256"/>
              <a:ext cx="10824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pPr algn="r"/>
              <a:r>
                <a:rPr lang="ru-RU" sz="1600" dirty="0" smtClean="0">
                  <a:latin typeface="+mn-lt"/>
                </a:rPr>
                <a:t>Позиция</a:t>
              </a:r>
              <a:br>
                <a:rPr lang="ru-RU" sz="1600" dirty="0" smtClean="0">
                  <a:latin typeface="+mn-lt"/>
                </a:rPr>
              </a:br>
              <a:r>
                <a:rPr lang="ru-RU" sz="1600" dirty="0" smtClean="0">
                  <a:latin typeface="+mn-lt"/>
                </a:rPr>
                <a:t>источника</a:t>
              </a:r>
              <a:endParaRPr lang="ru-RU" sz="1600" dirty="0">
                <a:latin typeface="+mn-lt"/>
              </a:endParaRPr>
            </a:p>
          </p:txBody>
        </p:sp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99592" y="2060848"/>
              <a:ext cx="1228878" cy="34359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Прямоугольник 14"/>
            <p:cNvSpPr/>
            <p:nvPr/>
          </p:nvSpPr>
          <p:spPr>
            <a:xfrm rot="16200000">
              <a:off x="-931965" y="3676382"/>
              <a:ext cx="345638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Схематичный</a:t>
              </a:r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вид сверху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6" name="Прямоугольник 10"/>
          <p:cNvSpPr>
            <a:spLocks noChangeArrowheads="1"/>
          </p:cNvSpPr>
          <p:nvPr/>
        </p:nvSpPr>
        <p:spPr bwMode="auto">
          <a:xfrm>
            <a:off x="4274820" y="1063784"/>
            <a:ext cx="25803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>
            <a:spAutoFit/>
          </a:bodyPr>
          <a:lstStyle/>
          <a:p>
            <a:r>
              <a:rPr lang="ru-RU" sz="1600" dirty="0" smtClean="0">
                <a:latin typeface="+mn-lt"/>
              </a:rPr>
              <a:t>Параметры материала – 0.2</a:t>
            </a:r>
            <a:endParaRPr lang="ru-RU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грани различными лампами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Результат освещения  </a:t>
            </a:r>
            <a:r>
              <a:rPr lang="en-US" dirty="0" smtClean="0"/>
              <a:t>[2/3]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(10)</a:t>
            </a:r>
            <a:endParaRPr lang="ru-RU" dirty="0"/>
          </a:p>
        </p:txBody>
      </p:sp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4464495" cy="5111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60957"/>
            <a:ext cx="3553473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4178</TotalTime>
  <Words>558</Words>
  <Application>Microsoft Office PowerPoint</Application>
  <PresentationFormat>Экран (4:3)</PresentationFormat>
  <Paragraphs>126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КГ</vt:lpstr>
      <vt:lpstr>(Освещение в OpenGL)</vt:lpstr>
      <vt:lpstr>Включение освещения в OpenGL (glEnable)</vt:lpstr>
      <vt:lpstr>Задание модели освещения в OpenGL (glLightModel)</vt:lpstr>
      <vt:lpstr>Задание параметров источника света №0 (glLight)</vt:lpstr>
      <vt:lpstr>Задание прожектора в OpenGL (glLight)</vt:lpstr>
      <vt:lpstr>Задание материала в OpenGL (glMaterial)</vt:lpstr>
      <vt:lpstr>Задание цвета материала (объекта) в OpenGL (glColorMaterial)</vt:lpstr>
      <vt:lpstr>Результат освещения с учетом цвета материала</vt:lpstr>
      <vt:lpstr>Результат освещения грани различными лампами</vt:lpstr>
      <vt:lpstr>Результат освещения сферы различными лампами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488</cp:revision>
  <dcterms:created xsi:type="dcterms:W3CDTF">2014-02-11T08:42:57Z</dcterms:created>
  <dcterms:modified xsi:type="dcterms:W3CDTF">2023-11-01T02:39:54Z</dcterms:modified>
</cp:coreProperties>
</file>