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53" r:id="rId2"/>
    <p:sldId id="380" r:id="rId3"/>
    <p:sldId id="381" r:id="rId4"/>
    <p:sldId id="387" r:id="rId5"/>
    <p:sldId id="384" r:id="rId6"/>
    <p:sldId id="385" r:id="rId7"/>
    <p:sldId id="386" r:id="rId8"/>
    <p:sldId id="389" r:id="rId9"/>
    <p:sldId id="383" r:id="rId10"/>
    <p:sldId id="38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5500AA"/>
    <a:srgbClr val="0000FF"/>
    <a:srgbClr val="3366FF"/>
    <a:srgbClr val="FF66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6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закраски граней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сглаживания нормалей</a:t>
            </a:r>
            <a:br>
              <a:rPr lang="ru-RU" sz="2800" dirty="0" smtClean="0"/>
            </a:br>
            <a:r>
              <a:rPr lang="ru-RU" sz="2400" dirty="0" smtClean="0"/>
              <a:t>для куба и сферы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Пример сглаживание </a:t>
            </a:r>
            <a:r>
              <a:rPr lang="ru-RU" dirty="0" err="1" smtClean="0"/>
              <a:t>гормалей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27984" y="1297713"/>
            <a:ext cx="4250989" cy="5005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66" y="1179062"/>
            <a:ext cx="2088232" cy="514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Плоская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(flat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</a:t>
            </a:r>
            <a:r>
              <a:rPr lang="en-US" dirty="0" smtClean="0"/>
              <a:t> </a:t>
            </a:r>
            <a:r>
              <a:rPr lang="ru-RU" dirty="0" smtClean="0"/>
              <a:t>Модели закраски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12" name="AutoShape 2"/>
          <p:cNvSpPr>
            <a:spLocks noChangeAspect="1" noChangeArrowheads="1"/>
          </p:cNvSpPr>
          <p:nvPr/>
        </p:nvSpPr>
        <p:spPr bwMode="auto">
          <a:xfrm rot="1325750">
            <a:off x="8057388" y="2578135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4067944" y="3861048"/>
            <a:ext cx="4608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3</a:t>
            </a:r>
            <a:r>
              <a:rPr lang="ru-RU" dirty="0" smtClean="0">
                <a:latin typeface="+mn-lt"/>
              </a:rPr>
              <a:t>. </a:t>
            </a:r>
            <a:r>
              <a:rPr lang="ru-RU" dirty="0">
                <a:latin typeface="+mn-lt"/>
              </a:rPr>
              <a:t>По среднему </a:t>
            </a:r>
            <a:r>
              <a:rPr lang="ru-RU" dirty="0" smtClean="0">
                <a:latin typeface="+mn-lt"/>
              </a:rPr>
              <a:t>значению цветов </a:t>
            </a:r>
            <a:r>
              <a:rPr lang="ru-RU" dirty="0">
                <a:latin typeface="+mn-lt"/>
              </a:rPr>
              <a:t>в </a:t>
            </a:r>
            <a:r>
              <a:rPr lang="ru-RU" dirty="0" smtClean="0">
                <a:latin typeface="+mn-lt"/>
              </a:rPr>
              <a:t>вершинах, но с нормалью в 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sp>
        <p:nvSpPr>
          <p:cNvPr id="23" name="AutoShape 12"/>
          <p:cNvSpPr>
            <a:spLocks noChangeAspect="1" noChangeArrowheads="1"/>
          </p:cNvSpPr>
          <p:nvPr/>
        </p:nvSpPr>
        <p:spPr bwMode="auto">
          <a:xfrm rot="1325750">
            <a:off x="8053405" y="5026407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5500A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13"/>
          <p:cNvSpPr>
            <a:spLocks noChangeAspect="1" noChangeArrowheads="1"/>
          </p:cNvSpPr>
          <p:nvPr/>
        </p:nvSpPr>
        <p:spPr bwMode="auto">
          <a:xfrm rot="1325750">
            <a:off x="8057388" y="1113720"/>
            <a:ext cx="917575" cy="1077913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325750">
            <a:off x="1227539" y="1847627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323528" y="4718472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58" name="Text Box 5"/>
          <p:cNvSpPr txBox="1">
            <a:spLocks noChangeArrowheads="1"/>
          </p:cNvSpPr>
          <p:nvPr/>
        </p:nvSpPr>
        <p:spPr bwMode="auto">
          <a:xfrm>
            <a:off x="3459564" y="1630140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</a:t>
            </a:r>
            <a:endParaRPr lang="ru-RU"/>
          </a:p>
        </p:txBody>
      </p: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3574678" y="6014616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60" name="Line 7"/>
          <p:cNvSpPr>
            <a:spLocks noChangeShapeType="1"/>
          </p:cNvSpPr>
          <p:nvPr/>
        </p:nvSpPr>
        <p:spPr bwMode="auto">
          <a:xfrm flipH="1" flipV="1">
            <a:off x="354608" y="3985117"/>
            <a:ext cx="287338" cy="8747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3" name="Oval 10"/>
          <p:cNvSpPr>
            <a:spLocks noChangeArrowheads="1"/>
          </p:cNvSpPr>
          <p:nvPr/>
        </p:nvSpPr>
        <p:spPr bwMode="auto">
          <a:xfrm>
            <a:off x="2524527" y="3719290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2451502" y="3935190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68" name="Oval 15"/>
          <p:cNvSpPr>
            <a:spLocks noChangeArrowheads="1"/>
          </p:cNvSpPr>
          <p:nvPr/>
        </p:nvSpPr>
        <p:spPr bwMode="auto">
          <a:xfrm>
            <a:off x="3459564" y="1919065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Oval 16"/>
          <p:cNvSpPr>
            <a:spLocks noChangeArrowheads="1"/>
          </p:cNvSpPr>
          <p:nvPr/>
        </p:nvSpPr>
        <p:spPr bwMode="auto">
          <a:xfrm>
            <a:off x="579839" y="4798790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Oval 17"/>
          <p:cNvSpPr>
            <a:spLocks noChangeArrowheads="1"/>
          </p:cNvSpPr>
          <p:nvPr/>
        </p:nvSpPr>
        <p:spPr bwMode="auto">
          <a:xfrm>
            <a:off x="3532589" y="5951315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Text Box 8"/>
          <p:cNvSpPr txBox="1">
            <a:spLocks noChangeArrowheads="1"/>
          </p:cNvSpPr>
          <p:nvPr/>
        </p:nvSpPr>
        <p:spPr bwMode="auto">
          <a:xfrm>
            <a:off x="3995936" y="1246212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1. Расчет цвета по 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4139952" y="1606252"/>
          <a:ext cx="3787775" cy="382588"/>
        </p:xfrm>
        <a:graphic>
          <a:graphicData uri="http://schemas.openxmlformats.org/presentationml/2006/ole">
            <p:oleObj spid="_x0000_s165905" name="Equation" r:id="rId4" imgW="2514600" imgH="253800" progId="Equation.DSMT4">
              <p:embed/>
            </p:oleObj>
          </a:graphicData>
        </a:graphic>
      </p:graphicFrame>
      <p:graphicFrame>
        <p:nvGraphicFramePr>
          <p:cNvPr id="165906" name="Object 18"/>
          <p:cNvGraphicFramePr>
            <a:graphicFrameLocks noChangeAspect="1"/>
          </p:cNvGraphicFramePr>
          <p:nvPr/>
        </p:nvGraphicFramePr>
        <p:xfrm>
          <a:off x="4114800" y="4506317"/>
          <a:ext cx="4630738" cy="650875"/>
        </p:xfrm>
        <a:graphic>
          <a:graphicData uri="http://schemas.openxmlformats.org/presentationml/2006/ole">
            <p:oleObj spid="_x0000_s165906" name="Equation" r:id="rId5" imgW="3073320" imgH="431640" progId="Equation.DSMT4">
              <p:embed/>
            </p:oleObj>
          </a:graphicData>
        </a:graphic>
      </p:graphicFrame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23528" y="3645024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355976" y="5661248"/>
            <a:ext cx="34563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цвет только 1 точки</a:t>
            </a:r>
            <a:endParaRPr lang="ru-RU" b="1" dirty="0">
              <a:latin typeface="+mn-lt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032447" y="2708920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2</a:t>
            </a:r>
            <a:r>
              <a:rPr lang="ru-RU" dirty="0" smtClean="0">
                <a:latin typeface="+mn-lt"/>
              </a:rPr>
              <a:t>. Расчет цвета по вершине </a:t>
            </a:r>
            <a:r>
              <a:rPr lang="en-US" dirty="0" smtClean="0">
                <a:latin typeface="+mn-lt"/>
              </a:rPr>
              <a:t>B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4176463" y="3068960"/>
          <a:ext cx="3787775" cy="382588"/>
        </p:xfrm>
        <a:graphic>
          <a:graphicData uri="http://schemas.openxmlformats.org/presentationml/2006/ole">
            <p:oleObj spid="_x0000_s165907" name="Equation" r:id="rId6" imgW="2514600" imgH="253800" progId="Equation.DSMT4">
              <p:embed/>
            </p:oleObj>
          </a:graphicData>
        </a:graphic>
      </p:graphicFrame>
      <p:graphicFrame>
        <p:nvGraphicFramePr>
          <p:cNvPr id="165908" name="Object 20"/>
          <p:cNvGraphicFramePr>
            <a:graphicFrameLocks noChangeAspect="1"/>
          </p:cNvGraphicFramePr>
          <p:nvPr/>
        </p:nvGraphicFramePr>
        <p:xfrm>
          <a:off x="4130675" y="1893888"/>
          <a:ext cx="3806825" cy="382587"/>
        </p:xfrm>
        <a:graphic>
          <a:graphicData uri="http://schemas.openxmlformats.org/presentationml/2006/ole">
            <p:oleObj spid="_x0000_s165908" name="Equation" r:id="rId7" imgW="25272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5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6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 animBg="1"/>
      <p:bldP spid="24" grpId="0" animBg="1"/>
      <p:bldP spid="60" grpId="0" animBg="1"/>
      <p:bldP spid="75" grpId="0"/>
      <p:bldP spid="26" grpId="0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Гуро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Gouraud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Модели закраски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(8)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75109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788024" y="1268760"/>
          <a:ext cx="3787775" cy="1223963"/>
        </p:xfrm>
        <a:graphic>
          <a:graphicData uri="http://schemas.openxmlformats.org/presentationml/2006/ole">
            <p:oleObj spid="_x0000_s175114" name="Equation" r:id="rId5" imgW="2514600" imgH="812520" progId="Equation.DSMT4">
              <p:embed/>
            </p:oleObj>
          </a:graphicData>
        </a:graphic>
      </p:graphicFrame>
      <p:graphicFrame>
        <p:nvGraphicFramePr>
          <p:cNvPr id="175115" name="Object 11"/>
          <p:cNvGraphicFramePr>
            <a:graphicFrameLocks noChangeAspect="1"/>
          </p:cNvGraphicFramePr>
          <p:nvPr/>
        </p:nvGraphicFramePr>
        <p:xfrm>
          <a:off x="4860032" y="2852936"/>
          <a:ext cx="3960813" cy="765175"/>
        </p:xfrm>
        <a:graphic>
          <a:graphicData uri="http://schemas.openxmlformats.org/presentationml/2006/ole">
            <p:oleObj spid="_x0000_s175115" name="Equation" r:id="rId6" imgW="262872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860032" y="4005064"/>
          <a:ext cx="3979862" cy="382588"/>
        </p:xfrm>
        <a:graphic>
          <a:graphicData uri="http://schemas.openxmlformats.org/presentationml/2006/ole">
            <p:oleObj spid="_x0000_s175116" name="Equation" r:id="rId7" imgW="264132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цветов в вершинах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731716" y="4321970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Фонга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Phong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Модели закраски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(8)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81250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443413" y="1497013"/>
          <a:ext cx="4476750" cy="765175"/>
        </p:xfrm>
        <a:graphic>
          <a:graphicData uri="http://schemas.openxmlformats.org/presentationml/2006/ole">
            <p:oleObj spid="_x0000_s181251" name="Equation" r:id="rId5" imgW="297180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494213" y="3213100"/>
          <a:ext cx="3846512" cy="382588"/>
        </p:xfrm>
        <a:graphic>
          <a:graphicData uri="http://schemas.openxmlformats.org/presentationml/2006/ole">
            <p:oleObj spid="_x0000_s181253" name="Equation" r:id="rId6" imgW="255240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нормалей вершин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887945" y="3673898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7"/>
          <p:cNvSpPr>
            <a:spLocks noChangeShapeType="1"/>
          </p:cNvSpPr>
          <p:nvPr/>
        </p:nvSpPr>
        <p:spPr bwMode="auto">
          <a:xfrm flipH="1" flipV="1">
            <a:off x="2132179" y="2996951"/>
            <a:ext cx="18012" cy="613838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3725916" y="3573016"/>
            <a:ext cx="270020" cy="685846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7"/>
          <p:cNvSpPr>
            <a:spLocks noChangeShapeType="1"/>
          </p:cNvSpPr>
          <p:nvPr/>
        </p:nvSpPr>
        <p:spPr bwMode="auto">
          <a:xfrm flipV="1">
            <a:off x="2771706" y="3212976"/>
            <a:ext cx="144110" cy="650050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81256" name="Object 10"/>
          <p:cNvGraphicFramePr>
            <a:graphicFrameLocks noChangeAspect="1"/>
          </p:cNvGraphicFramePr>
          <p:nvPr/>
        </p:nvGraphicFramePr>
        <p:xfrm>
          <a:off x="4355976" y="2542357"/>
          <a:ext cx="4514850" cy="382587"/>
        </p:xfrm>
        <a:graphic>
          <a:graphicData uri="http://schemas.openxmlformats.org/presentationml/2006/ole">
            <p:oleObj spid="_x0000_s181256" name="Equation" r:id="rId7" imgW="2997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  <p:bldP spid="44" grpId="0" animBg="1"/>
      <p:bldP spid="45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плоской закраски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71600" y="5589240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2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652120" y="5661248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30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pic>
        <p:nvPicPr>
          <p:cNvPr id="12" name="Picture 5" descr="Sphere_flat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Sphere_flat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16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Гуро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928484" y="5661248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580112" y="5589240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30 000</a:t>
            </a:r>
          </a:p>
        </p:txBody>
      </p:sp>
      <p:pic>
        <p:nvPicPr>
          <p:cNvPr id="15" name="Picture 5" descr="Sphere_gouraud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107" y="1343025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Sphere_gouraud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6795" y="1341438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Фонга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0" name="Picture 3" descr="Sphere_fo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6488" y="1257300"/>
            <a:ext cx="43910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288" y="5661025"/>
            <a:ext cx="8569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Точек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(при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разрешении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1024x768) ≈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00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закрасок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196752"/>
            <a:ext cx="4032448" cy="213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8136260" cy="280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сглаживания нормалей</a:t>
            </a:r>
            <a:br>
              <a:rPr lang="ru-RU" sz="2800" dirty="0" smtClean="0"/>
            </a:br>
            <a:r>
              <a:rPr lang="ru-RU" sz="2400" dirty="0" smtClean="0"/>
              <a:t>для цилиндра и куба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Пример сглаживание </a:t>
            </a:r>
            <a:r>
              <a:rPr lang="ru-RU" dirty="0" err="1" smtClean="0"/>
              <a:t>гормалей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6200000">
            <a:off x="-852750" y="3525158"/>
            <a:ext cx="34419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Несглаженные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нормали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5400000">
            <a:off x="6723572" y="3627064"/>
            <a:ext cx="31229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Сглаженные нормали</a:t>
            </a:r>
          </a:p>
        </p:txBody>
      </p:sp>
      <p:pic>
        <p:nvPicPr>
          <p:cNvPr id="17" name="Picture 5" descr="Cube_normal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33056"/>
            <a:ext cx="2127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 descr="Cube_normal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9582" y="3933056"/>
            <a:ext cx="20653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484784"/>
            <a:ext cx="68818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4367</TotalTime>
  <Words>239</Words>
  <Application>Microsoft Office PowerPoint</Application>
  <PresentationFormat>Экран (4:3)</PresentationFormat>
  <Paragraphs>78</Paragraphs>
  <Slides>10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КГ</vt:lpstr>
      <vt:lpstr>Equation</vt:lpstr>
      <vt:lpstr>Формула</vt:lpstr>
      <vt:lpstr>(модели закраски граней)</vt:lpstr>
      <vt:lpstr>Закраска Плоская (flat rendering)</vt:lpstr>
      <vt:lpstr>Закраска Гуро (Gouraud rendering)</vt:lpstr>
      <vt:lpstr>Закраска Фонга (Phong rendering)</vt:lpstr>
      <vt:lpstr>Результат плоской закраски</vt:lpstr>
      <vt:lpstr>Результат закраски Гуро</vt:lpstr>
      <vt:lpstr>Результат закраски Фонга</vt:lpstr>
      <vt:lpstr>Результаты закрасок</vt:lpstr>
      <vt:lpstr>Результат сглаживания нормалей для цилиндра и куба</vt:lpstr>
      <vt:lpstr>Результат сглаживания нормалей для куба и сферы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510</cp:revision>
  <dcterms:created xsi:type="dcterms:W3CDTF">2014-02-11T08:42:57Z</dcterms:created>
  <dcterms:modified xsi:type="dcterms:W3CDTF">2023-11-01T02:49:03Z</dcterms:modified>
</cp:coreProperties>
</file>