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2"/>
  </p:notesMasterIdLst>
  <p:sldIdLst>
    <p:sldId id="294" r:id="rId2"/>
    <p:sldId id="348" r:id="rId3"/>
    <p:sldId id="298" r:id="rId4"/>
    <p:sldId id="346" r:id="rId5"/>
    <p:sldId id="349" r:id="rId6"/>
    <p:sldId id="299" r:id="rId7"/>
    <p:sldId id="300" r:id="rId8"/>
    <p:sldId id="347" r:id="rId9"/>
    <p:sldId id="350" r:id="rId10"/>
    <p:sldId id="351" r:id="rId11"/>
    <p:sldId id="352" r:id="rId12"/>
    <p:sldId id="301" r:id="rId13"/>
    <p:sldId id="318" r:id="rId14"/>
    <p:sldId id="345" r:id="rId15"/>
    <p:sldId id="321" r:id="rId16"/>
    <p:sldId id="336" r:id="rId17"/>
    <p:sldId id="322" r:id="rId18"/>
    <p:sldId id="330" r:id="rId19"/>
    <p:sldId id="344" r:id="rId20"/>
    <p:sldId id="331" r:id="rId21"/>
    <p:sldId id="319" r:id="rId22"/>
    <p:sldId id="320" r:id="rId23"/>
    <p:sldId id="343" r:id="rId24"/>
    <p:sldId id="302" r:id="rId25"/>
    <p:sldId id="303" r:id="rId26"/>
    <p:sldId id="304" r:id="rId27"/>
    <p:sldId id="305" r:id="rId28"/>
    <p:sldId id="306" r:id="rId29"/>
    <p:sldId id="307" r:id="rId30"/>
    <p:sldId id="309" r:id="rId31"/>
    <p:sldId id="333" r:id="rId32"/>
    <p:sldId id="308" r:id="rId33"/>
    <p:sldId id="353" r:id="rId34"/>
    <p:sldId id="310" r:id="rId35"/>
    <p:sldId id="311" r:id="rId36"/>
    <p:sldId id="317" r:id="rId37"/>
    <p:sldId id="312" r:id="rId38"/>
    <p:sldId id="340" r:id="rId39"/>
    <p:sldId id="341" r:id="rId40"/>
    <p:sldId id="335" r:id="rId41"/>
    <p:sldId id="337" r:id="rId42"/>
    <p:sldId id="338" r:id="rId43"/>
    <p:sldId id="334" r:id="rId44"/>
    <p:sldId id="313" r:id="rId45"/>
    <p:sldId id="314" r:id="rId46"/>
    <p:sldId id="339" r:id="rId47"/>
    <p:sldId id="315" r:id="rId48"/>
    <p:sldId id="327" r:id="rId49"/>
    <p:sldId id="316" r:id="rId50"/>
    <p:sldId id="342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2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72.wmf"/><Relationship Id="rId17" Type="http://schemas.openxmlformats.org/officeDocument/2006/relationships/image" Target="../media/image96.wmf"/><Relationship Id="rId2" Type="http://schemas.openxmlformats.org/officeDocument/2006/relationships/image" Target="../media/image83.wmf"/><Relationship Id="rId16" Type="http://schemas.openxmlformats.org/officeDocument/2006/relationships/image" Target="../media/image95.wmf"/><Relationship Id="rId1" Type="http://schemas.openxmlformats.org/officeDocument/2006/relationships/image" Target="../media/image74.wmf"/><Relationship Id="rId6" Type="http://schemas.openxmlformats.org/officeDocument/2006/relationships/image" Target="../media/image87.wmf"/><Relationship Id="rId11" Type="http://schemas.openxmlformats.org/officeDocument/2006/relationships/image" Target="../media/image71.wmf"/><Relationship Id="rId5" Type="http://schemas.openxmlformats.org/officeDocument/2006/relationships/image" Target="../media/image86.wmf"/><Relationship Id="rId15" Type="http://schemas.openxmlformats.org/officeDocument/2006/relationships/image" Target="../media/image94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4" Type="http://schemas.openxmlformats.org/officeDocument/2006/relationships/image" Target="../media/image15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40.wmf"/><Relationship Id="rId7" Type="http://schemas.openxmlformats.org/officeDocument/2006/relationships/image" Target="../media/image36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1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3.wmf"/><Relationship Id="rId7" Type="http://schemas.openxmlformats.org/officeDocument/2006/relationships/image" Target="../media/image36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37.wmf"/><Relationship Id="rId5" Type="http://schemas.openxmlformats.org/officeDocument/2006/relationships/image" Target="../media/image44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png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1.png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82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81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26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8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97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3.png"/><Relationship Id="rId4" Type="http://schemas.openxmlformats.org/officeDocument/2006/relationships/oleObject" Target="../embeddings/oleObject10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7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4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36.png"/><Relationship Id="rId4" Type="http://schemas.openxmlformats.org/officeDocument/2006/relationships/image" Target="../media/image133.png"/><Relationship Id="rId9" Type="http://schemas.openxmlformats.org/officeDocument/2006/relationships/oleObject" Target="../embeddings/oleObject10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назначению)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4198108" cy="8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96952"/>
            <a:ext cx="4232228" cy="101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97152"/>
            <a:ext cx="4204932" cy="107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6096" y="1700808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356992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085184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Корреляционные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краевым условиям)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247228"/>
            <a:ext cx="5613276" cy="50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5688016" cy="774700"/>
            <a:chOff x="340" y="690"/>
            <a:chExt cx="3583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00" y="690"/>
            <a:ext cx="1923" cy="488"/>
          </p:xfrm>
          <a:graphic>
            <a:graphicData uri="http://schemas.openxmlformats.org/presentationml/2006/ole">
              <p:oleObj spid="_x0000_s1031" name="Equation" r:id="rId6" imgW="17017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59832" y="1340768"/>
            <a:ext cx="299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точкам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Исторически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95536" y="1363216"/>
            <a:ext cx="8291264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гибкая металлическая линейка (лекало)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для соединения точек плавной кривой на чертеже,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которую невозможно построить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при помощи циркуля или линейки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Рисунок 42" descr="Файл: сплайн (PSF).формат 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2088232" cy="2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Содержимое 6"/>
          <p:cNvSpPr txBox="1">
            <a:spLocks/>
          </p:cNvSpPr>
          <p:nvPr/>
        </p:nvSpPr>
        <p:spPr>
          <a:xfrm>
            <a:off x="467544" y="5517232"/>
            <a:ext cx="3384376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Гибкое лекало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линейка с изменяемой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636912"/>
            <a:ext cx="49149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Содержимое 6"/>
          <p:cNvSpPr txBox="1">
            <a:spLocks/>
          </p:cNvSpPr>
          <p:nvPr/>
        </p:nvSpPr>
        <p:spPr>
          <a:xfrm>
            <a:off x="4499992" y="5517232"/>
            <a:ext cx="4176464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Шаблонный лекала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набор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линеек с фиксированной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5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регулярционными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добавками: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конкретного 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функция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313364" y="1556792"/>
            <a:ext cx="5850924" cy="204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67744" y="1196752"/>
            <a:ext cx="3825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открытого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3851756"/>
            <a:ext cx="39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замкнутого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331640" y="4221088"/>
            <a:ext cx="5944965" cy="206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узлы 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5376" y="3645024"/>
            <a:ext cx="3072472" cy="233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67944" y="3212976"/>
            <a:ext cx="595545" cy="317624"/>
          </p:xfrm>
          <a:graphic>
            <a:graphicData uri="http://schemas.openxmlformats.org/presentationml/2006/ole">
              <p:oleObj spid="_x0000_s110597" name="Equation" r:id="rId5" imgW="38088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948264" y="3212976"/>
            <a:ext cx="595312" cy="277813"/>
          </p:xfrm>
          <a:graphic>
            <a:graphicData uri="http://schemas.openxmlformats.org/presentationml/2006/ole">
              <p:oleObj spid="_x0000_s110600" name="Equation" r:id="rId9" imgW="380880" imgH="1774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91208"/>
            <a:ext cx="8229600" cy="422602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непрерывная кусочно-заданная функция,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фрагмент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(сегмент) которой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является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простой функцией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строится по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Контрольные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точки, в которых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известно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(точно или приближенно)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функции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 функция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функции, для которой строится сплайн</a:t>
            </a:r>
          </a:p>
          <a:p>
            <a:pPr>
              <a:buNone/>
            </a:pPr>
            <a:endParaRPr lang="ru-RU" sz="16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Контрольная ломаная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</a:t>
            </a:r>
            <a:b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(фактически, линейный сплайн),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построенная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ru-RU" sz="18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97496"/>
            <a:ext cx="2746648" cy="409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Одночлен (моном):</a:t>
            </a: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одержимое 6"/>
          <p:cNvSpPr txBox="1">
            <a:spLocks/>
          </p:cNvSpPr>
          <p:nvPr/>
        </p:nvSpPr>
        <p:spPr>
          <a:xfrm>
            <a:off x="395536" y="2406030"/>
            <a:ext cx="3240360" cy="4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Многочлен (полином):</a:t>
            </a:r>
          </a:p>
        </p:txBody>
      </p:sp>
      <p:sp>
        <p:nvSpPr>
          <p:cNvPr id="3051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515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219994"/>
            <a:ext cx="4959979" cy="877441"/>
          </a:xfrm>
          <a:prstGeom prst="rect">
            <a:avLst/>
          </a:prstGeom>
          <a:noFill/>
        </p:spPr>
      </p:pic>
      <p:pic>
        <p:nvPicPr>
          <p:cNvPr id="30516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880320" cy="72008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67544" y="3645024"/>
            <a:ext cx="3344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Алгебраический полином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516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9417" y="3520058"/>
            <a:ext cx="4631015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50</a:t>
            </a:fld>
            <a:r>
              <a:rPr lang="ru-RU" dirty="0" smtClean="0"/>
              <a:t>(</a:t>
            </a:r>
            <a:r>
              <a:rPr lang="en-US" smtClean="0"/>
              <a:t>50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921768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Задачи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представления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заменена исходной сложной функции более простой,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близкой по значениям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восстановления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исходной функции с некоторой точностью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сглаживания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достаточно гладкой функции,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которая в контрольных точках незначительно отличается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значений исходной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вычисления функционалов и операторов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исходной функции</a:t>
            </a:r>
            <a:b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значения интеграла от функции в заданной системе точек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производной от заданной функции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производной, не полиномиальные)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функций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(многочленов):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По назначению: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Сглаживающие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Интерполяционные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Корреляционные</a:t>
            </a:r>
          </a:p>
          <a:p>
            <a:pPr lvl="0"/>
            <a:r>
              <a:rPr lang="ru-RU" sz="1800" dirty="0" smtClean="0"/>
              <a:t>По особенностям фрагментов: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</a:t>
            </a:r>
            <a:r>
              <a:rPr lang="ru-RU" sz="1600" dirty="0" smtClean="0"/>
              <a:t>типу базиса </a:t>
            </a:r>
            <a:r>
              <a:rPr lang="ru-RU" sz="1600" dirty="0" smtClean="0"/>
              <a:t>(</a:t>
            </a:r>
            <a:r>
              <a:rPr lang="ru-RU" sz="1600" dirty="0" smtClean="0"/>
              <a:t>алгебраический, трансцендентный, </a:t>
            </a:r>
            <a:r>
              <a:rPr lang="ru-RU" sz="1600" dirty="0" smtClean="0"/>
              <a:t>рациональные)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ширине (с постоянной, нулевой, бесконечной)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количеству (единственный, несколько, бесконечно)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состыковке (гладко или </a:t>
            </a:r>
            <a:r>
              <a:rPr lang="ru-RU" sz="1600" dirty="0" err="1" smtClean="0"/>
              <a:t>негладко</a:t>
            </a:r>
            <a:r>
              <a:rPr lang="ru-RU" sz="1600" dirty="0" smtClean="0"/>
              <a:t>)</a:t>
            </a:r>
          </a:p>
          <a:p>
            <a:pPr lvl="0"/>
            <a:r>
              <a:rPr lang="ru-RU" sz="1800" dirty="0" smtClean="0"/>
              <a:t>По виду краевых условий: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Первые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Вторые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Третьи</a:t>
            </a:r>
          </a:p>
          <a:p>
            <a:pPr lvl="0"/>
            <a:r>
              <a:rPr lang="ru-RU" sz="1800" dirty="0" smtClean="0"/>
              <a:t>По мерности пространства: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Одномерные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Двумерные</a:t>
            </a:r>
          </a:p>
          <a:p>
            <a:pPr lvl="0"/>
            <a:r>
              <a:rPr lang="ru-RU" sz="1800" dirty="0" smtClean="0"/>
              <a:t>По локальности: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Локальные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Глобальные</a:t>
            </a:r>
          </a:p>
          <a:p>
            <a:pPr marL="361950" indent="-361950">
              <a:spcBef>
                <a:spcPct val="700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5147</TotalTime>
  <Words>1495</Words>
  <Application>Microsoft Office PowerPoint</Application>
  <PresentationFormat>Экран (4:3)</PresentationFormat>
  <Paragraphs>396</Paragraphs>
  <Slides>50</Slides>
  <Notes>49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КГ</vt:lpstr>
      <vt:lpstr>Equation</vt:lpstr>
      <vt:lpstr>(Сплайны)</vt:lpstr>
      <vt:lpstr>Исторически</vt:lpstr>
      <vt:lpstr>Определения (нестрогое определение)</vt:lpstr>
      <vt:lpstr>Определения (математические определения)</vt:lpstr>
      <vt:lpstr>Определения (многочлены)</vt:lpstr>
      <vt:lpstr>Определения (многочлены)</vt:lpstr>
      <vt:lpstr>Задачи сплайнов</vt:lpstr>
      <vt:lpstr>Виды сплайнов</vt:lpstr>
      <vt:lpstr>Классификация сплайнов</vt:lpstr>
      <vt:lpstr>Классификация сплайнов (по назначению)</vt:lpstr>
      <vt:lpstr>Классификация сплайнов (по краевым условиям)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 для 2-точечного сплайна)</vt:lpstr>
      <vt:lpstr>Квадратичный сплайн с полиномами Лагранжа (формулы для 2-точечного сплайна)</vt:lpstr>
      <vt:lpstr>Кубический сплайн с полиномами Лагранжа (формулы для 2-точечного сплайна)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480</cp:revision>
  <dcterms:created xsi:type="dcterms:W3CDTF">2014-02-11T08:42:57Z</dcterms:created>
  <dcterms:modified xsi:type="dcterms:W3CDTF">2023-11-15T03:50:32Z</dcterms:modified>
</cp:coreProperties>
</file>