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4"/>
  </p:notesMasterIdLst>
  <p:sldIdLst>
    <p:sldId id="294" r:id="rId2"/>
    <p:sldId id="322" r:id="rId3"/>
    <p:sldId id="297" r:id="rId4"/>
    <p:sldId id="298" r:id="rId5"/>
    <p:sldId id="299" r:id="rId6"/>
    <p:sldId id="300" r:id="rId7"/>
    <p:sldId id="323" r:id="rId8"/>
    <p:sldId id="326" r:id="rId9"/>
    <p:sldId id="327" r:id="rId10"/>
    <p:sldId id="330" r:id="rId11"/>
    <p:sldId id="324" r:id="rId12"/>
    <p:sldId id="301" r:id="rId13"/>
    <p:sldId id="302" r:id="rId14"/>
    <p:sldId id="329" r:id="rId15"/>
    <p:sldId id="303" r:id="rId16"/>
    <p:sldId id="305" r:id="rId17"/>
    <p:sldId id="306" r:id="rId18"/>
    <p:sldId id="320" r:id="rId19"/>
    <p:sldId id="328" r:id="rId20"/>
    <p:sldId id="307" r:id="rId21"/>
    <p:sldId id="309" r:id="rId22"/>
    <p:sldId id="308" r:id="rId23"/>
    <p:sldId id="310" r:id="rId24"/>
    <p:sldId id="311" r:id="rId25"/>
    <p:sldId id="317" r:id="rId26"/>
    <p:sldId id="318" r:id="rId27"/>
    <p:sldId id="319" r:id="rId28"/>
    <p:sldId id="331" r:id="rId29"/>
    <p:sldId id="332" r:id="rId30"/>
    <p:sldId id="333" r:id="rId31"/>
    <p:sldId id="334" r:id="rId32"/>
    <p:sldId id="335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66FF"/>
    <a:srgbClr val="FF99FF"/>
    <a:srgbClr val="CC66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03.09.2024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изображения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1-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 </a:t>
            </a:r>
            <a:r>
              <a:rPr lang="ru-RU" sz="2800" dirty="0" err="1" smtClean="0"/>
              <a:t>Иттена</a:t>
            </a:r>
            <a:r>
              <a:rPr lang="ru-RU" sz="2800" dirty="0" smtClean="0"/>
              <a:t> (1961)</a:t>
            </a:r>
            <a:br>
              <a:rPr lang="ru-RU" sz="2800" dirty="0" smtClean="0"/>
            </a:br>
            <a:r>
              <a:rPr lang="ru-RU" sz="2400" dirty="0" smtClean="0"/>
              <a:t>(модель </a:t>
            </a:r>
            <a:r>
              <a:rPr lang="en-US" sz="2400" dirty="0" smtClean="0"/>
              <a:t>RYB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5040560" cy="479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508104" y="1268760"/>
          <a:ext cx="3215680" cy="5075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5680"/>
              </a:tblGrid>
              <a:tr h="4821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Сочетания цветов</a:t>
                      </a:r>
                      <a:br>
                        <a:rPr lang="ru-RU" dirty="0" smtClean="0"/>
                      </a:br>
                      <a:r>
                        <a:rPr lang="ru-RU" dirty="0" smtClean="0"/>
                        <a:t>для дизайнеров</a:t>
                      </a:r>
                    </a:p>
                  </a:txBody>
                  <a:tcPr anchor="ctr"/>
                </a:tc>
              </a:tr>
              <a:tr h="44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1. </a:t>
                      </a:r>
                      <a:r>
                        <a:rPr lang="ru-RU" dirty="0" err="1" smtClean="0"/>
                        <a:t>Комплементарное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энергичное сочетание цветов, которые расположены на противоположных сторонах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pPr lvl="0"/>
                      <a:r>
                        <a:rPr lang="ru-RU" dirty="0" smtClean="0"/>
                        <a:t>2. </a:t>
                      </a:r>
                      <a:r>
                        <a:rPr lang="ru-RU" dirty="0" err="1" smtClean="0"/>
                        <a:t>Триадное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гармоничное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трех-четырех цветов, 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лежащих на одинаковом расстоянии друг от друга</a:t>
                      </a:r>
                      <a:endParaRPr lang="ru-RU" i="1" dirty="0"/>
                    </a:p>
                  </a:txBody>
                  <a:tcPr anchor="ctr"/>
                </a:tc>
              </a:tr>
              <a:tr h="488820">
                <a:tc>
                  <a:txBody>
                    <a:bodyPr/>
                    <a:lstStyle/>
                    <a:p>
                      <a:r>
                        <a:rPr lang="ru-RU" dirty="0" smtClean="0"/>
                        <a:t>3. Аналогичное</a:t>
                      </a:r>
                      <a:endParaRPr lang="ru-RU" dirty="0"/>
                    </a:p>
                  </a:txBody>
                  <a:tcPr anchor="ctr"/>
                </a:tc>
              </a:tr>
              <a:tr h="843716">
                <a:tc>
                  <a:txBody>
                    <a:bodyPr/>
                    <a:lstStyle/>
                    <a:p>
                      <a:r>
                        <a:rPr lang="ru-RU" i="1" dirty="0" smtClean="0"/>
                        <a:t>спокойное сочетание</a:t>
                      </a:r>
                      <a:br>
                        <a:rPr lang="ru-RU" i="1" dirty="0" smtClean="0"/>
                      </a:br>
                      <a:r>
                        <a:rPr lang="ru-RU" i="1" dirty="0" smtClean="0"/>
                        <a:t>двух-пяти цветов, расположенных подряд</a:t>
                      </a:r>
                      <a:endParaRPr lang="ru-RU" i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Цветовой круг RGB </a:t>
            </a:r>
            <a:br>
              <a:rPr lang="ru-RU" sz="2800" dirty="0" smtClean="0"/>
            </a:b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467544" y="1268760"/>
            <a:ext cx="5184576" cy="2592288"/>
            <a:chOff x="467544" y="1268760"/>
            <a:chExt cx="4712524" cy="2232248"/>
          </a:xfrm>
        </p:grpSpPr>
        <p:pic>
          <p:nvPicPr>
            <p:cNvPr id="10" name="Picture 2" descr="https://upload.wikimedia.org/wikipedia/commons/thumb/7/74/Rgb-colorwheel.svg/200px-Rgb-colorwheel.sv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467544" y="1268760"/>
              <a:ext cx="2232248" cy="2232248"/>
            </a:xfrm>
            <a:prstGeom prst="rect">
              <a:avLst/>
            </a:prstGeom>
            <a:noFill/>
          </p:spPr>
        </p:pic>
        <p:pic>
          <p:nvPicPr>
            <p:cNvPr id="11" name="Picture 4" descr="https://upload.wikimedia.org/wikipedia/commons/thumb/6/6f/Colorwheel2.svg/200px-Colorwheel2.sv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792" y="1268760"/>
              <a:ext cx="2480276" cy="2232248"/>
            </a:xfrm>
            <a:prstGeom prst="rect">
              <a:avLst/>
            </a:prstGeom>
            <a:noFill/>
          </p:spPr>
        </p:pic>
      </p:grpSp>
      <p:sp>
        <p:nvSpPr>
          <p:cNvPr id="13" name="TextBox 12"/>
          <p:cNvSpPr txBox="1"/>
          <p:nvPr/>
        </p:nvSpPr>
        <p:spPr>
          <a:xfrm>
            <a:off x="1475656" y="4941168"/>
            <a:ext cx="2880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Опорные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красный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зелёный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синий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437112"/>
            <a:ext cx="77048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 цветов радуги 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пурпурный  </a:t>
            </a: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=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восьмисекторный круг</a:t>
            </a:r>
          </a:p>
        </p:txBody>
      </p:sp>
      <p:pic>
        <p:nvPicPr>
          <p:cNvPr id="12" name="Рисунок 11" descr="Color_circle_(hue-sat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1340768"/>
            <a:ext cx="2592288" cy="25922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139952" y="4941168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Промежуточные цвета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оранжевый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голубой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фиолетовый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пурпурный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- </a:t>
            </a:r>
            <a:r>
              <a:rPr lang="ru-RU" sz="2400" b="1" dirty="0" smtClean="0"/>
              <a:t>аддитивная (</a:t>
            </a:r>
            <a:r>
              <a:rPr lang="en-US" sz="2400" b="1" dirty="0" smtClean="0"/>
              <a:t>RGB</a:t>
            </a:r>
            <a:r>
              <a:rPr lang="ru-RU" sz="2400" b="1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Рисунок 5" descr="C_RGB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693764"/>
            <a:ext cx="4191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6" descr="C_RGB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412776"/>
            <a:ext cx="45624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- </a:t>
            </a:r>
            <a:r>
              <a:rPr lang="ru-RU" sz="2400" b="1" dirty="0" err="1" smtClean="0"/>
              <a:t>субстрактивная</a:t>
            </a:r>
            <a:r>
              <a:rPr lang="en-US" sz="2400" b="1" dirty="0" smtClean="0"/>
              <a:t> (CMY</a:t>
            </a:r>
            <a:r>
              <a:rPr lang="ru-RU" sz="2400" b="1" dirty="0" smtClean="0"/>
              <a:t> и </a:t>
            </a:r>
            <a:r>
              <a:rPr lang="en-US" sz="2400" b="1" dirty="0" smtClean="0"/>
              <a:t>CMYK)</a:t>
            </a:r>
            <a:endParaRPr lang="ru-RU" sz="2400" b="1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9" descr="C_CMYK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50293"/>
            <a:ext cx="45085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C_CMYK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331119"/>
            <a:ext cx="4608512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smtClean="0"/>
              <a:t> CMY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39552" y="1340768"/>
          <a:ext cx="8280920" cy="45014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40"/>
                <a:gridCol w="2979916"/>
                <a:gridCol w="3140764"/>
              </a:tblGrid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Параметр</a:t>
                      </a:r>
                      <a:r>
                        <a:rPr lang="en-US" baseline="0" dirty="0" smtClean="0"/>
                        <a:t/>
                      </a:r>
                      <a:br>
                        <a:rPr lang="en-US" baseline="0" dirty="0" smtClean="0"/>
                      </a:br>
                      <a:r>
                        <a:rPr lang="ru-RU" baseline="0" dirty="0" smtClean="0"/>
                        <a:t>модели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RGB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CMY</a:t>
                      </a:r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Число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каналов 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Первичные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Red</a:t>
                      </a:r>
                    </a:p>
                    <a:p>
                      <a:pPr algn="ctr"/>
                      <a:r>
                        <a:rPr lang="en-US" dirty="0" smtClean="0"/>
                        <a:t>Green</a:t>
                      </a:r>
                    </a:p>
                    <a:p>
                      <a:pPr algn="ctr"/>
                      <a:r>
                        <a:rPr lang="en-US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  = White - </a:t>
                      </a:r>
                      <a:r>
                        <a:rPr lang="en-US" dirty="0" smtClean="0"/>
                        <a:t>Red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Magenta = White - </a:t>
                      </a:r>
                      <a:r>
                        <a:rPr lang="en-US" dirty="0" smtClean="0"/>
                        <a:t>Green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 = White - </a:t>
                      </a:r>
                      <a:r>
                        <a:rPr lang="en-US" dirty="0" smtClean="0"/>
                        <a:t>Blue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172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Вторичные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ru-RU" dirty="0" smtClean="0"/>
                        <a:t>цвета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        Cyan  =  </a:t>
                      </a:r>
                      <a:r>
                        <a:rPr lang="en-US" dirty="0" smtClean="0"/>
                        <a:t>Green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Magenta  =  </a:t>
                      </a:r>
                      <a:r>
                        <a:rPr lang="en-US" dirty="0" smtClean="0"/>
                        <a:t>Red + Blue</a:t>
                      </a:r>
                      <a:endParaRPr kumimoji="0" lang="en-US" sz="1800" kern="1200" dirty="0" smtClean="0"/>
                    </a:p>
                    <a:p>
                      <a:pPr algn="ctr"/>
                      <a:r>
                        <a:rPr kumimoji="0" lang="en-US" sz="1800" kern="1200" dirty="0" smtClean="0"/>
                        <a:t>     Yellow  =  </a:t>
                      </a:r>
                      <a:r>
                        <a:rPr lang="en-US" dirty="0" smtClean="0"/>
                        <a:t>Red + Green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    Blue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Cyan * Magenta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    Red 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Magenta</a:t>
                      </a:r>
                      <a:endParaRPr lang="ru-RU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Green =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Yellow * Cyan</a:t>
                      </a:r>
                      <a:endParaRPr lang="en-US" dirty="0" smtClean="0"/>
                    </a:p>
                  </a:txBody>
                  <a:tcPr anchor="ctr"/>
                </a:tc>
              </a:tr>
              <a:tr h="12380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Дополнительные цвета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(</a:t>
                      </a:r>
                      <a:r>
                        <a:rPr lang="ru-RU" dirty="0" smtClean="0"/>
                        <a:t>до белого</a:t>
                      </a:r>
                      <a:r>
                        <a:rPr lang="en-US" dirty="0" smtClean="0"/>
                        <a:t>)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1800" kern="1200" dirty="0" smtClean="0"/>
                        <a:t>Cyan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Red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Magenta</a:t>
                      </a:r>
                      <a:r>
                        <a:rPr kumimoji="0" lang="ru-RU" sz="1800" kern="1200" dirty="0" smtClean="0"/>
                        <a:t> + </a:t>
                      </a:r>
                      <a:r>
                        <a:rPr kumimoji="0" lang="en-US" sz="1800" kern="1200" dirty="0" smtClean="0"/>
                        <a:t>Green</a:t>
                      </a:r>
                    </a:p>
                    <a:p>
                      <a:pPr algn="ctr"/>
                      <a:r>
                        <a:rPr kumimoji="0" lang="en-US" sz="1800" kern="1200" dirty="0" smtClean="0"/>
                        <a:t>Yellow</a:t>
                      </a:r>
                      <a:r>
                        <a:rPr kumimoji="0" lang="ru-RU" sz="1800" kern="1200" dirty="0" smtClean="0"/>
                        <a:t> </a:t>
                      </a:r>
                      <a:r>
                        <a:rPr kumimoji="0" lang="en-US" sz="1800" kern="1200" dirty="0" smtClean="0"/>
                        <a:t> </a:t>
                      </a:r>
                      <a:r>
                        <a:rPr kumimoji="0" lang="ru-RU" sz="1800" kern="1200" dirty="0" smtClean="0"/>
                        <a:t>+ </a:t>
                      </a:r>
                      <a:r>
                        <a:rPr kumimoji="0" lang="en-US" sz="1800" kern="1200" dirty="0" smtClean="0"/>
                        <a:t>Blue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Модели представления цвета: </a:t>
            </a:r>
            <a:br>
              <a:rPr lang="ru-RU" sz="2800" dirty="0" smtClean="0"/>
            </a:br>
            <a:r>
              <a:rPr lang="en-US" sz="2400" dirty="0" smtClean="0"/>
              <a:t>RGB </a:t>
            </a:r>
            <a:r>
              <a:rPr lang="en-US" sz="2400" dirty="0" err="1" smtClean="0"/>
              <a:t>vs</a:t>
            </a:r>
            <a:r>
              <a:rPr lang="en-US" sz="2400" dirty="0" smtClean="0"/>
              <a:t> CMYK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Picture 7" descr="RGB_vs_CMY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5779086" cy="46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5867523" y="1196752"/>
            <a:ext cx="2890233" cy="4464050"/>
            <a:chOff x="5867523" y="1845270"/>
            <a:chExt cx="2890233" cy="4464050"/>
          </a:xfrm>
        </p:grpSpPr>
        <p:pic>
          <p:nvPicPr>
            <p:cNvPr id="6" name="Picture 6" descr="RGB_vs_CMYK_C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7523" y="1845270"/>
              <a:ext cx="2880941" cy="446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 rot="16200000">
              <a:off x="8170146" y="2801060"/>
              <a:ext cx="7296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RGB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8114470" y="5044412"/>
              <a:ext cx="917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CMYK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</a:t>
            </a:r>
            <a:r>
              <a:rPr lang="ru-RU" sz="2400" dirty="0" smtClean="0"/>
              <a:t>/</a:t>
            </a:r>
            <a:r>
              <a:rPr lang="en-US" sz="2400" dirty="0" smtClean="0"/>
              <a:t>HSB </a:t>
            </a:r>
            <a:r>
              <a:rPr lang="ru-RU" sz="2400" dirty="0" smtClean="0"/>
              <a:t>(</a:t>
            </a:r>
            <a:r>
              <a:rPr lang="en-US" sz="2400" dirty="0" smtClean="0"/>
              <a:t>HSL</a:t>
            </a:r>
            <a:r>
              <a:rPr lang="ru-RU" sz="2400" dirty="0" smtClean="0"/>
              <a:t>) и </a:t>
            </a:r>
            <a:r>
              <a:rPr lang="en-US" sz="2400" dirty="0" smtClean="0"/>
              <a:t>RGB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Picture 10" descr="Hsv_p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3837260" cy="261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Group 123"/>
          <p:cNvGraphicFramePr>
            <a:graphicFrameLocks noGrp="1"/>
          </p:cNvGraphicFramePr>
          <p:nvPr/>
        </p:nvGraphicFramePr>
        <p:xfrm>
          <a:off x="467545" y="1488184"/>
          <a:ext cx="3672408" cy="2084832"/>
        </p:xfrm>
        <a:graphic>
          <a:graphicData uri="http://schemas.openxmlformats.org/drawingml/2006/table">
            <a:tbl>
              <a:tblPr/>
              <a:tblGrid>
                <a:gridCol w="1449356"/>
                <a:gridCol w="2223052"/>
              </a:tblGrid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Цветовой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aturation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Насыщенность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чистота цвета)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alue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rightness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ightness</a:t>
                      </a: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Значение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цвета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Яркость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Светлота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Group 121"/>
          <p:cNvGraphicFramePr>
            <a:graphicFrameLocks noGrp="1"/>
          </p:cNvGraphicFramePr>
          <p:nvPr/>
        </p:nvGraphicFramePr>
        <p:xfrm>
          <a:off x="539552" y="4149080"/>
          <a:ext cx="3528392" cy="1950720"/>
        </p:xfrm>
        <a:graphic>
          <a:graphicData uri="http://schemas.openxmlformats.org/drawingml/2006/table">
            <a:tbl>
              <a:tblPr/>
              <a:tblGrid>
                <a:gridCol w="2084763"/>
                <a:gridCol w="1443629"/>
              </a:tblGrid>
              <a:tr h="311150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Диапазон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изменений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Стандартный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 – 1.0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100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Для тона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360°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Windows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– 240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Аддитивная и перцепционная модели: </a:t>
            </a:r>
            <a:br>
              <a:rPr lang="ru-RU" sz="2800" dirty="0" smtClean="0"/>
            </a:br>
            <a:r>
              <a:rPr lang="en-US" sz="2400" dirty="0" smtClean="0"/>
              <a:t>HSV </a:t>
            </a:r>
            <a:r>
              <a:rPr lang="ru-RU" sz="2400" dirty="0" smtClean="0"/>
              <a:t>и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11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Picture 36" descr="View_RG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341438"/>
            <a:ext cx="4176712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7" descr="View_HS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41438"/>
            <a:ext cx="4897438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1692275" y="5229225"/>
            <a:ext cx="5982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HSV ( </a:t>
            </a:r>
            <a:r>
              <a:rPr lang="en-US" dirty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HSB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– нелинейное преобразование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RGB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Аддитивные модели представления цвета: </a:t>
            </a:r>
            <a:br>
              <a:rPr lang="ru-RU" sz="2800" dirty="0" smtClean="0"/>
            </a:br>
            <a:r>
              <a:rPr lang="ru-RU" sz="2400" dirty="0" smtClean="0"/>
              <a:t>разделение цветов </a:t>
            </a:r>
            <a:r>
              <a:rPr lang="en-US" sz="2400" dirty="0" smtClean="0"/>
              <a:t>RGB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12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235523" y="4365104"/>
            <a:ext cx="21762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RGB</a:t>
            </a:r>
            <a:r>
              <a:rPr lang="ru-RU" dirty="0" smtClean="0"/>
              <a:t>-изображение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2204864"/>
            <a:ext cx="18505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8391" y="2195572"/>
            <a:ext cx="19050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204864"/>
            <a:ext cx="1914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6948264" y="4365104"/>
            <a:ext cx="1675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B-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4740399" y="4355812"/>
            <a:ext cx="17011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G-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7676" y="2195572"/>
            <a:ext cx="1905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2661692" y="4355812"/>
            <a:ext cx="16882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R-</a:t>
            </a:r>
            <a:r>
              <a:rPr lang="ru-RU" dirty="0" smtClean="0"/>
              <a:t>компонента</a:t>
            </a:r>
            <a:endParaRPr lang="ru-RU" dirty="0"/>
          </a:p>
        </p:txBody>
      </p:sp>
      <p:sp>
        <p:nvSpPr>
          <p:cNvPr id="19" name="Rectangle 38"/>
          <p:cNvSpPr>
            <a:spLocks noChangeArrowheads="1"/>
          </p:cNvSpPr>
          <p:nvPr/>
        </p:nvSpPr>
        <p:spPr bwMode="auto">
          <a:xfrm>
            <a:off x="2186211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=</a:t>
            </a:r>
            <a:endParaRPr lang="ru-RU" sz="2800" b="1" dirty="0"/>
          </a:p>
        </p:txBody>
      </p:sp>
      <p:sp>
        <p:nvSpPr>
          <p:cNvPr id="20" name="Rectangle 38"/>
          <p:cNvSpPr>
            <a:spLocks noChangeArrowheads="1"/>
          </p:cNvSpPr>
          <p:nvPr/>
        </p:nvSpPr>
        <p:spPr bwMode="auto">
          <a:xfrm>
            <a:off x="435597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  <p:sp>
        <p:nvSpPr>
          <p:cNvPr id="21" name="Rectangle 38"/>
          <p:cNvSpPr>
            <a:spLocks noChangeArrowheads="1"/>
          </p:cNvSpPr>
          <p:nvPr/>
        </p:nvSpPr>
        <p:spPr bwMode="auto">
          <a:xfrm>
            <a:off x="6497166" y="2996952"/>
            <a:ext cx="394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/>
              <a:t>+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Коды цветов в различных моделях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13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67544" y="1268760"/>
          <a:ext cx="8231793" cy="4824529"/>
        </p:xfrm>
        <a:graphic>
          <a:graphicData uri="http://schemas.openxmlformats.org/drawingml/2006/table">
            <a:tbl>
              <a:tblPr/>
              <a:tblGrid>
                <a:gridCol w="1107123"/>
                <a:gridCol w="1087091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76990"/>
                <a:gridCol w="621659"/>
              </a:tblGrid>
              <a:tr h="411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#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HEX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RGB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 </a:t>
                      </a: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21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b="1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</a:t>
                      </a: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cyan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magenta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yellow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orange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FFA500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pink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FFC0CB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violet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8B00FF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139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273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white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FFFFFF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gray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808080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76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black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000000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изображений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3</a:t>
            </a:r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1.2.1 Типы графических изображений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268760"/>
          <a:ext cx="8280920" cy="28661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83503"/>
                <a:gridCol w="5497417"/>
              </a:tblGrid>
              <a:tr h="6301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Типы изображений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Способ описания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0013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Матрица (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</a:t>
                      </a: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 пикселей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5797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</a:t>
                      </a:r>
                      <a:r>
                        <a:rPr lang="ru-RU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примитивов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7792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Фрактальные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или</a:t>
                      </a:r>
                    </a:p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 уравнений (с коэффициентами)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7544" y="4437112"/>
            <a:ext cx="828092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pixel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ture'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ement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pic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 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cel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минимальная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единица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растрового изображения</a:t>
            </a:r>
          </a:p>
          <a:p>
            <a:pPr algn="ctr"/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u="sng" dirty="0" smtClean="0"/>
              <a:t>Геометрический примитив </a:t>
            </a:r>
            <a:r>
              <a:rPr lang="ru-RU" sz="1600" b="1" dirty="0" smtClean="0"/>
              <a:t>(</a:t>
            </a:r>
            <a:r>
              <a:rPr lang="en-US" sz="1600" b="1" dirty="0" smtClean="0"/>
              <a:t>geometric primitive</a:t>
            </a:r>
            <a:r>
              <a:rPr lang="ru-RU" sz="1600" b="1" dirty="0" smtClean="0"/>
              <a:t>)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</a:p>
          <a:p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простейшая (элементарная)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геометрическая фигура, которую можно обработать и </a:t>
            </a:r>
            <a:r>
              <a:rPr lang="ru-RU" sz="16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отрисовать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аппаратуры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4510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2051720" y="2276872"/>
            <a:ext cx="1080355" cy="2294731"/>
            <a:chOff x="2051720" y="2530525"/>
            <a:chExt cx="1080355" cy="2294731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051720" y="2530525"/>
              <a:ext cx="1080120" cy="1224136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124075" y="3779838"/>
              <a:ext cx="1008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2095153" y="3817146"/>
              <a:ext cx="1008112" cy="100811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Скругленный прямоугольник 17"/>
          <p:cNvSpPr/>
          <p:nvPr/>
        </p:nvSpPr>
        <p:spPr>
          <a:xfrm>
            <a:off x="3184525" y="2564903"/>
            <a:ext cx="1458913" cy="1547069"/>
          </a:xfrm>
          <a:prstGeom prst="roundRect">
            <a:avLst>
              <a:gd name="adj" fmla="val 30617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Проце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ссор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716463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924300" y="4111972"/>
            <a:ext cx="9525" cy="64770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3338513" y="4797772"/>
            <a:ext cx="1195387" cy="1079500"/>
          </a:xfrm>
          <a:prstGeom prst="roundRect">
            <a:avLst>
              <a:gd name="adj" fmla="val 9608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rect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Память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00788" y="3535710"/>
            <a:ext cx="431800" cy="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2899122"/>
            <a:ext cx="2116137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5201022" y="2791594"/>
            <a:ext cx="1008112" cy="1511052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графической системы: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- с точки зрения прикладной программы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1.2.4 Структура графической системы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518864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952" y="1484561"/>
            <a:ext cx="1743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Группа 28"/>
          <p:cNvGrpSpPr/>
          <p:nvPr/>
        </p:nvGrpSpPr>
        <p:grpSpPr>
          <a:xfrm>
            <a:off x="2195736" y="2276872"/>
            <a:ext cx="972264" cy="2376264"/>
            <a:chOff x="2134072" y="2205087"/>
            <a:chExt cx="972264" cy="2376264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2134072" y="2205087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2134336" y="3393976"/>
              <a:ext cx="972000" cy="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134072" y="3501231"/>
              <a:ext cx="936104" cy="1080120"/>
            </a:xfrm>
            <a:prstGeom prst="line">
              <a:avLst/>
            </a:prstGeom>
            <a:ln w="53975" cap="rnd" cmpd="dbl">
              <a:solidFill>
                <a:schemeClr val="tx1"/>
              </a:solidFill>
              <a:prstDash val="sysDash"/>
              <a:round/>
              <a:headEnd type="none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Скругленный прямоугольник 34"/>
          <p:cNvSpPr/>
          <p:nvPr/>
        </p:nvSpPr>
        <p:spPr>
          <a:xfrm>
            <a:off x="7164288" y="2932361"/>
            <a:ext cx="1656184" cy="1081087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3770064" y="4079228"/>
            <a:ext cx="0" cy="648000"/>
          </a:xfrm>
          <a:prstGeom prst="line">
            <a:avLst/>
          </a:prstGeom>
          <a:ln w="50800" cap="rnd" cmpd="dbl">
            <a:solidFill>
              <a:schemeClr val="tx1"/>
            </a:solidFill>
            <a:prstDash val="sysDash"/>
            <a:round/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732240" y="3465761"/>
            <a:ext cx="415026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4788024" y="2932361"/>
            <a:ext cx="1877542" cy="1081087"/>
          </a:xfrm>
          <a:prstGeom prst="roundRect">
            <a:avLst>
              <a:gd name="adj" fmla="val 16520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(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API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27139" y="2932361"/>
            <a:ext cx="1008063" cy="1081087"/>
          </a:xfrm>
          <a:prstGeom prst="roundRect">
            <a:avLst>
              <a:gd name="adj" fmla="val 31103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Аппаратура</a:t>
            </a:r>
          </a:p>
        </p:txBody>
      </p:sp>
      <p:pic>
        <p:nvPicPr>
          <p:cNvPr id="40" name="Picture 31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711154"/>
            <a:ext cx="1871663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Прямая соединительная линия 40"/>
          <p:cNvCxnSpPr/>
          <p:nvPr/>
        </p:nvCxnSpPr>
        <p:spPr>
          <a:xfrm>
            <a:off x="4284040" y="3465761"/>
            <a:ext cx="503984" cy="0"/>
          </a:xfrm>
          <a:prstGeom prst="line">
            <a:avLst/>
          </a:prstGeom>
          <a:ln w="38100" cap="rnd" cmpd="dbl">
            <a:solidFill>
              <a:schemeClr val="tx1"/>
            </a:solidFill>
            <a:prstDash val="sysDash"/>
            <a:round/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Общая схема вывода изображения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300191" y="3931692"/>
            <a:ext cx="2159917" cy="1585540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11509" y="3645248"/>
            <a:ext cx="2376488" cy="1943100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2987997" y="1845023"/>
            <a:ext cx="3095625" cy="1223962"/>
          </a:xfrm>
          <a:prstGeom prst="leftRightArrowCallout">
            <a:avLst>
              <a:gd name="adj1" fmla="val 25000"/>
              <a:gd name="adj2" fmla="val 25000"/>
              <a:gd name="adj3" fmla="val 31615"/>
              <a:gd name="adj4" fmla="val 500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780159" y="3645248"/>
            <a:ext cx="1800225" cy="1800225"/>
          </a:xfrm>
          <a:prstGeom prst="rightArrowCallout">
            <a:avLst>
              <a:gd name="adj1" fmla="val 25000"/>
              <a:gd name="adj2" fmla="val 25000"/>
              <a:gd name="adj3" fmla="val 16667"/>
              <a:gd name="adj4" fmla="val 6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зователь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22584" y="2132360"/>
            <a:ext cx="2233613" cy="936625"/>
            <a:chOff x="322584" y="2132360"/>
            <a:chExt cx="2233613" cy="936625"/>
          </a:xfrm>
        </p:grpSpPr>
        <p:sp>
          <p:nvSpPr>
            <p:cNvPr id="10" name="AutoShape 20"/>
            <p:cNvSpPr>
              <a:spLocks noChangeArrowheads="1"/>
            </p:cNvSpPr>
            <p:nvPr/>
          </p:nvSpPr>
          <p:spPr bwMode="auto">
            <a:xfrm>
              <a:off x="2051372" y="2132360"/>
              <a:ext cx="504825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AutoShape 30"/>
            <p:cNvSpPr>
              <a:spLocks noChangeArrowheads="1"/>
            </p:cNvSpPr>
            <p:nvPr/>
          </p:nvSpPr>
          <p:spPr bwMode="auto">
            <a:xfrm>
              <a:off x="322584" y="2387948"/>
              <a:ext cx="1417638" cy="681037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r"/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логический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6515422" y="2132360"/>
            <a:ext cx="2138362" cy="896938"/>
            <a:chOff x="6515422" y="2132360"/>
            <a:chExt cx="2138362" cy="896938"/>
          </a:xfrm>
        </p:grpSpPr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>
              <a:off x="6515422" y="2132360"/>
              <a:ext cx="576262" cy="21590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X,Y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" name="AutoShape 31"/>
            <p:cNvSpPr>
              <a:spLocks noChangeArrowheads="1"/>
            </p:cNvSpPr>
            <p:nvPr/>
          </p:nvSpPr>
          <p:spPr bwMode="auto">
            <a:xfrm>
              <a:off x="7236147" y="2348260"/>
              <a:ext cx="1417637" cy="681038"/>
            </a:xfrm>
            <a:prstGeom prst="flowChartProcess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физический</a:t>
              </a:r>
              <a:b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адрес</a:t>
              </a:r>
            </a:p>
          </p:txBody>
        </p:sp>
      </p:grpSp>
      <p:sp>
        <p:nvSpPr>
          <p:cNvPr id="17" name="Oval 36"/>
          <p:cNvSpPr>
            <a:spLocks noChangeArrowheads="1"/>
          </p:cNvSpPr>
          <p:nvPr/>
        </p:nvSpPr>
        <p:spPr bwMode="auto">
          <a:xfrm flipH="1">
            <a:off x="7163122" y="4480098"/>
            <a:ext cx="144462" cy="144463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7163841" y="4459883"/>
            <a:ext cx="1656631" cy="1451297"/>
            <a:chOff x="7163841" y="4459883"/>
            <a:chExt cx="1656631" cy="1451297"/>
          </a:xfrm>
        </p:grpSpPr>
        <p:sp>
          <p:nvSpPr>
            <p:cNvPr id="23" name="Line 40"/>
            <p:cNvSpPr>
              <a:spLocks noChangeShapeType="1"/>
            </p:cNvSpPr>
            <p:nvPr/>
          </p:nvSpPr>
          <p:spPr bwMode="auto">
            <a:xfrm>
              <a:off x="7243217" y="4562078"/>
              <a:ext cx="1404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>
              <a:off x="7236296" y="4556844"/>
              <a:ext cx="0" cy="1152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AutoShape 42"/>
            <p:cNvSpPr>
              <a:spLocks noChangeArrowheads="1"/>
            </p:cNvSpPr>
            <p:nvPr/>
          </p:nvSpPr>
          <p:spPr bwMode="auto">
            <a:xfrm>
              <a:off x="7163841" y="5695280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AutoShape 43"/>
            <p:cNvSpPr>
              <a:spLocks noChangeArrowheads="1"/>
            </p:cNvSpPr>
            <p:nvPr/>
          </p:nvSpPr>
          <p:spPr bwMode="auto">
            <a:xfrm>
              <a:off x="8576889" y="4459883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9" name="Oval 48"/>
          <p:cNvSpPr>
            <a:spLocks noChangeArrowheads="1"/>
          </p:cNvSpPr>
          <p:nvPr/>
        </p:nvSpPr>
        <p:spPr bwMode="auto">
          <a:xfrm flipH="1">
            <a:off x="1775147" y="4219923"/>
            <a:ext cx="144462" cy="144462"/>
          </a:xfrm>
          <a:prstGeom prst="ellipse">
            <a:avLst/>
          </a:prstGeom>
          <a:solidFill>
            <a:srgbClr val="FF0000"/>
          </a:solidFill>
          <a:ln w="76200" cmpd="dbl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Стрелка углом вверх 29"/>
          <p:cNvSpPr/>
          <p:nvPr/>
        </p:nvSpPr>
        <p:spPr>
          <a:xfrm flipH="1" flipV="1">
            <a:off x="1691680" y="2420888"/>
            <a:ext cx="1224136" cy="1728192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углом вверх 30"/>
          <p:cNvSpPr/>
          <p:nvPr/>
        </p:nvSpPr>
        <p:spPr>
          <a:xfrm flipV="1">
            <a:off x="6141318" y="2420888"/>
            <a:ext cx="1238994" cy="2016224"/>
          </a:xfrm>
          <a:prstGeom prst="bentUpArrow">
            <a:avLst>
              <a:gd name="adj1" fmla="val 6326"/>
              <a:gd name="adj2" fmla="val 11871"/>
              <a:gd name="adj3" fmla="val 12794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059832" y="4437112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5623544" y="4437112"/>
            <a:ext cx="1468735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1713419" y="3983781"/>
            <a:ext cx="1589996" cy="1749475"/>
            <a:chOff x="1713419" y="3983781"/>
            <a:chExt cx="1589996" cy="1749475"/>
          </a:xfrm>
        </p:grpSpPr>
        <p:sp>
          <p:nvSpPr>
            <p:cNvPr id="34" name="Line 40"/>
            <p:cNvSpPr>
              <a:spLocks noChangeShapeType="1"/>
            </p:cNvSpPr>
            <p:nvPr/>
          </p:nvSpPr>
          <p:spPr bwMode="auto">
            <a:xfrm>
              <a:off x="1845568" y="4293096"/>
              <a:ext cx="1296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41"/>
            <p:cNvSpPr>
              <a:spLocks noChangeShapeType="1"/>
            </p:cNvSpPr>
            <p:nvPr/>
          </p:nvSpPr>
          <p:spPr bwMode="auto">
            <a:xfrm>
              <a:off x="1845221" y="4295372"/>
              <a:ext cx="0" cy="12960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AutoShape 42"/>
            <p:cNvSpPr>
              <a:spLocks noChangeArrowheads="1"/>
            </p:cNvSpPr>
            <p:nvPr/>
          </p:nvSpPr>
          <p:spPr bwMode="auto">
            <a:xfrm>
              <a:off x="1773213" y="5517356"/>
              <a:ext cx="144463" cy="215900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x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AutoShape 43"/>
            <p:cNvSpPr>
              <a:spLocks noChangeArrowheads="1"/>
            </p:cNvSpPr>
            <p:nvPr/>
          </p:nvSpPr>
          <p:spPr bwMode="auto">
            <a:xfrm>
              <a:off x="3059832" y="4171851"/>
              <a:ext cx="243583" cy="193253"/>
            </a:xfrm>
            <a:prstGeom prst="bracketPair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y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Line 40"/>
            <p:cNvSpPr>
              <a:spLocks noChangeShapeType="1"/>
            </p:cNvSpPr>
            <p:nvPr/>
          </p:nvSpPr>
          <p:spPr bwMode="auto">
            <a:xfrm rot="-2700000">
              <a:off x="1713419" y="3983781"/>
              <a:ext cx="900000" cy="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/>
      <p:bldP spid="8" grpId="0"/>
      <p:bldP spid="9" grpId="0" animBg="1"/>
      <p:bldP spid="17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Структура видеопамяти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763688" y="4437113"/>
            <a:ext cx="3024187" cy="936103"/>
          </a:xfrm>
          <a:prstGeom prst="wedgeRoundRectCallout">
            <a:avLst>
              <a:gd name="adj1" fmla="val 602"/>
              <a:gd name="adj2" fmla="val -7349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ширина буфера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1366 – 1920</a:t>
            </a:r>
          </a:p>
        </p:txBody>
      </p:sp>
      <p:grpSp>
        <p:nvGrpSpPr>
          <p:cNvPr id="31" name="Group 4"/>
          <p:cNvGrpSpPr>
            <a:grpSpLocks/>
          </p:cNvGrpSpPr>
          <p:nvPr/>
        </p:nvGrpSpPr>
        <p:grpSpPr bwMode="auto">
          <a:xfrm>
            <a:off x="2051050" y="1701800"/>
            <a:ext cx="2592388" cy="2447925"/>
            <a:chOff x="975" y="1253"/>
            <a:chExt cx="1633" cy="1542"/>
          </a:xfr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655" y="1255"/>
              <a:ext cx="95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>
              <a:off x="1574" y="1320"/>
              <a:ext cx="98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1519" y="1390"/>
              <a:ext cx="99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8"/>
            <p:cNvSpPr>
              <a:spLocks noChangeArrowheads="1"/>
            </p:cNvSpPr>
            <p:nvPr/>
          </p:nvSpPr>
          <p:spPr bwMode="auto">
            <a:xfrm>
              <a:off x="1429" y="1457"/>
              <a:ext cx="1043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1338" y="1539"/>
              <a:ext cx="1088" cy="916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1247" y="1622"/>
              <a:ext cx="1134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>
              <a:off x="1156" y="1706"/>
              <a:ext cx="1180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1066" y="1795"/>
              <a:ext cx="1208" cy="91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буфер</a:t>
              </a:r>
              <a:b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экрана</a:t>
              </a:r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1078" y="2795"/>
              <a:ext cx="1179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auto">
            <a:xfrm flipV="1">
              <a:off x="975" y="1253"/>
              <a:ext cx="589" cy="54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auto">
            <a:xfrm flipV="1">
              <a:off x="975" y="1798"/>
              <a:ext cx="0" cy="90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" name="AutoShape 16"/>
          <p:cNvSpPr>
            <a:spLocks noChangeArrowheads="1"/>
          </p:cNvSpPr>
          <p:nvPr/>
        </p:nvSpPr>
        <p:spPr bwMode="auto">
          <a:xfrm>
            <a:off x="6227763" y="2420938"/>
            <a:ext cx="2447925" cy="1439862"/>
          </a:xfrm>
          <a:prstGeom prst="bevel">
            <a:avLst>
              <a:gd name="adj" fmla="val 12500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вывода</a:t>
            </a:r>
          </a:p>
        </p:txBody>
      </p:sp>
      <p:sp>
        <p:nvSpPr>
          <p:cNvPr id="44" name="AutoShape 17"/>
          <p:cNvSpPr>
            <a:spLocks noChangeArrowheads="1"/>
          </p:cNvSpPr>
          <p:nvPr/>
        </p:nvSpPr>
        <p:spPr bwMode="auto">
          <a:xfrm>
            <a:off x="4500563" y="2997200"/>
            <a:ext cx="1655762" cy="288925"/>
          </a:xfrm>
          <a:prstGeom prst="leftRightArrow">
            <a:avLst>
              <a:gd name="adj1" fmla="val 50000"/>
              <a:gd name="adj2" fmla="val 114615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5" name="AutoShape 18"/>
          <p:cNvSpPr>
            <a:spLocks noChangeArrowheads="1"/>
          </p:cNvSpPr>
          <p:nvPr/>
        </p:nvSpPr>
        <p:spPr bwMode="auto">
          <a:xfrm rot="-5400000">
            <a:off x="-108334" y="3572830"/>
            <a:ext cx="2160265" cy="1152525"/>
          </a:xfrm>
          <a:prstGeom prst="wedgeRoundRectCallout">
            <a:avLst>
              <a:gd name="adj1" fmla="val 33073"/>
              <a:gd name="adj2" fmla="val 914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высота буфера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 разрешение по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OY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768 – 1080</a:t>
            </a:r>
          </a:p>
        </p:txBody>
      </p:sp>
      <p:sp>
        <p:nvSpPr>
          <p:cNvPr id="46" name="AutoShape 19"/>
          <p:cNvSpPr>
            <a:spLocks noChangeArrowheads="1"/>
          </p:cNvSpPr>
          <p:nvPr/>
        </p:nvSpPr>
        <p:spPr bwMode="auto">
          <a:xfrm rot="-2580000">
            <a:off x="296033" y="1539753"/>
            <a:ext cx="1714203" cy="1008063"/>
          </a:xfrm>
          <a:prstGeom prst="wedgeRoundRectCallout">
            <a:avLst>
              <a:gd name="adj1" fmla="val 54580"/>
              <a:gd name="adj2" fmla="val 10059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глубина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буфера</a:t>
            </a:r>
          </a:p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8 – 64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бита</a:t>
            </a:r>
          </a:p>
        </p:txBody>
      </p:sp>
      <p:pic>
        <p:nvPicPr>
          <p:cNvPr id="47" name="Picture 20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875213"/>
            <a:ext cx="1871662" cy="145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AutoShape 21"/>
          <p:cNvSpPr>
            <a:spLocks noChangeArrowheads="1"/>
          </p:cNvSpPr>
          <p:nvPr/>
        </p:nvSpPr>
        <p:spPr bwMode="auto">
          <a:xfrm>
            <a:off x="7308850" y="3933825"/>
            <a:ext cx="288925" cy="935335"/>
          </a:xfrm>
          <a:prstGeom prst="upDownArrow">
            <a:avLst>
              <a:gd name="adj1" fmla="val 50000"/>
              <a:gd name="adj2" fmla="val 6978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9" name="AutoShape 22"/>
          <p:cNvSpPr>
            <a:spLocks noChangeArrowheads="1"/>
          </p:cNvSpPr>
          <p:nvPr/>
        </p:nvSpPr>
        <p:spPr bwMode="auto">
          <a:xfrm>
            <a:off x="5148064" y="1340768"/>
            <a:ext cx="2304256" cy="792162"/>
          </a:xfrm>
          <a:prstGeom prst="wedgeRoundRectCallout">
            <a:avLst>
              <a:gd name="adj1" fmla="val -46385"/>
              <a:gd name="adj2" fmla="val 16723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25 –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100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 в секунду</a:t>
            </a:r>
          </a:p>
        </p:txBody>
      </p:sp>
      <p:sp>
        <p:nvSpPr>
          <p:cNvPr id="50" name="AutoShape 23"/>
          <p:cNvSpPr>
            <a:spLocks noChangeArrowheads="1"/>
          </p:cNvSpPr>
          <p:nvPr/>
        </p:nvSpPr>
        <p:spPr bwMode="auto">
          <a:xfrm>
            <a:off x="5219700" y="4149725"/>
            <a:ext cx="1295400" cy="647700"/>
          </a:xfrm>
          <a:prstGeom prst="wedgeRoundRectCallout">
            <a:avLst>
              <a:gd name="adj1" fmla="val 116664"/>
              <a:gd name="adj2" fmla="val -1347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60 – 125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Мгц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7" descr="Monitor_c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330" y="1412652"/>
            <a:ext cx="38290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CRT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sp>
        <p:nvSpPr>
          <p:cNvPr id="28" name="AutoShape 4"/>
          <p:cNvSpPr>
            <a:spLocks noChangeArrowheads="1"/>
          </p:cNvSpPr>
          <p:nvPr/>
        </p:nvSpPr>
        <p:spPr bwMode="auto">
          <a:xfrm>
            <a:off x="6732240" y="4293319"/>
            <a:ext cx="2160240" cy="1584176"/>
          </a:xfrm>
          <a:prstGeom prst="bevel">
            <a:avLst>
              <a:gd name="adj" fmla="val 125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rect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Экран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611436" y="2565177"/>
            <a:ext cx="1439863" cy="1584325"/>
          </a:xfrm>
          <a:prstGeom prst="flowChartMultidocumen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кадра</a:t>
            </a: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2843808" y="2924944"/>
            <a:ext cx="2160239" cy="1080120"/>
          </a:xfrm>
          <a:prstGeom prst="leftRightArrowCallout">
            <a:avLst>
              <a:gd name="adj1" fmla="val 23347"/>
              <a:gd name="adj2" fmla="val 25000"/>
              <a:gd name="adj3" fmla="val 23488"/>
              <a:gd name="adj4" fmla="val 69838"/>
            </a:avLst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Контроллер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развертки</a:t>
            </a:r>
          </a:p>
        </p:txBody>
      </p:sp>
      <p:sp>
        <p:nvSpPr>
          <p:cNvPr id="52" name="AutoShape 7"/>
          <p:cNvSpPr>
            <a:spLocks noChangeArrowheads="1"/>
          </p:cNvSpPr>
          <p:nvPr/>
        </p:nvSpPr>
        <p:spPr bwMode="auto">
          <a:xfrm>
            <a:off x="395536" y="4870227"/>
            <a:ext cx="1511300" cy="136842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C00000"/>
              </a:gs>
              <a:gs pos="50000">
                <a:srgbClr val="00CC00"/>
              </a:gs>
              <a:gs pos="100000">
                <a:srgbClr val="3366FF"/>
              </a:gs>
            </a:gsLst>
            <a:lin ang="162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Цифро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аналоговый</a:t>
            </a: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преобразо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ватель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AutoShape 8"/>
          <p:cNvSpPr>
            <a:spLocks noChangeArrowheads="1"/>
          </p:cNvSpPr>
          <p:nvPr/>
        </p:nvSpPr>
        <p:spPr bwMode="auto">
          <a:xfrm>
            <a:off x="2987105" y="4871814"/>
            <a:ext cx="1441450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Электронно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лучевая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трубка</a:t>
            </a:r>
          </a:p>
        </p:txBody>
      </p:sp>
      <p:sp>
        <p:nvSpPr>
          <p:cNvPr id="54" name="AutoShape 9"/>
          <p:cNvSpPr>
            <a:spLocks noChangeArrowheads="1"/>
          </p:cNvSpPr>
          <p:nvPr/>
        </p:nvSpPr>
        <p:spPr bwMode="auto">
          <a:xfrm>
            <a:off x="5004345" y="4871814"/>
            <a:ext cx="1439863" cy="13668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  <a:tileRect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Катушка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отклонения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луча</a:t>
            </a:r>
          </a:p>
        </p:txBody>
      </p:sp>
      <p:grpSp>
        <p:nvGrpSpPr>
          <p:cNvPr id="55" name="Group 38"/>
          <p:cNvGrpSpPr>
            <a:grpSpLocks/>
          </p:cNvGrpSpPr>
          <p:nvPr/>
        </p:nvGrpSpPr>
        <p:grpSpPr bwMode="auto">
          <a:xfrm>
            <a:off x="6444680" y="4798789"/>
            <a:ext cx="1368425" cy="935038"/>
            <a:chOff x="4105" y="2932"/>
            <a:chExt cx="862" cy="589"/>
          </a:xfrm>
        </p:grpSpPr>
        <p:sp>
          <p:nvSpPr>
            <p:cNvPr id="56" name="Line 10"/>
            <p:cNvSpPr>
              <a:spLocks noChangeShapeType="1"/>
            </p:cNvSpPr>
            <p:nvPr/>
          </p:nvSpPr>
          <p:spPr bwMode="auto">
            <a:xfrm flipV="1">
              <a:off x="4105" y="2932"/>
              <a:ext cx="862" cy="22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Line 11"/>
            <p:cNvSpPr>
              <a:spLocks noChangeShapeType="1"/>
            </p:cNvSpPr>
            <p:nvPr/>
          </p:nvSpPr>
          <p:spPr bwMode="auto">
            <a:xfrm flipV="1">
              <a:off x="4105" y="2977"/>
              <a:ext cx="862" cy="3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2"/>
            <p:cNvSpPr>
              <a:spLocks noChangeShapeType="1"/>
            </p:cNvSpPr>
            <p:nvPr/>
          </p:nvSpPr>
          <p:spPr bwMode="auto">
            <a:xfrm flipV="1">
              <a:off x="4105" y="3022"/>
              <a:ext cx="862" cy="49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9" name="Group 37"/>
          <p:cNvGrpSpPr>
            <a:grpSpLocks/>
          </p:cNvGrpSpPr>
          <p:nvPr/>
        </p:nvGrpSpPr>
        <p:grpSpPr bwMode="auto">
          <a:xfrm>
            <a:off x="4428555" y="5157564"/>
            <a:ext cx="2016125" cy="576263"/>
            <a:chOff x="2835" y="3158"/>
            <a:chExt cx="1270" cy="363"/>
          </a:xfrm>
        </p:grpSpPr>
        <p:sp>
          <p:nvSpPr>
            <p:cNvPr id="60" name="Line 13"/>
            <p:cNvSpPr>
              <a:spLocks noChangeShapeType="1"/>
            </p:cNvSpPr>
            <p:nvPr/>
          </p:nvSpPr>
          <p:spPr bwMode="auto">
            <a:xfrm flipH="1" flipV="1">
              <a:off x="2835" y="3158"/>
              <a:ext cx="127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Line 14"/>
            <p:cNvSpPr>
              <a:spLocks noChangeShapeType="1"/>
            </p:cNvSpPr>
            <p:nvPr/>
          </p:nvSpPr>
          <p:spPr bwMode="auto">
            <a:xfrm flipH="1">
              <a:off x="2835" y="3339"/>
              <a:ext cx="127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Line 15"/>
            <p:cNvSpPr>
              <a:spLocks noChangeShapeType="1"/>
            </p:cNvSpPr>
            <p:nvPr/>
          </p:nvSpPr>
          <p:spPr bwMode="auto">
            <a:xfrm flipH="1">
              <a:off x="2835" y="3521"/>
              <a:ext cx="127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3" name="Group 35"/>
          <p:cNvGrpSpPr>
            <a:grpSpLocks/>
          </p:cNvGrpSpPr>
          <p:nvPr/>
        </p:nvGrpSpPr>
        <p:grpSpPr bwMode="auto">
          <a:xfrm>
            <a:off x="1041649" y="4149502"/>
            <a:ext cx="433387" cy="720725"/>
            <a:chOff x="611" y="2523"/>
            <a:chExt cx="273" cy="454"/>
          </a:xfrm>
        </p:grpSpPr>
        <p:sp>
          <p:nvSpPr>
            <p:cNvPr id="64" name="Line 16"/>
            <p:cNvSpPr>
              <a:spLocks noChangeShapeType="1"/>
            </p:cNvSpPr>
            <p:nvPr/>
          </p:nvSpPr>
          <p:spPr bwMode="auto">
            <a:xfrm flipH="1">
              <a:off x="611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FF0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7"/>
            <p:cNvSpPr>
              <a:spLocks noChangeShapeType="1"/>
            </p:cNvSpPr>
            <p:nvPr/>
          </p:nvSpPr>
          <p:spPr bwMode="auto">
            <a:xfrm flipH="1">
              <a:off x="747" y="2524"/>
              <a:ext cx="0" cy="453"/>
            </a:xfrm>
            <a:prstGeom prst="line">
              <a:avLst/>
            </a:prstGeom>
            <a:noFill/>
            <a:ln w="38100" cap="rnd">
              <a:solidFill>
                <a:srgbClr val="008000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8"/>
            <p:cNvSpPr>
              <a:spLocks noChangeShapeType="1"/>
            </p:cNvSpPr>
            <p:nvPr/>
          </p:nvSpPr>
          <p:spPr bwMode="auto">
            <a:xfrm flipH="1">
              <a:off x="884" y="2523"/>
              <a:ext cx="0" cy="453"/>
            </a:xfrm>
            <a:prstGeom prst="line">
              <a:avLst/>
            </a:prstGeom>
            <a:noFill/>
            <a:ln w="38100" cap="rnd">
              <a:solidFill>
                <a:srgbClr val="0000FF"/>
              </a:solidFill>
              <a:prstDash val="sysDot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7" name="Group 36"/>
          <p:cNvGrpSpPr>
            <a:grpSpLocks/>
          </p:cNvGrpSpPr>
          <p:nvPr/>
        </p:nvGrpSpPr>
        <p:grpSpPr bwMode="auto">
          <a:xfrm>
            <a:off x="1979711" y="5302027"/>
            <a:ext cx="1007393" cy="431800"/>
            <a:chOff x="1155" y="3249"/>
            <a:chExt cx="772" cy="272"/>
          </a:xfrm>
        </p:grpSpPr>
        <p:sp>
          <p:nvSpPr>
            <p:cNvPr id="68" name="Line 19"/>
            <p:cNvSpPr>
              <a:spLocks noChangeShapeType="1"/>
            </p:cNvSpPr>
            <p:nvPr/>
          </p:nvSpPr>
          <p:spPr bwMode="auto">
            <a:xfrm>
              <a:off x="1156" y="3521"/>
              <a:ext cx="771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Line 20"/>
            <p:cNvSpPr>
              <a:spLocks noChangeShapeType="1"/>
            </p:cNvSpPr>
            <p:nvPr/>
          </p:nvSpPr>
          <p:spPr bwMode="auto">
            <a:xfrm flipV="1">
              <a:off x="1155" y="3385"/>
              <a:ext cx="772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Line 21"/>
            <p:cNvSpPr>
              <a:spLocks noChangeShapeType="1"/>
            </p:cNvSpPr>
            <p:nvPr/>
          </p:nvSpPr>
          <p:spPr bwMode="auto">
            <a:xfrm flipV="1">
              <a:off x="1156" y="3249"/>
              <a:ext cx="77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 type="triangle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" name="Text Box 31"/>
          <p:cNvSpPr txBox="1">
            <a:spLocks noChangeArrowheads="1"/>
          </p:cNvSpPr>
          <p:nvPr/>
        </p:nvSpPr>
        <p:spPr bwMode="auto">
          <a:xfrm>
            <a:off x="2196530" y="1196752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CC66FF"/>
                </a:solidFill>
              </a:rPr>
              <a:t>CRT</a:t>
            </a:r>
          </a:p>
          <a:p>
            <a:pPr algn="ctr"/>
            <a:r>
              <a:rPr lang="en-US" dirty="0">
                <a:solidFill>
                  <a:srgbClr val="CC66FF"/>
                </a:solidFill>
              </a:rPr>
              <a:t>Cathode-Ray Tube</a:t>
            </a:r>
            <a:endParaRPr lang="ru-RU" dirty="0">
              <a:solidFill>
                <a:srgbClr val="CC66FF"/>
              </a:solidFill>
            </a:endParaRPr>
          </a:p>
        </p:txBody>
      </p:sp>
      <p:sp>
        <p:nvSpPr>
          <p:cNvPr id="37" name="Стрелка углом вверх 36"/>
          <p:cNvSpPr/>
          <p:nvPr/>
        </p:nvSpPr>
        <p:spPr>
          <a:xfrm flipV="1">
            <a:off x="5076056" y="3429000"/>
            <a:ext cx="1080120" cy="1368152"/>
          </a:xfrm>
          <a:prstGeom prst="bentUpArrow">
            <a:avLst>
              <a:gd name="adj1" fmla="val 5738"/>
              <a:gd name="adj2" fmla="val 7829"/>
              <a:gd name="adj3" fmla="val 16930"/>
            </a:avLst>
          </a:prstGeom>
          <a:noFill/>
          <a:ln w="25400" cap="sq" cmpd="dbl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0800000">
            <a:off x="2123728" y="3356991"/>
            <a:ext cx="648072" cy="216024"/>
          </a:xfrm>
          <a:prstGeom prst="rightArrow">
            <a:avLst>
              <a:gd name="adj1" fmla="val 50000"/>
              <a:gd name="adj2" fmla="val 110847"/>
            </a:avLst>
          </a:prstGeom>
          <a:noFill/>
          <a:ln w="25400" cap="sq" cmpd="sng">
            <a:solidFill>
              <a:schemeClr val="tx1">
                <a:lumMod val="50000"/>
                <a:lumOff val="50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5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3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5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3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1" grpId="0" animBg="1"/>
      <p:bldP spid="3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645024"/>
            <a:ext cx="56483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на растровый экран </a:t>
            </a:r>
            <a:r>
              <a:rPr lang="en-US" sz="2800" dirty="0" smtClean="0"/>
              <a:t>LCD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1.2.5 Вывод изображения на растровый экран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28959" y="1268760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endParaRPr lang="ru-RU" sz="2000"/>
          </a:p>
        </p:txBody>
      </p:sp>
      <p:pic>
        <p:nvPicPr>
          <p:cNvPr id="11" name="Picture 24" descr="Monitor_lc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96752"/>
            <a:ext cx="3333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LC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1196752"/>
            <a:ext cx="6156796" cy="5126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Обозначения разрешающей способности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[1/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95536" y="1124744"/>
          <a:ext cx="8280920" cy="491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48072"/>
                <a:gridCol w="1368152"/>
                <a:gridCol w="4392488"/>
                <a:gridCol w="1872208"/>
              </a:tblGrid>
              <a:tr h="43204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Обозначение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Пример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dots per inch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точек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принтер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pixels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сканер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lines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линий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графический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планшет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(дигитайзер)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spi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samples per inch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сэмплов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дюйм,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плотность дискретизации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описания внутренних процессов устройств или алгоритмов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экрана монитора 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горизонтали и вертикали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NTSC:     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720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×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480</a:t>
                      </a:r>
                      <a:b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 HD: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1920×1080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Диагональ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расстоянием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между противоположными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углами экрана</a:t>
                      </a:r>
                      <a:endParaRPr kumimoji="0" lang="ru-RU" sz="1200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дюймов –38 см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21 дюйм –53 см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Соотношение сторон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Пропорции экрана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отношение</a:t>
                      </a:r>
                      <a:r>
                        <a:rPr lang="ru-RU" sz="120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числа пикселей по горизонтали и вертикали, 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виде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дроби</a:t>
                      </a:r>
                      <a:endParaRPr lang="ru-RU" sz="1200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SDTV:  4:3</a:t>
                      </a:r>
                    </a:p>
                    <a:p>
                      <a:pPr algn="ctr"/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HDTV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:  16:9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3491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матрицы цифровой фотокамеры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суммарное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пикселей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выражаемое в </a:t>
                      </a: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мегапикселях</a:t>
                      </a:r>
                      <a:endParaRPr lang="ru-RU" sz="12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1Мп: 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1280×800</a:t>
                      </a:r>
                    </a:p>
                    <a:p>
                      <a:pPr algn="ctr"/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5Мп:</a:t>
                      </a: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</a:t>
                      </a:r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2880×1800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Разрешение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000" dirty="0" smtClean="0"/>
              <a:t>https://ru.wikipedia.org/wiki/</a:t>
            </a:r>
            <a:r>
              <a:rPr lang="ru-RU" sz="2000" dirty="0" err="1" smtClean="0"/>
              <a:t>Разрешение_</a:t>
            </a:r>
            <a:r>
              <a:rPr lang="ru-RU" sz="2000" dirty="0" smtClean="0"/>
              <a:t>(</a:t>
            </a:r>
            <a:r>
              <a:rPr lang="ru-RU" sz="2000" dirty="0" err="1" smtClean="0"/>
              <a:t>компьютерная_графика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1.2.6 Разрешение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 descr="Resolution_illustra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5042495"/>
            <a:ext cx="7505700" cy="1266825"/>
          </a:xfrm>
          <a:prstGeom prst="rect">
            <a:avLst/>
          </a:prstGeom>
        </p:spPr>
      </p:pic>
      <p:pic>
        <p:nvPicPr>
          <p:cNvPr id="12" name="Рисунок 11" descr="diagonal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426482"/>
            <a:ext cx="3914031" cy="3298662"/>
          </a:xfrm>
          <a:prstGeom prst="rect">
            <a:avLst/>
          </a:prstGeom>
        </p:spPr>
      </p:pic>
      <p:pic>
        <p:nvPicPr>
          <p:cNvPr id="9" name="Рисунок 8" descr="Vector_Video_Standards7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572" y="1196752"/>
            <a:ext cx="441049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Женщины </a:t>
            </a:r>
            <a:r>
              <a:rPr lang="en-US" sz="2800" dirty="0" smtClean="0"/>
              <a:t>VS</a:t>
            </a:r>
            <a:r>
              <a:rPr lang="ru-RU" sz="2800" dirty="0" smtClean="0"/>
              <a:t> Мужчины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7</a:t>
            </a:r>
            <a:r>
              <a:rPr lang="ru-RU" dirty="0" smtClean="0"/>
              <a:t> Восприятие </a:t>
            </a:r>
            <a:r>
              <a:rPr lang="ru-RU" dirty="0" smtClean="0"/>
              <a:t>цвета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en-US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84980464_3720816_cve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1196752"/>
            <a:ext cx="5112568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Какого цвета кошачий домик?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7</a:t>
            </a:r>
            <a:r>
              <a:rPr lang="ru-RU" dirty="0" smtClean="0"/>
              <a:t> Восприятие </a:t>
            </a:r>
            <a:r>
              <a:rPr lang="ru-RU" dirty="0" smtClean="0"/>
              <a:t>цвета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en-US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 descr="Цвет дом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196752"/>
            <a:ext cx="7676621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[1/4]</a:t>
            </a:r>
            <a:endParaRPr lang="ru-RU" dirty="0"/>
          </a:p>
        </p:txBody>
      </p:sp>
      <p:pic>
        <p:nvPicPr>
          <p:cNvPr id="25" name="Bmp_VS_svg1.jpg" descr="H:\КГ\КГ\Bmp_VS_svg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7357" y="1153512"/>
            <a:ext cx="4613498" cy="2021364"/>
          </a:xfrm>
        </p:spPr>
      </p:pic>
      <p:pic>
        <p:nvPicPr>
          <p:cNvPr id="27" name="Рисунок 11" descr="Bmp_VS_svg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8" y="3151782"/>
            <a:ext cx="8223250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Какого цвета песок?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7</a:t>
            </a:r>
            <a:r>
              <a:rPr lang="ru-RU" dirty="0" smtClean="0"/>
              <a:t> Восприятие </a:t>
            </a:r>
            <a:r>
              <a:rPr lang="ru-RU" dirty="0" smtClean="0"/>
              <a:t>цвета  </a:t>
            </a:r>
            <a:r>
              <a:rPr lang="en-US" dirty="0" smtClean="0"/>
              <a:t>[</a:t>
            </a:r>
            <a:r>
              <a:rPr lang="en-US" dirty="0" smtClean="0"/>
              <a:t>3</a:t>
            </a:r>
            <a:r>
              <a:rPr lang="en-US" dirty="0" smtClean="0"/>
              <a:t>/</a:t>
            </a:r>
            <a:r>
              <a:rPr lang="en-US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Цвет пес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199201"/>
            <a:ext cx="6435920" cy="511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Как видят млекопитающие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7</a:t>
            </a:r>
            <a:r>
              <a:rPr lang="ru-RU" dirty="0" smtClean="0"/>
              <a:t> Восприятие </a:t>
            </a:r>
            <a:r>
              <a:rPr lang="ru-RU" dirty="0" smtClean="0"/>
              <a:t>цвета  </a:t>
            </a:r>
            <a:r>
              <a:rPr lang="en-US" dirty="0" smtClean="0"/>
              <a:t>[</a:t>
            </a:r>
            <a:r>
              <a:rPr lang="en-US" dirty="0" smtClean="0"/>
              <a:t>4</a:t>
            </a:r>
            <a:r>
              <a:rPr lang="en-US" dirty="0" smtClean="0"/>
              <a:t>/</a:t>
            </a:r>
            <a:r>
              <a:rPr lang="en-US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 descr="Зрение человека и соба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628800"/>
            <a:ext cx="3862289" cy="2643411"/>
          </a:xfrm>
          <a:prstGeom prst="rect">
            <a:avLst/>
          </a:prstGeom>
        </p:spPr>
      </p:pic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1196751"/>
            <a:ext cx="4392488" cy="384342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43608" y="5373216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Трихроматизм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наличие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х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колбочек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разным цветом поглощения в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глазу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Физические пиксели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7</a:t>
            </a:r>
            <a:r>
              <a:rPr lang="ru-RU" dirty="0" smtClean="0"/>
              <a:t> Восприятие </a:t>
            </a:r>
            <a:r>
              <a:rPr lang="ru-RU" dirty="0" smtClean="0"/>
              <a:t>цвета  </a:t>
            </a:r>
            <a:r>
              <a:rPr lang="en-US" dirty="0" smtClean="0"/>
              <a:t>[</a:t>
            </a:r>
            <a:r>
              <a:rPr lang="en-US" dirty="0" smtClean="0"/>
              <a:t>5</a:t>
            </a:r>
            <a:r>
              <a:rPr lang="en-US" dirty="0" smtClean="0"/>
              <a:t>/5]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4365104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Матрица </a:t>
            </a:r>
            <a:r>
              <a:rPr lang="en-US" sz="2000" dirty="0" smtClean="0"/>
              <a:t>IPS</a:t>
            </a:r>
            <a:endParaRPr lang="ru-RU" dirty="0"/>
          </a:p>
        </p:txBody>
      </p:sp>
      <p:pic>
        <p:nvPicPr>
          <p:cNvPr id="10" name="Рисунок 9" descr="Пиксели I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268760"/>
            <a:ext cx="4008445" cy="3006334"/>
          </a:xfrm>
          <a:prstGeom prst="rect">
            <a:avLst/>
          </a:prstGeom>
        </p:spPr>
      </p:pic>
      <p:pic>
        <p:nvPicPr>
          <p:cNvPr id="11" name="Рисунок 10" descr="Пиксели смартфона CAT s42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8011" y="1250758"/>
            <a:ext cx="4056450" cy="30423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508104" y="4365104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смартфон </a:t>
            </a:r>
            <a:r>
              <a:rPr lang="en-US" sz="2000" dirty="0" smtClean="0"/>
              <a:t>CAT S42H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graphicFrame>
        <p:nvGraphicFramePr>
          <p:cNvPr id="12" name="Group 43"/>
          <p:cNvGraphicFramePr>
            <a:graphicFrameLocks noGrp="1"/>
          </p:cNvGraphicFramePr>
          <p:nvPr/>
        </p:nvGraphicFramePr>
        <p:xfrm>
          <a:off x="539552" y="1149127"/>
          <a:ext cx="7848872" cy="52120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92139"/>
                <a:gridCol w="2932397"/>
                <a:gridCol w="3024336"/>
              </a:tblGrid>
              <a:tr h="4796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Критерий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Растровое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Векторное изображение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Элементы (объекты)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примитивы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Сложность рисунка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любая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схематичная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Распростра-ненность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только для векторных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графических систем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обработки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низкая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файла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в основном от разрешения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зависит 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основном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 количества объектов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Масштаби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рование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 искажениями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почти без потерь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Форматы файлов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BMP, JPG, GIF, PNG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AI, CDR,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SWF, WMF/EMF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180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задания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разрешение (640×480)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цветовая модель (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kumimoji="0" lang="en-US" sz="1600" u="none" strike="noStrike" cap="none" normalizeH="0" baseline="0" dirty="0" smtClean="0">
                        <a:ln>
                          <a:noFill/>
                        </a:ln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примитивов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 заполнения</a:t>
                      </a:r>
                    </a:p>
                  </a:txBody>
                  <a:tcPr anchor="ctr" horzOverflow="overflow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br>
              <a:rPr lang="ru-RU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6" name="Picture 42" descr="Tel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12"/>
            <a:ext cx="5111948" cy="510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Group 98"/>
          <p:cNvGraphicFramePr>
            <a:graphicFrameLocks noGrp="1"/>
          </p:cNvGraphicFramePr>
          <p:nvPr/>
        </p:nvGraphicFramePr>
        <p:xfrm>
          <a:off x="5940425" y="1268760"/>
          <a:ext cx="2952750" cy="5011392"/>
        </p:xfrm>
        <a:graphic>
          <a:graphicData uri="http://schemas.openxmlformats.org/drawingml/2006/table">
            <a:tbl>
              <a:tblPr/>
              <a:tblGrid>
                <a:gridCol w="1816100"/>
                <a:gridCol w="1136650"/>
              </a:tblGrid>
              <a:tr h="4704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Тип файла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Размер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BMP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JPG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1000*1000*24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0.1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6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8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1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EMF</a:t>
                      </a:r>
                      <a:b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тыс.узлов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 Мб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типов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(пример ЭМП, рассчитанного в системе </a:t>
            </a:r>
            <a:r>
              <a:rPr lang="en-US" sz="2400" dirty="0" smtClean="0"/>
              <a:t>TELMA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</a:t>
            </a:r>
            <a:r>
              <a:rPr lang="en-US" dirty="0" smtClean="0"/>
              <a:t>2</a:t>
            </a:r>
            <a:r>
              <a:rPr lang="ru-RU" dirty="0" smtClean="0"/>
              <a:t> Сравнение векторных и растровых изображений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9" name="Picture 25" descr="Telma_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575" y="1330102"/>
            <a:ext cx="4219575" cy="420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6" descr="Telma_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330102"/>
            <a:ext cx="4392613" cy="402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251520" y="5314727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BMP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5003800" y="5387752"/>
            <a:ext cx="38166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для </a:t>
            </a:r>
            <a:r>
              <a:rPr lang="en-US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EMF</a:t>
            </a:r>
            <a:endParaRPr lang="ru-RU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99592" y="1268760"/>
          <a:ext cx="6912768" cy="20322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60239"/>
                <a:gridCol w="2304256"/>
                <a:gridCol w="2448273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Палитровый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Модельный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Градиентный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  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  – Blue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  – Green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   – Brown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14 – Yellow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– White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 / RGBA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</a:t>
                      </a:r>
                      <a:r>
                        <a:rPr lang="en-US" sz="1100" baseline="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CMYK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HSV</a:t>
                      </a:r>
                      <a:r>
                        <a:rPr lang="ru-RU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/ </a:t>
                      </a: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HSB</a:t>
                      </a:r>
                    </a:p>
                    <a:p>
                      <a:pPr lvl="0" algn="ctr">
                        <a:lnSpc>
                          <a:spcPct val="200000"/>
                        </a:lnSpc>
                      </a:pPr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LAB</a:t>
                      </a:r>
                      <a:endParaRPr lang="en-US" sz="1100" noProof="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108000" lvl="0" algn="l"/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0.00 – Black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 – Dark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0.50 –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0.75 – Light Gray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…</a:t>
                      </a:r>
                    </a:p>
                    <a:p>
                      <a:pPr marL="108000" lvl="0" algn="l"/>
                      <a:r>
                        <a:rPr lang="en-US" sz="1100" noProof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1.00 – White</a:t>
                      </a:r>
                      <a:endParaRPr lang="en-US" sz="1100" noProof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135" y="3319536"/>
            <a:ext cx="4382065" cy="299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Группа 17"/>
          <p:cNvGrpSpPr/>
          <p:nvPr/>
        </p:nvGrpSpPr>
        <p:grpSpPr>
          <a:xfrm>
            <a:off x="438969" y="3645024"/>
            <a:ext cx="3628975" cy="1440160"/>
            <a:chOff x="438969" y="3645024"/>
            <a:chExt cx="3628975" cy="1440160"/>
          </a:xfrm>
        </p:grpSpPr>
        <p:sp>
          <p:nvSpPr>
            <p:cNvPr id="13" name="Скругленная прямоугольная выноска 12"/>
            <p:cNvSpPr/>
            <p:nvPr/>
          </p:nvSpPr>
          <p:spPr>
            <a:xfrm>
              <a:off x="2051720" y="3645024"/>
              <a:ext cx="2016224" cy="1440160"/>
            </a:xfrm>
            <a:prstGeom prst="wedgeRoundRectCallout">
              <a:avLst>
                <a:gd name="adj1" fmla="val -114868"/>
                <a:gd name="adj2" fmla="val 21031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8969" y="4715852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Палитра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067944" y="3501008"/>
            <a:ext cx="4601503" cy="1872208"/>
            <a:chOff x="4067944" y="3501008"/>
            <a:chExt cx="4601503" cy="1872208"/>
          </a:xfrm>
        </p:grpSpPr>
        <p:sp>
          <p:nvSpPr>
            <p:cNvPr id="11" name="Скругленная прямоугольная выноска 10"/>
            <p:cNvSpPr/>
            <p:nvPr/>
          </p:nvSpPr>
          <p:spPr>
            <a:xfrm>
              <a:off x="4067944" y="3501008"/>
              <a:ext cx="2376264" cy="1872208"/>
            </a:xfrm>
            <a:prstGeom prst="wedgeRoundRectCallout">
              <a:avLst>
                <a:gd name="adj1" fmla="val 119632"/>
                <a:gd name="adj2" fmla="val -22755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80312" y="4067780"/>
              <a:ext cx="12891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Градиент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716016" y="5420841"/>
            <a:ext cx="3954653" cy="576064"/>
            <a:chOff x="4716016" y="5420841"/>
            <a:chExt cx="3954653" cy="576064"/>
          </a:xfrm>
        </p:grpSpPr>
        <p:sp>
          <p:nvSpPr>
            <p:cNvPr id="12" name="Скругленная прямоугольная выноска 11"/>
            <p:cNvSpPr/>
            <p:nvPr/>
          </p:nvSpPr>
          <p:spPr>
            <a:xfrm>
              <a:off x="4716016" y="5420841"/>
              <a:ext cx="1728192" cy="576064"/>
            </a:xfrm>
            <a:prstGeom prst="wedgeRoundRectCallout">
              <a:avLst>
                <a:gd name="adj1" fmla="val 121966"/>
                <a:gd name="adj2" fmla="val 35116"/>
                <a:gd name="adj3" fmla="val 16667"/>
              </a:avLst>
            </a:prstGeom>
            <a:noFill/>
            <a:ln w="317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96336" y="5517232"/>
              <a:ext cx="1074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Модель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11560" y="1282109"/>
            <a:ext cx="79208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Цвет</a:t>
            </a:r>
            <a:r>
              <a:rPr lang="ru-RU" dirty="0" smtClean="0"/>
              <a:t> – это набор определенных длин волн, отраженных от предметов</a:t>
            </a:r>
          </a:p>
          <a:p>
            <a:endParaRPr lang="ru-RU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Число каналов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количество простых (базовых) цветов</a:t>
            </a:r>
          </a:p>
          <a:p>
            <a:endParaRPr lang="ru-RU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Цветовая модель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способ представления доступного множества цветов (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цветового пространства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посредством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их разложения на простые составляющие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оттенки серого цвета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(для черно-белого диапазона)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цвета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пары цветов, которые при смешивании дают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ахроматические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цвета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Первичный цвет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базовый цвет</a:t>
            </a:r>
          </a:p>
          <a:p>
            <a:pPr>
              <a:spcBef>
                <a:spcPts val="1200"/>
              </a:spcBef>
            </a:pP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Вторичный цвет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цвет, получившийся в результате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попарного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смешивание первичных цветов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Представление цвета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32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1.2.3 Модели представления цвета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899592" y="169151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Глубина (разрядность) цвета</a:t>
            </a:r>
            <a:r>
              <a:rPr lang="ru-RU" dirty="0" smtClean="0"/>
              <a:t> – число бит, отводимых на цвет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2636912"/>
          <a:ext cx="7848873" cy="2494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12168"/>
                <a:gridCol w="2808312"/>
                <a:gridCol w="35283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Разрядность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r>
                        <a:rPr lang="ru-RU" baseline="0" dirty="0" smtClean="0"/>
                        <a:t> доступных цветов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монохромное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восьмиразрядное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r>
                        <a:rPr lang="en-US" dirty="0" smtClean="0"/>
                        <a:t>^</a:t>
                      </a:r>
                      <a:r>
                        <a:rPr lang="ru-RU" dirty="0" smtClean="0"/>
                        <a:t>8</a:t>
                      </a:r>
                      <a:r>
                        <a:rPr lang="ru-RU" baseline="0" dirty="0" smtClean="0"/>
                        <a:t> = </a:t>
                      </a:r>
                      <a:r>
                        <a:rPr lang="ru-RU" dirty="0" smtClean="0"/>
                        <a:t>256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High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 (</a:t>
                      </a:r>
                      <a:r>
                        <a:rPr kumimoji="0" lang="en-US" sz="1800" kern="1200" noProof="0" dirty="0" err="1" smtClean="0"/>
                        <a:t>HiColor</a:t>
                      </a:r>
                      <a:r>
                        <a:rPr kumimoji="0" lang="en-US" sz="1800" kern="1200" noProof="0" dirty="0" smtClean="0"/>
                        <a:t>)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32×64×32 = 65 536</a:t>
                      </a:r>
                      <a:endParaRPr lang="ru-RU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True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256×256×256 = 16 777 216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30/36/48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kern="1200" noProof="0" dirty="0" smtClean="0"/>
                        <a:t>Deep</a:t>
                      </a:r>
                      <a:r>
                        <a:rPr kumimoji="0" lang="ru-RU" sz="1800" kern="1200" noProof="0" dirty="0" smtClean="0"/>
                        <a:t> </a:t>
                      </a:r>
                      <a:r>
                        <a:rPr kumimoji="0" lang="en-US" sz="1800" kern="1200" noProof="0" dirty="0" smtClean="0"/>
                        <a:t>Color</a:t>
                      </a:r>
                      <a:endParaRPr lang="en-U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яркость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белее белого»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отрицательная яркость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3122</TotalTime>
  <Words>1273</Words>
  <Application>Microsoft Office PowerPoint</Application>
  <PresentationFormat>Экран (4:3)</PresentationFormat>
  <Paragraphs>546</Paragraphs>
  <Slides>32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КГ</vt:lpstr>
      <vt:lpstr>(изображения)</vt:lpstr>
      <vt:lpstr>Типы изображений</vt:lpstr>
      <vt:lpstr>Сравнение типов</vt:lpstr>
      <vt:lpstr>Сравнение типов</vt:lpstr>
      <vt:lpstr>Сравнение типов (пример ЭМП, рассчитанного в системе TELMA)</vt:lpstr>
      <vt:lpstr>Сравнение типов (пример ЭМП, рассчитанного в системе TELMA)</vt:lpstr>
      <vt:lpstr>Представление цвета</vt:lpstr>
      <vt:lpstr>Представление цвета</vt:lpstr>
      <vt:lpstr>Представление цвета</vt:lpstr>
      <vt:lpstr>Цветовой круг Иттена (1961) (модель RYB)</vt:lpstr>
      <vt:lpstr>Цветовой круг RGB  </vt:lpstr>
      <vt:lpstr>Модели представления цвета:  - аддитивная (RGB)</vt:lpstr>
      <vt:lpstr>Модели представления цвета:  - субстрактивная (CMY и CMYK)</vt:lpstr>
      <vt:lpstr>Модели представления цвета:  RGB vs CMY</vt:lpstr>
      <vt:lpstr>Модели представления цвета:  RGB vs CMYK</vt:lpstr>
      <vt:lpstr>Аддитивная и перцепционная модели:  HSV/HSB (HSL) и RGB</vt:lpstr>
      <vt:lpstr>Аддитивная и перцепционная модели:  HSV и RGB</vt:lpstr>
      <vt:lpstr>Аддитивные модели представления цвета:  разделение цветов RGB</vt:lpstr>
      <vt:lpstr>Коды цветов в различных моделях</vt:lpstr>
      <vt:lpstr>Структура графической системы: - с точки зрения аппаратуры</vt:lpstr>
      <vt:lpstr>Структура графической системы: - с точки зрения прикладной программы</vt:lpstr>
      <vt:lpstr>Общая схема вывода изображения</vt:lpstr>
      <vt:lpstr>Структура видеопамяти</vt:lpstr>
      <vt:lpstr>Вывод на растровый экран CRT</vt:lpstr>
      <vt:lpstr>Вывод на растровый экран LCD</vt:lpstr>
      <vt:lpstr>Обозначения разрешающей способности</vt:lpstr>
      <vt:lpstr>Разрешение https://ru.wikipedia.org/wiki/Разрешение_(компьютерная_графика)</vt:lpstr>
      <vt:lpstr>Женщины VS Мужчины</vt:lpstr>
      <vt:lpstr>Какого цвета кошачий домик?</vt:lpstr>
      <vt:lpstr>Какого цвета песок?</vt:lpstr>
      <vt:lpstr>Как видят млекопитающие</vt:lpstr>
      <vt:lpstr>Физические пиксели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295</cp:revision>
  <dcterms:created xsi:type="dcterms:W3CDTF">2014-02-11T08:42:57Z</dcterms:created>
  <dcterms:modified xsi:type="dcterms:W3CDTF">2024-09-03T00:28:51Z</dcterms:modified>
</cp:coreProperties>
</file>