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5"/>
  </p:notesMasterIdLst>
  <p:sldIdLst>
    <p:sldId id="305" r:id="rId2"/>
    <p:sldId id="338" r:id="rId3"/>
    <p:sldId id="355" r:id="rId4"/>
    <p:sldId id="359" r:id="rId5"/>
    <p:sldId id="322" r:id="rId6"/>
    <p:sldId id="360" r:id="rId7"/>
    <p:sldId id="323" r:id="rId8"/>
    <p:sldId id="352" r:id="rId9"/>
    <p:sldId id="353" r:id="rId10"/>
    <p:sldId id="354" r:id="rId11"/>
    <p:sldId id="357" r:id="rId12"/>
    <p:sldId id="358" r:id="rId13"/>
    <p:sldId id="356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17" autoAdjust="0"/>
  </p:normalViewPr>
  <p:slideViewPr>
    <p:cSldViewPr>
      <p:cViewPr varScale="1">
        <p:scale>
          <a:sx n="105" d="100"/>
          <a:sy n="105" d="100"/>
        </p:scale>
        <p:origin x="-17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E02EF-D791-456D-A6EC-953702C4361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2E0DD-6AB5-4B9A-81B5-B5A36F193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89A5BED-CDFD-4654-BBBC-C7DA5A2AE5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295DD7-38A1-4DE4-B234-AB116E5CB9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4373D8-F035-4A51-85A6-755B4DBC86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E8E18B-E226-41B3-A3E3-91E971B385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F1168A0-56C0-4DC9-A1B1-A5FA8BB4AD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5243FE-3859-4F19-9143-D9D23C962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CDA02E-17FA-43AC-BE6A-3A50AAA2D5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D0370A-86E4-49A8-9C51-E4791D8810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A2B82-DE51-41E7-BD6B-97642BB681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9878F2-2F95-4D87-83AE-3AD5EDEC3C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3C271F-4BF8-4126-8AE6-D9FD11ED89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64A19D2-79A1-4923-8DBD-4167C80437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Дополнительные библиотеки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br>
              <a:rPr lang="en-US" dirty="0" smtClean="0"/>
            </a:br>
            <a:r>
              <a:rPr lang="en-US" sz="2800" dirty="0" smtClean="0"/>
              <a:t>(</a:t>
            </a:r>
            <a:r>
              <a:rPr lang="ru-RU" sz="2800" dirty="0" smtClean="0"/>
              <a:t>работа с меню</a:t>
            </a:r>
            <a:r>
              <a:rPr lang="en-US" sz="28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6/9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1196752"/>
          <a:ext cx="8208912" cy="5063304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5018798"/>
                <a:gridCol w="3190114"/>
              </a:tblGrid>
              <a:tr h="2982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noProof="0" dirty="0" smtClean="0"/>
                        <a:t>Функция</a:t>
                      </a:r>
                      <a:endParaRPr lang="ru-RU" sz="1600" b="1" noProof="0" dirty="0">
                        <a:latin typeface="Times New Roman"/>
                        <a:ea typeface="Times New Roman"/>
                      </a:endParaRPr>
                    </a:p>
                  </a:txBody>
                  <a:tcPr marL="68186" marR="6818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noProof="0" dirty="0" smtClean="0"/>
                        <a:t>Описание функции</a:t>
                      </a:r>
                      <a:endParaRPr lang="ru-RU" sz="1600" b="1" noProof="0" dirty="0">
                        <a:latin typeface="Times New Roman"/>
                        <a:ea typeface="Times New Roman"/>
                      </a:endParaRPr>
                    </a:p>
                  </a:txBody>
                  <a:tcPr marL="68186" marR="6818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glutAddMenuEntry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(char*,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добавление пункта в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glutAddSubMenu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(char *,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добавление подменю в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39001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glutSetMenu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выбор текущего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40932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glutGetMenu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получение дескриптора</a:t>
                      </a:r>
                      <a:b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текущего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glutRemoveMenuItem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удаление элемента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27748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glutDestroyMenu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удаление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glutChangeToSubMenu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char*,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изменение подменю в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5549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glutChangeToMenuEntry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char*,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изменение пункта меню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40932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glutAttachMenu(int)</a:t>
                      </a:r>
                      <a:endParaRPr lang="ru-RU" sz="14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"привязывание" вызова</a:t>
                      </a:r>
                      <a:b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меню к кнопке мыши</a:t>
                      </a:r>
                      <a:endParaRPr lang="ru-RU" sz="14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  <a:tr h="409323"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4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glutDetachMenu(int)</a:t>
                      </a:r>
                      <a:endParaRPr lang="ru-RU" sz="14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"</a:t>
                      </a:r>
                      <a:r>
                        <a:rPr lang="ru-RU" sz="14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отвязывание</a:t>
                      </a: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" вызова</a:t>
                      </a:r>
                      <a:b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меню от кнопки мыши</a:t>
                      </a:r>
                      <a:endParaRPr lang="ru-RU" sz="14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186" marR="68186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 работы с окнами в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7/9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5" y="1628800"/>
            <a:ext cx="8313629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 работы с меню в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8/9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340768"/>
            <a:ext cx="734377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Простейшее консольное приложение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9/9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1196753"/>
            <a:ext cx="820891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#include "glut.h"      // подключение библиотек GLUT и OpenGL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Render()  {}   /* Пустая функция отрисовки */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Display(void)  /* Функция вывода на экран */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{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glClearColor(1,1,1,1); glClear(GL_COLOR_BUFFER_BIT);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      Render();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   glFinish();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}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Reshape(GLint w, GLint h) /* Функция изменения размеров окна */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{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glViewport(0, 0, w, h);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glMatrixMode(GL_PROJECTION); glLoadIdentity();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gluOrtho2D(0, w, 0, h);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glMatrixMode(GL_MODELVIEW); glLoadIdentity();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}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main(int argc, char *argv[]) /* Головная программа */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{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glutInit(&amp;argc, argv);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glutInitDisplayMode(GLUT_RGB);</a:t>
            </a:r>
          </a:p>
          <a:p>
            <a:endParaRPr lang="en-US" sz="1100" noProof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	glutCreateWindow("Простейшее консольное приложение");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glutDisplayFunc(Display);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glutReshapeFunc(Reshape);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glutMainLoop();</a:t>
            </a:r>
          </a:p>
          <a:p>
            <a:r>
              <a:rPr lang="en-US" sz="1100" noProof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}</a:t>
            </a:r>
            <a:endParaRPr lang="en-US" sz="1100" noProof="1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графические библиотеки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.3.1 Библиотеки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48254" y="1268760"/>
          <a:ext cx="8228202" cy="48221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232248"/>
                <a:gridCol w="1080120"/>
                <a:gridCol w="1872208"/>
                <a:gridCol w="1800200"/>
                <a:gridCol w="1243426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Библиотека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Преф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иксы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Краткое описание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8610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</a:p>
                    <a:p>
                      <a:pPr algn="ctr"/>
                      <a:r>
                        <a:rPr lang="en-US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Utility Library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050" kern="1200" dirty="0" err="1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</a:p>
                    <a:p>
                      <a:pPr algn="ctr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Камера и матрицы</a:t>
                      </a:r>
                    </a:p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Текстуры</a:t>
                      </a:r>
                      <a:endParaRPr lang="en-US" sz="105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</a:t>
                      </a:r>
                      <a:r>
                        <a:rPr lang="ru-RU" sz="105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</a:t>
                      </a:r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плайны</a:t>
                      </a:r>
                    </a:p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Примитивы</a:t>
                      </a:r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Кросс-платформенная</a:t>
                      </a:r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44151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endParaRPr lang="ru-RU" sz="11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/>
                      <a:r>
                        <a:rPr lang="en-US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Utility Toolkit 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 </a:t>
                      </a:r>
                    </a:p>
                    <a:p>
                      <a:pPr algn="ctr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Ввод-вывод</a:t>
                      </a:r>
                    </a:p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Примитивы</a:t>
                      </a:r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Кросс-платформенная</a:t>
                      </a:r>
                      <a:b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endParaRPr lang="ru-RU" sz="105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Консольная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7.6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устарела</a:t>
                      </a:r>
                      <a:endParaRPr kumimoji="0" lang="ru-RU" sz="105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46991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FreeGLUT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freeglut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 </a:t>
                      </a:r>
                    </a:p>
                    <a:p>
                      <a:pPr algn="ctr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FREEGLUT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05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Открытая альтернатива </a:t>
                      </a:r>
                      <a:r>
                        <a:rPr lang="en-US" sz="105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endParaRPr lang="ru-RU" sz="1050" i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.4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b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октябрь 20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endParaRPr kumimoji="0" lang="ru-RU" sz="105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53786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GLAUX</a:t>
                      </a:r>
                      <a:endParaRPr kumimoji="0" lang="ru-RU" sz="110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/>
                      <a:r>
                        <a:rPr lang="en-US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Auxiliary Library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aux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 </a:t>
                      </a:r>
                    </a:p>
                    <a:p>
                      <a:pPr algn="ctr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AUX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05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ctr"/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 </a:t>
                      </a:r>
                      <a:r>
                        <a:rPr lang="ru-RU" sz="105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от </a:t>
                      </a:r>
                      <a:r>
                        <a:rPr lang="en-US" sz="1050" i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MS</a:t>
                      </a:r>
                      <a:endParaRPr lang="en-US" sz="1050" i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+ Текстуры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Консольная</a:t>
                      </a:r>
                      <a:r>
                        <a:rPr lang="en-US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</a:t>
                      </a:r>
                      <a:r>
                        <a:rPr lang="ru-RU" sz="105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05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Windows</a:t>
                      </a:r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2005</a:t>
                      </a:r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6110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OpenTK</a:t>
                      </a:r>
                      <a:b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en-US" sz="10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 Toolkit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05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05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Мультимедиа</a:t>
                      </a:r>
                      <a:br>
                        <a:rPr kumimoji="0" lang="ru-RU" sz="105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05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бывшая </a:t>
                      </a:r>
                      <a:r>
                        <a:rPr kumimoji="0" lang="en-US" sz="105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Tao </a:t>
                      </a:r>
                      <a:r>
                        <a:rPr kumimoji="0" lang="en-US" sz="1050" i="1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Framework</a:t>
                      </a:r>
                      <a:endParaRPr lang="ru-RU" sz="1050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C#</a:t>
                      </a:r>
                    </a:p>
                    <a:p>
                      <a:pPr algn="l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.NET и 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Mono</a:t>
                      </a:r>
                      <a:endParaRPr kumimoji="0" lang="ru-RU" sz="105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7.2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май 2022</a:t>
                      </a:r>
                      <a:endParaRPr kumimoji="0" lang="ru-RU" sz="105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6110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SharpGL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/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апрель 2023</a:t>
                      </a:r>
                      <a:endParaRPr kumimoji="0" lang="ru-RU" sz="105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61103"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en-US" sz="11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GLFW</a:t>
                      </a: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en-US" sz="100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Graphics Library Framework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«</a:t>
                      </a:r>
                      <a:r>
                        <a:rPr lang="en-US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glfw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»</a:t>
                      </a:r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MSAA</a:t>
                      </a:r>
                      <a:r>
                        <a:rPr lang="en-US" sz="1050" b="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050" b="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50" b="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3.2+</a:t>
                      </a:r>
                      <a:br>
                        <a:rPr lang="ru-RU" sz="1050" b="0" i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en-US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C#</a:t>
                      </a:r>
                      <a:r>
                        <a:rPr kumimoji="0" lang="ru-RU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kumimoji="0" lang="en-US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.NET</a:t>
                      </a:r>
                      <a:r>
                        <a:rPr kumimoji="0" lang="ru-RU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</a:t>
                      </a:r>
                      <a:r>
                        <a:rPr kumimoji="0" lang="en-US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Python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Кросс-платформенная</a:t>
                      </a:r>
                      <a:endParaRPr kumimoji="0" lang="ru-RU" sz="105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3.3.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</a:p>
                    <a:p>
                      <a:pPr algn="l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июль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202</a:t>
                      </a:r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endParaRPr kumimoji="0" lang="ru-RU" sz="105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6110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SDL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05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Мультимедиа</a:t>
                      </a:r>
                      <a:r>
                        <a:rPr kumimoji="0" lang="en-US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kumimoji="0" lang="en-US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kumimoji="0" lang="ru-RU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через OpenGL/</a:t>
                      </a:r>
                      <a:r>
                        <a:rPr kumimoji="0" lang="en-US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</a:t>
                      </a:r>
                      <a:r>
                        <a:rPr kumimoji="0" lang="ru-RU" sz="105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irect3D</a:t>
                      </a:r>
                      <a:endParaRPr kumimoji="0" lang="en-US" sz="1050" b="0" i="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5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Кросс-платформенная</a:t>
                      </a:r>
                      <a:endParaRPr kumimoji="0" lang="ru-RU" sz="105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05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2.30.7</a:t>
                      </a:r>
                      <a:endParaRPr kumimoji="0" lang="en-US" sz="1050" kern="1200" dirty="0" smtClean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algn="l"/>
                      <a:r>
                        <a:rPr kumimoji="0" lang="ru-RU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сентябрь</a:t>
                      </a:r>
                      <a:r>
                        <a:rPr kumimoji="0" lang="en-US" sz="105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2024</a:t>
                      </a:r>
                      <a:endParaRPr kumimoji="0" lang="ru-RU" sz="1050" kern="1200" dirty="0">
                        <a:solidFill>
                          <a:schemeClr val="dk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примитивы из </a:t>
            </a:r>
            <a:r>
              <a:rPr lang="en-US" dirty="0" smtClean="0"/>
              <a:t>GLU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.3.2 </a:t>
            </a:r>
            <a:r>
              <a:rPr lang="en-US" dirty="0" smtClean="0"/>
              <a:t>GLU</a:t>
            </a:r>
            <a:r>
              <a:rPr lang="ru-RU" dirty="0" smtClean="0"/>
              <a:t> </a:t>
            </a:r>
            <a:r>
              <a:rPr lang="en-US" dirty="0" smtClean="0"/>
              <a:t>[1/2]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1268760"/>
          <a:ext cx="8280920" cy="494154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77864"/>
                <a:gridCol w="5203056"/>
              </a:tblGrid>
              <a:tr h="621069">
                <a:tc gridSpan="2">
                  <a:txBody>
                    <a:bodyPr/>
                    <a:lstStyle/>
                    <a:p>
                      <a:pPr algn="r"/>
                      <a:r>
                        <a:rPr lang="ru-RU" sz="18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GLUquadricObj</a:t>
                      </a:r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*</a:t>
                      </a:r>
                      <a:r>
                        <a:rPr lang="ru-RU" sz="18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obj</a:t>
                      </a:r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= </a:t>
                      </a:r>
                      <a:r>
                        <a:rPr lang="ru-RU" sz="18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gluNewQuadric</a:t>
                      </a:r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()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8992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Sphere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Cylinder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itchFamily="2" charset="2"/>
                        <a:buNone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Disk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PartialDisk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Сфера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Цилиндр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Диск или Круговое Кольцо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Часть Диска</a:t>
                      </a:r>
                      <a:endParaRPr lang="ru-RU" sz="8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18002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QuadricDrawStyle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QuadricOrientation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QuadricNormals</a:t>
                      </a:r>
                      <a:endParaRPr lang="ru-RU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QuadricTexture</a:t>
                      </a:r>
                      <a:endParaRPr lang="ru-RU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Стиль рисования: каркасный/сплошной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Направление нормалей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Режим расчета нормалей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Рассчитывать ли текстурные координаты</a:t>
                      </a:r>
                      <a:endParaRPr lang="ru-RU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21069">
                <a:tc gridSpan="2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</a:t>
                      </a:r>
                      <a:r>
                        <a:rPr lang="en-US" sz="18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Delete</a:t>
                      </a:r>
                      <a:r>
                        <a:rPr lang="ru-RU" sz="18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Quadric</a:t>
                      </a:r>
                      <a:r>
                        <a:rPr lang="ru-RU" sz="18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ru-RU" sz="18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obj</a:t>
                      </a:r>
                      <a:r>
                        <a:rPr lang="ru-RU" sz="18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en-US" sz="1800" b="1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Пример сферы из </a:t>
            </a:r>
            <a:r>
              <a:rPr lang="en-US" dirty="0" smtClean="0"/>
              <a:t>GLU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.3.2 </a:t>
            </a:r>
            <a:r>
              <a:rPr lang="en-US" dirty="0" smtClean="0"/>
              <a:t>GLU</a:t>
            </a:r>
            <a:r>
              <a:rPr lang="ru-RU" dirty="0" smtClean="0"/>
              <a:t> </a:t>
            </a:r>
            <a:r>
              <a:rPr lang="en-US" dirty="0" smtClean="0"/>
              <a:t>[2/2]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539552" y="1268760"/>
            <a:ext cx="781882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Рисунок 89"/>
          <p:cNvPicPr>
            <a:picLocks noChangeAspect="1" noChangeArrowheads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1835696" y="4149080"/>
            <a:ext cx="1935480" cy="2007870"/>
          </a:xfrm>
          <a:prstGeom prst="rect">
            <a:avLst/>
          </a:prstGeom>
          <a:noFill/>
        </p:spPr>
      </p:pic>
      <p:pic>
        <p:nvPicPr>
          <p:cNvPr id="4097" name="Рисунок 92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3851920" y="4149080"/>
            <a:ext cx="1935480" cy="2007870"/>
          </a:xfrm>
          <a:prstGeom prst="rect">
            <a:avLst/>
          </a:prstGeom>
          <a:noFill/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20764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примитивы из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1/9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28222" y="1420588"/>
          <a:ext cx="8076226" cy="467270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72105"/>
                <a:gridCol w="2749868"/>
                <a:gridCol w="2454253"/>
              </a:tblGrid>
              <a:tr h="48816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Сплошной режим</a:t>
                      </a:r>
                      <a:endParaRPr lang="ru-RU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Каркасный режим</a:t>
                      </a:r>
                      <a:endParaRPr lang="ru-RU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Описание</a:t>
                      </a:r>
                      <a:endParaRPr lang="ru-RU" b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47942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SolidSphere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glutWireSphere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сфера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83926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SolidCube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glutWireCube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куб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SolidCone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glutWireCone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конус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SolidTorus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glutWireTorus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23706">
                <a:tc>
                  <a:txBody>
                    <a:bodyPr/>
                    <a:lstStyle/>
                    <a:p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6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SolidTetrahedron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glutWireTetrahedron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тетраэдр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SolidOctahedron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glutWireOctahedron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октаэдр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SolidDodecahedron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glutWireDodecahedron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додекаэдр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Solidlcosahedron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glutWirelcosahedron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ru-RU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икосаэдр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488162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kumimoji="0" lang="en-US" sz="1600" b="1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SolidTeapot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glutWireTeapot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чайник</a:t>
                      </a:r>
                      <a:endParaRPr lang="ru-RU" i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Дополнительные примитивы из </a:t>
            </a:r>
            <a:r>
              <a:rPr lang="en-US" dirty="0" smtClean="0"/>
              <a:t>GLUT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2/9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395536" y="1340768"/>
            <a:ext cx="5397919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467543" y="3933056"/>
            <a:ext cx="5409135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 cstate="print">
            <a:grayscl/>
          </a:blip>
          <a:stretch>
            <a:fillRect/>
          </a:stretch>
        </p:blipFill>
        <p:spPr bwMode="auto">
          <a:xfrm>
            <a:off x="6372200" y="1329048"/>
            <a:ext cx="2190617" cy="2279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/>
          <p:nvPr/>
        </p:nvPicPr>
        <p:blipFill>
          <a:blip r:embed="rId6" cstate="print">
            <a:grayscl/>
          </a:blip>
          <a:stretch>
            <a:fillRect/>
          </a:stretch>
        </p:blipFill>
        <p:spPr bwMode="auto">
          <a:xfrm>
            <a:off x="6372200" y="3666598"/>
            <a:ext cx="2193431" cy="2282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/>
              <a:t>(инициализация)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3/9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8208912" cy="5081776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ü"/>
            </a:pP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Инициализация 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argc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argv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Управление окнами 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InitWindowSize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width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height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InitWindowPosition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y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</a:p>
          <a:p>
            <a:pPr lvl="1">
              <a:spcBef>
                <a:spcPts val="600"/>
              </a:spcBef>
              <a:buFont typeface="Wingdings" pitchFamily="2" charset="2"/>
              <a:buChar char="Ø"/>
            </a:pP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en-US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CreateWindow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caption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Управление цветом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InitDisplayMode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mode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mode = RGB (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он же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RGBA)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mode =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GLUT_DOUBLE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→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SwapBuffers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() 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mode =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GLUT_DEPTH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→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Enable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(GL_DEPTH_TEST)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		     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Clear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(… | GL_DEPTH_BUFFER_BIT)</a:t>
            </a:r>
          </a:p>
          <a:p>
            <a:pPr lvl="1">
              <a:lnSpc>
                <a:spcPct val="80000"/>
              </a:lnSpc>
              <a:spcBef>
                <a:spcPts val="600"/>
              </a:spcBef>
              <a:buFont typeface="Wingdings" pitchFamily="2" charset="2"/>
              <a:buChar char="Ø"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void 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  <a:r>
              <a:rPr lang="en-US" sz="18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SetColor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index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red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green</a:t>
            </a:r>
            <a:r>
              <a:rPr lang="en-US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blue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5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5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5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br>
              <a:rPr lang="en-US" dirty="0" smtClean="0"/>
            </a:br>
            <a:r>
              <a:rPr lang="en-US" sz="2800" dirty="0" smtClean="0"/>
              <a:t>(</a:t>
            </a:r>
            <a:r>
              <a:rPr lang="ru-RU" sz="2800" dirty="0" smtClean="0"/>
              <a:t>реакция на клавиатуру и мышь</a:t>
            </a:r>
            <a:r>
              <a:rPr lang="en-US" sz="28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4/9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1347289"/>
          <a:ext cx="4968552" cy="4536651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088232"/>
                <a:gridCol w="1368152"/>
                <a:gridCol w="1512168"/>
              </a:tblGrid>
              <a:tr h="5679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Функция</a:t>
                      </a:r>
                      <a:endParaRPr lang="ru-RU" sz="14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 реакции</a:t>
                      </a:r>
                      <a:endParaRPr lang="ru-RU" sz="1400" b="1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Параметры вызываемой функции</a:t>
                      </a:r>
                      <a:endParaRPr lang="ru-RU" sz="14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7572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ru-RU" sz="12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Keyboard</a:t>
                      </a:r>
                      <a:r>
                        <a:rPr lang="ru-RU" sz="1200" b="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Func</a:t>
                      </a:r>
                      <a:endParaRPr lang="ru-RU" sz="1200" b="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нажатие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обычных (ASCII)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клавиш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нажатая клавиша,</a:t>
                      </a:r>
                      <a:b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572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ru-RU" sz="12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Special</a:t>
                      </a:r>
                      <a:r>
                        <a:rPr lang="ru-RU" sz="1200" b="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Func</a:t>
                      </a:r>
                      <a:endParaRPr lang="ru-RU" sz="1200" b="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нажатие функциональных клавиш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нажатая клавиша,</a:t>
                      </a:r>
                      <a:b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1358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ru-RU" sz="12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Mouse</a:t>
                      </a:r>
                      <a:r>
                        <a:rPr lang="ru-RU" sz="1200" b="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Func</a:t>
                      </a:r>
                      <a:endParaRPr lang="ru-RU" sz="1200" b="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нажатие кнопок мыши 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нажатая клавиша, 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статус нажатия, координаты мыши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442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2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Motion</a:t>
                      </a:r>
                      <a:r>
                        <a:rPr lang="en-US" sz="1200" b="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Func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движение мыши с зажатой кнопкой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020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2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PassiveMotion</a:t>
                      </a:r>
                      <a:r>
                        <a:rPr lang="en-US" sz="1200" b="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Func</a:t>
                      </a:r>
                      <a:endParaRPr lang="ru-RU" sz="1200" b="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движение мыши без зажатия</a:t>
                      </a:r>
                      <a:b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кнопки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мыши</a:t>
                      </a:r>
                      <a:endParaRPr lang="ru-RU" sz="10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508104" y="1376426"/>
          <a:ext cx="3240361" cy="4510024"/>
        </p:xfrm>
        <a:graphic>
          <a:graphicData uri="http://schemas.openxmlformats.org/drawingml/2006/table">
            <a:tbl>
              <a:tblPr/>
              <a:tblGrid>
                <a:gridCol w="1988403"/>
                <a:gridCol w="1251958"/>
              </a:tblGrid>
              <a:tr h="5321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Константа-идентификатор</a:t>
                      </a:r>
                      <a:endParaRPr lang="ru-RU" sz="12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Функцио</a:t>
                      </a:r>
                      <a:r>
                        <a:rPr lang="ru-RU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</a:t>
                      </a:r>
                      <a:r>
                        <a:rPr lang="en-US" sz="12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нальная</a:t>
                      </a:r>
                      <a:r>
                        <a:rPr lang="en-US" sz="12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200" b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клавиша</a:t>
                      </a:r>
                      <a:endParaRPr lang="ru-RU" sz="12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192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GLUT_KEY_F1 </a:t>
                      </a:r>
                      <a:r>
                        <a:rPr lang="ru-RU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  </a:t>
                      </a:r>
                      <a:r>
                        <a:rPr lang="en-US" sz="10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 GLUT_KEY_F12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F1-F12</a:t>
                      </a:r>
                      <a:endParaRPr lang="ru-RU" sz="12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GLUT_KEY_LEFT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 влево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GLUT_KEY_RIGHT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 вправо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GLUT_KEY_UP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 вверх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GLUT_KEY_DOWN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стрелка</a:t>
                      </a:r>
                      <a: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вниз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GLUT_KEY_PAGE_UP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Page UP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192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GLUT_KEY_PAGE_DOWN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Page DOWN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GLUT_KEY_HOME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HOME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GLUT_KEY_END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END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49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GLUT_KEY_INSERT</a:t>
                      </a:r>
                      <a:endParaRPr lang="ru-RU" sz="10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INSERT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Функции </a:t>
            </a:r>
            <a:r>
              <a:rPr lang="en-US" dirty="0" smtClean="0"/>
              <a:t>GLUT</a:t>
            </a:r>
            <a:br>
              <a:rPr lang="en-US" dirty="0" smtClean="0"/>
            </a:br>
            <a:r>
              <a:rPr lang="en-US" sz="2800" dirty="0" smtClean="0"/>
              <a:t>(</a:t>
            </a:r>
            <a:r>
              <a:rPr lang="ru-RU" sz="2800" dirty="0" smtClean="0"/>
              <a:t>работа с окнами</a:t>
            </a:r>
            <a:r>
              <a:rPr lang="en-US" sz="2800" dirty="0" smtClean="0"/>
              <a:t>)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(13)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.3.3 </a:t>
            </a:r>
            <a:r>
              <a:rPr lang="en-US" dirty="0" smtClean="0"/>
              <a:t>GLUT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5/9</a:t>
            </a:r>
            <a:r>
              <a:rPr lang="en-US" dirty="0" smtClean="0"/>
              <a:t>]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67544" y="1142431"/>
          <a:ext cx="8208912" cy="5192675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5131174"/>
                <a:gridCol w="3077738"/>
              </a:tblGrid>
              <a:tr h="324483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ru-RU" sz="1800" b="1" noProof="0" dirty="0" smtClean="0"/>
                        <a:t>Функция</a:t>
                      </a:r>
                      <a:endParaRPr lang="ru-RU" sz="18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noProof="0" dirty="0"/>
                        <a:t>Описание</a:t>
                      </a:r>
                      <a:endParaRPr lang="ru-RU" sz="18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CreateWindow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char *)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создание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InitWindowSize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задание начального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размера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InitWindowPosition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задание начальной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позиции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GetWindow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возвращает дескриптор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текущего окна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SetWindow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делает окно текущим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SetWindowTitle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const char*)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изменяет заголовок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PositionWindow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устанавливает новые</a:t>
                      </a:r>
                      <a:b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координаты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ReshapeWindow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устанавливает новые</a:t>
                      </a:r>
                      <a:b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размеры окна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IconifyWindow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сворачивает окно</a:t>
                      </a:r>
                      <a: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en-US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 иконку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HideWindow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скрывает окно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ShowWindow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показывает окно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DestroyWindow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закрывает окно</a:t>
                      </a:r>
                    </a:p>
                  </a:txBody>
                  <a:tcPr marL="56736" marR="56736" marT="0" marB="0" anchor="ctr"/>
                </a:tc>
              </a:tr>
              <a:tr h="344030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FullScreen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void)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переход в</a:t>
                      </a:r>
                      <a:b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полноэкранный режим</a:t>
                      </a:r>
                    </a:p>
                  </a:txBody>
                  <a:tcPr marL="56736" marR="56736" marT="0" marB="0" anchor="ctr"/>
                </a:tc>
              </a:tr>
              <a:tr h="329696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glut</a:t>
                      </a:r>
                      <a:r>
                        <a:rPr lang="en-US" sz="1400" b="1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CreateSubWindow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en-US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</a:t>
                      </a:r>
                      <a:r>
                        <a:rPr lang="en-US" sz="14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int,int</a:t>
                      </a:r>
                      <a:r>
                        <a:rPr lang="en-US" sz="14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56736" marR="5673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создание подокна</a:t>
                      </a:r>
                    </a:p>
                  </a:txBody>
                  <a:tcPr marL="56736" marR="56736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2445</TotalTime>
  <Words>632</Words>
  <Application>Microsoft Office PowerPoint</Application>
  <PresentationFormat>Экран (4:3)</PresentationFormat>
  <Paragraphs>292</Paragraphs>
  <Slides>13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КГ</vt:lpstr>
      <vt:lpstr>(Дополнительные библиотеки)</vt:lpstr>
      <vt:lpstr>Дополнительные графические библиотеки</vt:lpstr>
      <vt:lpstr>Дополнительные примитивы из GLU</vt:lpstr>
      <vt:lpstr>Пример сферы из GLU</vt:lpstr>
      <vt:lpstr>Дополнительные примитивы из GLUT</vt:lpstr>
      <vt:lpstr>Дополнительные примитивы из GLUT</vt:lpstr>
      <vt:lpstr>Функции GLUT (инициализация)</vt:lpstr>
      <vt:lpstr>Функции GLUT (реакция на клавиатуру и мышь)</vt:lpstr>
      <vt:lpstr>Функции GLUT (работа с окнами)</vt:lpstr>
      <vt:lpstr>Функции GLUT (работа с меню)</vt:lpstr>
      <vt:lpstr>Пример работы с окнами в GLUT</vt:lpstr>
      <vt:lpstr>Пример работы с меню в GLUT</vt:lpstr>
      <vt:lpstr>Простейшее консольное приложение GLUT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327</cp:revision>
  <dcterms:created xsi:type="dcterms:W3CDTF">2014-02-11T08:42:57Z</dcterms:created>
  <dcterms:modified xsi:type="dcterms:W3CDTF">2024-09-17T05:51:36Z</dcterms:modified>
</cp:coreProperties>
</file>